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471" r:id="rId2"/>
    <p:sldId id="472" r:id="rId3"/>
    <p:sldId id="473" r:id="rId4"/>
    <p:sldId id="474" r:id="rId5"/>
    <p:sldId id="475" r:id="rId6"/>
    <p:sldId id="476" r:id="rId7"/>
    <p:sldId id="477" r:id="rId8"/>
    <p:sldId id="478" r:id="rId9"/>
    <p:sldId id="479" r:id="rId10"/>
    <p:sldId id="480" r:id="rId11"/>
    <p:sldId id="481" r:id="rId12"/>
    <p:sldId id="482" r:id="rId13"/>
    <p:sldId id="483" r:id="rId14"/>
    <p:sldId id="484" r:id="rId15"/>
    <p:sldId id="486" r:id="rId16"/>
    <p:sldId id="487" r:id="rId17"/>
    <p:sldId id="488" r:id="rId18"/>
    <p:sldId id="489" r:id="rId19"/>
    <p:sldId id="490" r:id="rId20"/>
    <p:sldId id="491" r:id="rId21"/>
    <p:sldId id="492" r:id="rId22"/>
    <p:sldId id="493" r:id="rId23"/>
    <p:sldId id="494" r:id="rId24"/>
    <p:sldId id="495" r:id="rId25"/>
    <p:sldId id="496" r:id="rId26"/>
    <p:sldId id="497" r:id="rId27"/>
    <p:sldId id="498" r:id="rId28"/>
    <p:sldId id="499" r:id="rId29"/>
    <p:sldId id="500" r:id="rId30"/>
    <p:sldId id="501" r:id="rId31"/>
    <p:sldId id="502" r:id="rId32"/>
    <p:sldId id="503" r:id="rId33"/>
    <p:sldId id="504" r:id="rId34"/>
    <p:sldId id="505" r:id="rId35"/>
    <p:sldId id="506" r:id="rId36"/>
    <p:sldId id="507" r:id="rId37"/>
    <p:sldId id="508" r:id="rId38"/>
    <p:sldId id="509" r:id="rId39"/>
    <p:sldId id="510" r:id="rId40"/>
    <p:sldId id="511" r:id="rId41"/>
    <p:sldId id="512" r:id="rId42"/>
    <p:sldId id="513" r:id="rId43"/>
    <p:sldId id="514" r:id="rId44"/>
    <p:sldId id="515" r:id="rId45"/>
    <p:sldId id="516" r:id="rId46"/>
    <p:sldId id="518" r:id="rId47"/>
    <p:sldId id="519" r:id="rId48"/>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24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88C3C4-B7A8-4A27-84E7-DFD21FB4921B}" type="datetimeFigureOut">
              <a:rPr lang="hu-HU" smtClean="0"/>
              <a:t>2014.03.27.</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F13072-C204-4868-83EF-4FE8E40A4F97}" type="slidenum">
              <a:rPr lang="hu-HU" smtClean="0"/>
              <a:t>‹#›</a:t>
            </a:fld>
            <a:endParaRPr lang="hu-H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Autofit/>
          </a:bodyPr>
          <a:lstStyle/>
          <a:p>
            <a:r>
              <a:rPr lang="hu-HU" sz="800" dirty="0" smtClean="0"/>
              <a:t>A belső égésű motorok egyik alapvető faj­tája az 1876-ban feltalált Otto-motor, amelynek feltalálója </a:t>
            </a:r>
            <a:r>
              <a:rPr lang="hu-HU" sz="800" dirty="0" err="1" smtClean="0"/>
              <a:t>Nicolaus</a:t>
            </a:r>
            <a:r>
              <a:rPr lang="hu-HU" sz="800" dirty="0" smtClean="0"/>
              <a:t> Otto (1832–1891) volt. Az Otto-motorban benzint és levegőt előre elegyítenek, így úgynevezett előkevert tüzelőanyag−levegő elegyet hoznak létre. Elektromos szikra hatására lángfront kezd el terjedni a hengerben. Az Otto-motor­ban a tüzelőanyag−levegő arányt közel </a:t>
            </a:r>
            <a:r>
              <a:rPr lang="hu-HU" sz="800" dirty="0" err="1" smtClean="0"/>
              <a:t>sztöchiometrikusra</a:t>
            </a:r>
            <a:r>
              <a:rPr lang="hu-HU" sz="800" dirty="0" smtClean="0"/>
              <a:t> állítják be. Ez azt jelenti, hogy tökéletes égés esetén benzin és oxigén sem marad a kiégett elegyben. </a:t>
            </a:r>
            <a:r>
              <a:rPr lang="hu-HU" sz="800" dirty="0" err="1" smtClean="0"/>
              <a:t>Sztöchiometrikus</a:t>
            </a:r>
            <a:r>
              <a:rPr lang="hu-HU" sz="800" dirty="0" smtClean="0"/>
              <a:t> elegy alkalmazásakor a legnagyobb az égés hatásfoka, és ebben az esetben működik a legjobban a kipufogógázokat tisztító katalizátor is. Úgynevezett </a:t>
            </a:r>
            <a:r>
              <a:rPr lang="hu-HU" sz="800" dirty="0" err="1" smtClean="0"/>
              <a:t>háromutas</a:t>
            </a:r>
            <a:r>
              <a:rPr lang="hu-HU" sz="800" dirty="0" smtClean="0"/>
              <a:t> katalizátort alkalmaznak, ami az elégetlen szénhidrogének és a szén-monoxid mellett a keletkezett nitrogén-oxidokat is eltávolítja a kipufogógázból. Otto-motor alkalmazásakor viszonylag nagy az adott hengertérfogatra eső teljesítmény. Az Otto-motor ugyanakkor nem nagyon hatékony, amit a viszonylag nagy üzemanyag-fogyasztása is mutat. Ha a motor a névlegesnél kisebb teljesítménnyel működik (ez a helyzet általában autózás közben), akkor a motorba jutó levegő és üzemanyag mennyiségét is csökkentik, ami együtt jár a hatásfok csökkenésével. A viszonylag kis hatásfok másik oka, hogy az optimálisnál kisebb sűrítést kell alkalmazni, hogy a motor kopogását elkerüljék.</a:t>
            </a:r>
          </a:p>
          <a:p>
            <a:r>
              <a:rPr lang="hu-HU" sz="800" dirty="0" smtClean="0"/>
              <a:t>A belső égésű motorok másik széles körben használt típusa a Diesel-motor, amelyet 1893-ban talált fel Rudolf Diesel (1858–1913). A Diesel-motor hengerében a levegőt hirtelen összenyomják, amitől felforrósodik, és ebbe a forró levegőbe fecskendezik a </a:t>
            </a:r>
            <a:r>
              <a:rPr lang="hu-HU" sz="800" dirty="0" err="1" smtClean="0"/>
              <a:t>Diesel-olajat</a:t>
            </a:r>
            <a:r>
              <a:rPr lang="hu-HU" sz="800" dirty="0" smtClean="0"/>
              <a:t>. A Diesel-motor tulajdonságai csaknem minden tekintetben ellentétesek az Otto-motoréi­val. A Diesel-motor esetén nagyobb hengereket kell alkalmazni, így kisebb teljesítmény jut adott hengertérfogatra, ugyanakkor az </a:t>
            </a:r>
            <a:r>
              <a:rPr lang="hu-HU" sz="800" dirty="0" err="1" smtClean="0"/>
              <a:t>üzemanyagfogyasztás</a:t>
            </a:r>
            <a:r>
              <a:rPr lang="hu-HU" sz="800" dirty="0" smtClean="0"/>
              <a:t> kisebb, tehát a motor hatékonyabb. Diesel-motor esetén a teljesítményt úgy csökkentik, hogy kevesebb </a:t>
            </a:r>
            <a:r>
              <a:rPr lang="hu-HU" sz="800" dirty="0" err="1" smtClean="0"/>
              <a:t>Diesel-olajat</a:t>
            </a:r>
            <a:r>
              <a:rPr lang="hu-HU" sz="800" dirty="0" smtClean="0"/>
              <a:t> fecskendeznek a hengerbe. Ez a szabályozás a hatásfok kisebb csökkenésével jár az Otto-motorhoz képest. Ugyanakkor a Diesel-motor hatékonysága is messze van az ideálistól, mert az optimálisnál nagyobb sűrítést kell alkalmazni, hogy az üzemanyag biztosan begyulladjon. A Diesel-motorok sokkal környezetszennyezőbbek, mint az Otto-motorok. Az alacsonyabb égési hőmérséklet miatt ugyan kevesebb nitrogén-monoxid keletkezik, de mivel a Diesel-motorban a cseppek elpárolgásakor helyenként nagyon magas a tüzelőanyag−levegő arány, emiatt jelentős lehet a koromképződés.</a:t>
            </a:r>
          </a:p>
          <a:p>
            <a:r>
              <a:rPr lang="hu-HU" sz="800" dirty="0" smtClean="0"/>
              <a:t>A fenti leírásból látható, hogy egyik motortípus sem optimális. Lehet-e olyan motort tervezni, amely mindkét motorfajta előnyeit ötvözi? A motortervezés Szent Grálja a „homogén töltetű kompresszió-gyújtású” motor (HCCI – </a:t>
            </a:r>
            <a:r>
              <a:rPr lang="hu-HU" sz="800" dirty="0" err="1" smtClean="0"/>
              <a:t>Homogeneous</a:t>
            </a:r>
            <a:r>
              <a:rPr lang="hu-HU" sz="800" dirty="0" smtClean="0"/>
              <a:t> </a:t>
            </a:r>
            <a:r>
              <a:rPr lang="hu-HU" sz="800" dirty="0" err="1" smtClean="0"/>
              <a:t>Charge</a:t>
            </a:r>
            <a:r>
              <a:rPr lang="hu-HU" sz="800" dirty="0" smtClean="0"/>
              <a:t> </a:t>
            </a:r>
            <a:r>
              <a:rPr lang="hu-HU" sz="800" dirty="0" err="1" smtClean="0"/>
              <a:t>Compression</a:t>
            </a:r>
            <a:r>
              <a:rPr lang="hu-HU" sz="800" dirty="0" smtClean="0"/>
              <a:t> </a:t>
            </a:r>
            <a:r>
              <a:rPr lang="hu-HU" sz="800" dirty="0" err="1" smtClean="0"/>
              <a:t>Ignition</a:t>
            </a:r>
            <a:r>
              <a:rPr lang="hu-HU" sz="800" dirty="0" smtClean="0"/>
              <a:t> </a:t>
            </a:r>
            <a:r>
              <a:rPr lang="hu-HU" sz="800" dirty="0" err="1" smtClean="0"/>
              <a:t>engine</a:t>
            </a:r>
            <a:r>
              <a:rPr lang="hu-HU" sz="800" dirty="0" smtClean="0"/>
              <a:t>). Ezt szokás a népszerű sajtóban benzinnel működő Diesel-motornak nevezni, bár ez túlzott egyszerűsítés. A </a:t>
            </a:r>
            <a:r>
              <a:rPr lang="hu-HU" sz="800" dirty="0" err="1" smtClean="0"/>
              <a:t>HCCI-motor</a:t>
            </a:r>
            <a:r>
              <a:rPr lang="hu-HU" sz="800" dirty="0" smtClean="0"/>
              <a:t> esetén a hengerben előkevert benzin−levegő elegy van, amelyet a mozgó dugattyú sűrít. Az összenyomás hatására az elegy felmelegszik, és egyszerre elég. Az Otto-motornál a pontos gyújtást újabban a motor számítógépe teszi lehetővé és az a gyújtás időpontját változtatja a motor fordulatszáma és terhelése függvényében. A </a:t>
            </a:r>
            <a:r>
              <a:rPr lang="hu-HU" sz="800" dirty="0" err="1" smtClean="0"/>
              <a:t>HCCI-motor</a:t>
            </a:r>
            <a:r>
              <a:rPr lang="hu-HU" sz="800" dirty="0" smtClean="0"/>
              <a:t> esetén ilyen külső szabályozásra nincs lehetőség, a motor kialakításának kell a pontos gyulladási időpontot biztosítania, emiatt például kifinomult szelepvezérlésre van szükség.</a:t>
            </a:r>
          </a:p>
          <a:p>
            <a:r>
              <a:rPr lang="hu-HU" sz="800" dirty="0" smtClean="0"/>
              <a:t>A </a:t>
            </a:r>
            <a:r>
              <a:rPr lang="hu-HU" sz="800" dirty="0" err="1" smtClean="0"/>
              <a:t>HCCI-motor</a:t>
            </a:r>
            <a:r>
              <a:rPr lang="hu-HU" sz="800" dirty="0" smtClean="0"/>
              <a:t> hengerében a legnagyobb nyomás magas, akár 250 </a:t>
            </a:r>
            <a:r>
              <a:rPr lang="hu-HU" sz="800" dirty="0" err="1" smtClean="0"/>
              <a:t>atm</a:t>
            </a:r>
            <a:r>
              <a:rPr lang="hu-HU" sz="800" dirty="0" smtClean="0"/>
              <a:t> is lehet az Otto-motorban megszokott 25 </a:t>
            </a:r>
            <a:r>
              <a:rPr lang="hu-HU" sz="800" dirty="0" err="1" smtClean="0"/>
              <a:t>atm-val</a:t>
            </a:r>
            <a:r>
              <a:rPr lang="hu-HU" sz="800" dirty="0" smtClean="0"/>
              <a:t> szemben. Az elegy nem </a:t>
            </a:r>
            <a:r>
              <a:rPr lang="hu-HU" sz="800" dirty="0" err="1" smtClean="0"/>
              <a:t>sztöchiometrikus</a:t>
            </a:r>
            <a:r>
              <a:rPr lang="hu-HU" sz="800" dirty="0" smtClean="0"/>
              <a:t>, hanem üzemanyagban szegény, emiatt a maximális hőmérséklet 1900 K alatt marad, míg a jelenlegi motorok maximális gázhőmérséklete 2000 K felett van. Az alacsonyabb hőmérsékletű égés és az üzemanyagban szegény körülmények miatt az égés során kevesebb szennyezőanyag keletkezik, a kipufogógázban katalizátor és részecskeszűrő nélkül is kevés az NO és a korom. Ugyanakkor a motor hatásfoka nagy, tehát a motor </a:t>
            </a:r>
            <a:r>
              <a:rPr lang="hu-HU" sz="800" dirty="0" err="1" smtClean="0"/>
              <a:t>üzemanyagtakarékos</a:t>
            </a:r>
            <a:r>
              <a:rPr lang="hu-HU" sz="800" dirty="0" smtClean="0"/>
              <a:t>.</a:t>
            </a:r>
          </a:p>
          <a:p>
            <a:r>
              <a:rPr lang="hu-HU" sz="800" dirty="0" smtClean="0"/>
              <a:t>Csaknem minden nagy autógyár fejleszt </a:t>
            </a:r>
            <a:r>
              <a:rPr lang="hu-HU" sz="800" dirty="0" err="1" smtClean="0"/>
              <a:t>HCCI-motort</a:t>
            </a:r>
            <a:r>
              <a:rPr lang="hu-HU" sz="800" dirty="0" smtClean="0"/>
              <a:t>, de jelenleg a Mercedes-Benz F700 motorja az egyetlen, amelyet már utcán közlekedő prototípusba is beépítettek. A cég a saját fejlesztésű </a:t>
            </a:r>
            <a:r>
              <a:rPr lang="hu-HU" sz="800" dirty="0" err="1" smtClean="0"/>
              <a:t>HCCI-motorját</a:t>
            </a:r>
            <a:r>
              <a:rPr lang="hu-HU" sz="800" dirty="0" smtClean="0"/>
              <a:t> „</a:t>
            </a:r>
            <a:r>
              <a:rPr lang="hu-HU" sz="800" dirty="0" err="1" smtClean="0"/>
              <a:t>DiesOtto</a:t>
            </a:r>
            <a:r>
              <a:rPr lang="hu-HU" sz="800" dirty="0" smtClean="0"/>
              <a:t>” motornak nevezi. A négyhengeres, 1,8 liter hengertérfogatú motor teljesítménye azonos a Mercedes S-osztály 3,5 literes, V6-os benzines motorjával. Ugyanakkor az F700 motor fogyasztása csak 5,3 liter/100 km, míg a hasonló teljesítményű Otto-motorok 9,5 liter benzint fogyasztanak 100 km-en. Az előzetes várakozásnak megfelelően az F700 motornak nagyon alacsony az NO- és koromkibocsátá­sa. A motor érdekessége, hogy működése során általában az összenyomás gyújtja meg az üzemanyag−levegő elegyet, de alapjáraton és nagy fordulatszámon szikragyújtást alkalmaznak. Ugyan jelenleg csak egyetlen prototípus üzemel ezzel a motorral és az is egy felsőkategóriás autóban, de várhatóan tíz-tizenöt év múlva a középkategóriás személyautók nagy részében már </a:t>
            </a:r>
            <a:r>
              <a:rPr lang="hu-HU" sz="800" dirty="0" err="1" smtClean="0"/>
              <a:t>HCCI-rendszerű</a:t>
            </a:r>
            <a:r>
              <a:rPr lang="hu-HU" sz="800" dirty="0" smtClean="0"/>
              <a:t> motor fog üzemelni.</a:t>
            </a:r>
          </a:p>
          <a:p>
            <a:r>
              <a:rPr lang="hu-HU" sz="800" i="1" dirty="0" smtClean="0"/>
              <a:t/>
            </a:r>
            <a:br>
              <a:rPr lang="hu-HU" sz="800" i="1" dirty="0" smtClean="0"/>
            </a:br>
            <a:endParaRPr lang="hu-HU" sz="800" dirty="0" smtClean="0"/>
          </a:p>
          <a:p>
            <a:endParaRPr lang="hu-HU" sz="800" dirty="0"/>
          </a:p>
        </p:txBody>
      </p:sp>
      <p:sp>
        <p:nvSpPr>
          <p:cNvPr id="4" name="Dia számának helye 3"/>
          <p:cNvSpPr>
            <a:spLocks noGrp="1"/>
          </p:cNvSpPr>
          <p:nvPr>
            <p:ph type="sldNum" sz="quarter" idx="10"/>
          </p:nvPr>
        </p:nvSpPr>
        <p:spPr/>
        <p:txBody>
          <a:bodyPr/>
          <a:lstStyle/>
          <a:p>
            <a:fld id="{E3F7B755-1F97-4E74-B548-C42FBE1DA470}" type="slidenum">
              <a:rPr lang="hu-HU" smtClean="0"/>
              <a:pPr/>
              <a:t>4</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3F7B755-1F97-4E74-B548-C42FBE1DA470}" type="slidenum">
              <a:rPr lang="hu-HU" smtClean="0"/>
              <a:pPr/>
              <a:t>16</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3F7B755-1F97-4E74-B548-C42FBE1DA470}" type="slidenum">
              <a:rPr lang="hu-HU" smtClean="0"/>
              <a:pPr/>
              <a:t>17</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err="1" smtClean="0"/>
              <a:t>Cetán</a:t>
            </a:r>
            <a:r>
              <a:rPr lang="hu-HU" dirty="0" smtClean="0"/>
              <a:t> (C16 normál paraffin)</a:t>
            </a:r>
            <a:r>
              <a:rPr lang="hu-HU" baseline="0" dirty="0" smtClean="0"/>
              <a:t> – alfa-metilnaftalin</a:t>
            </a:r>
            <a:endParaRPr lang="hu-HU" dirty="0"/>
          </a:p>
        </p:txBody>
      </p:sp>
      <p:sp>
        <p:nvSpPr>
          <p:cNvPr id="4" name="Dia számának helye 3"/>
          <p:cNvSpPr>
            <a:spLocks noGrp="1"/>
          </p:cNvSpPr>
          <p:nvPr>
            <p:ph type="sldNum" sz="quarter" idx="10"/>
          </p:nvPr>
        </p:nvSpPr>
        <p:spPr/>
        <p:txBody>
          <a:bodyPr/>
          <a:lstStyle/>
          <a:p>
            <a:fld id="{E3F7B755-1F97-4E74-B548-C42FBE1DA470}" type="slidenum">
              <a:rPr lang="hu-HU" smtClean="0"/>
              <a:pPr/>
              <a:t>19</a:t>
            </a:fld>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3F7B755-1F97-4E74-B548-C42FBE1DA470}" type="slidenum">
              <a:rPr lang="hu-HU" smtClean="0"/>
              <a:pPr/>
              <a:t>26</a:t>
            </a:fld>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30240-E6C6-4A75-8AD0-F395C45E3122}" type="slidenum">
              <a:rPr lang="hu-HU"/>
              <a:pPr/>
              <a:t>27</a:t>
            </a:fld>
            <a:endParaRPr lang="hu-HU"/>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a:xfrm>
            <a:off x="915989" y="4343400"/>
            <a:ext cx="5026025" cy="4114800"/>
          </a:xfrm>
        </p:spPr>
        <p:txBody>
          <a:bodyPr/>
          <a:lstStyle/>
          <a:p>
            <a:r>
              <a:rPr lang="hu-HU" sz="1000"/>
              <a:t>A MOL Rt. a motorbenzinek és a dízel  kéntartalmának csökkentésére 1992-től mostanáig 55,4 MUSD-t költött, miközben csaknem mindig legkésőbb az EU-tagországok számára előírt időponttól alkalmazta a szigorúbb kéntartalom előírásokat.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3F7B755-1F97-4E74-B548-C42FBE1DA470}" type="slidenum">
              <a:rPr lang="hu-HU" smtClean="0"/>
              <a:pPr/>
              <a:t>29</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FEBC2F7D-2B2A-47B8-ADEA-8D9DEA9DC7B1}" type="datetimeFigureOut">
              <a:rPr lang="hu-HU" smtClean="0"/>
              <a:t>2014.03.27.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B1C9986-F5D5-4E3A-8F95-EE81A13F9973}" type="slidenum">
              <a:rPr lang="hu-HU" smtClean="0"/>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EBC2F7D-2B2A-47B8-ADEA-8D9DEA9DC7B1}" type="datetimeFigureOut">
              <a:rPr lang="hu-HU" smtClean="0"/>
              <a:t>2014.03.27.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B1C9986-F5D5-4E3A-8F95-EE81A13F9973}"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EBC2F7D-2B2A-47B8-ADEA-8D9DEA9DC7B1}" type="datetimeFigureOut">
              <a:rPr lang="hu-HU" smtClean="0"/>
              <a:t>2014.03.27.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B1C9986-F5D5-4E3A-8F95-EE81A13F9973}" type="slidenum">
              <a:rPr lang="hu-HU" smtClean="0"/>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685800" y="76200"/>
            <a:ext cx="8229600" cy="685800"/>
          </a:xfrm>
        </p:spPr>
        <p:txBody>
          <a:bodyPr/>
          <a:lstStyle/>
          <a:p>
            <a:r>
              <a:rPr lang="hu-HU" smtClean="0"/>
              <a:t>Mintacím szerkesztése</a:t>
            </a:r>
            <a:endParaRPr lang="hu-HU"/>
          </a:p>
        </p:txBody>
      </p:sp>
      <p:sp>
        <p:nvSpPr>
          <p:cNvPr id="3" name="Táblázat helye 2"/>
          <p:cNvSpPr>
            <a:spLocks noGrp="1"/>
          </p:cNvSpPr>
          <p:nvPr>
            <p:ph type="tbl" idx="1"/>
          </p:nvPr>
        </p:nvSpPr>
        <p:spPr>
          <a:xfrm>
            <a:off x="685800" y="1066800"/>
            <a:ext cx="8229600" cy="4800600"/>
          </a:xfrm>
        </p:spPr>
        <p:txBody>
          <a:bodyPr/>
          <a:lstStyle/>
          <a:p>
            <a:endParaRPr lang="hu-HU"/>
          </a:p>
        </p:txBody>
      </p:sp>
      <p:sp>
        <p:nvSpPr>
          <p:cNvPr id="4" name="Élőláb helye 3"/>
          <p:cNvSpPr>
            <a:spLocks noGrp="1"/>
          </p:cNvSpPr>
          <p:nvPr>
            <p:ph type="ftr" sz="quarter" idx="10"/>
          </p:nvPr>
        </p:nvSpPr>
        <p:spPr>
          <a:xfrm>
            <a:off x="3124200" y="5949950"/>
            <a:ext cx="2895600" cy="457200"/>
          </a:xfrm>
        </p:spPr>
        <p:txBody>
          <a:bodyPr/>
          <a:lstStyle>
            <a:lvl1pPr>
              <a:defRPr/>
            </a:lvl1pPr>
          </a:lstStyle>
          <a:p>
            <a:endParaRPr lang="en-US"/>
          </a:p>
        </p:txBody>
      </p:sp>
      <p:sp>
        <p:nvSpPr>
          <p:cNvPr id="5" name="Dia számának helye 4"/>
          <p:cNvSpPr>
            <a:spLocks noGrp="1"/>
          </p:cNvSpPr>
          <p:nvPr>
            <p:ph type="sldNum" sz="quarter" idx="11"/>
          </p:nvPr>
        </p:nvSpPr>
        <p:spPr>
          <a:xfrm>
            <a:off x="6172200" y="5949950"/>
            <a:ext cx="1905000" cy="457200"/>
          </a:xfrm>
        </p:spPr>
        <p:txBody>
          <a:bodyPr/>
          <a:lstStyle>
            <a:lvl1pPr>
              <a:defRPr/>
            </a:lvl1pPr>
          </a:lstStyle>
          <a:p>
            <a:fld id="{B6DBE77B-BDFA-4D94-A8FE-AE8D262C9AD7}" type="slidenum">
              <a:rPr lang="en-US"/>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EBC2F7D-2B2A-47B8-ADEA-8D9DEA9DC7B1}" type="datetimeFigureOut">
              <a:rPr lang="hu-HU" smtClean="0"/>
              <a:t>2014.03.27.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B1C9986-F5D5-4E3A-8F95-EE81A13F9973}" type="slidenum">
              <a:rPr lang="hu-HU" smtClean="0"/>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FEBC2F7D-2B2A-47B8-ADEA-8D9DEA9DC7B1}" type="datetimeFigureOut">
              <a:rPr lang="hu-HU" smtClean="0"/>
              <a:t>2014.03.27.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B1C9986-F5D5-4E3A-8F95-EE81A13F9973}" type="slidenum">
              <a:rPr lang="hu-HU" smtClean="0"/>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FEBC2F7D-2B2A-47B8-ADEA-8D9DEA9DC7B1}" type="datetimeFigureOut">
              <a:rPr lang="hu-HU" smtClean="0"/>
              <a:t>2014.03.27.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B1C9986-F5D5-4E3A-8F95-EE81A13F9973}" type="slidenum">
              <a:rPr lang="hu-HU" smtClean="0"/>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FEBC2F7D-2B2A-47B8-ADEA-8D9DEA9DC7B1}" type="datetimeFigureOut">
              <a:rPr lang="hu-HU" smtClean="0"/>
              <a:t>2014.03.27.</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4B1C9986-F5D5-4E3A-8F95-EE81A13F9973}" type="slidenum">
              <a:rPr lang="hu-HU" smtClean="0"/>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FEBC2F7D-2B2A-47B8-ADEA-8D9DEA9DC7B1}" type="datetimeFigureOut">
              <a:rPr lang="hu-HU" smtClean="0"/>
              <a:t>2014.03.27.</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4B1C9986-F5D5-4E3A-8F95-EE81A13F9973}"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FEBC2F7D-2B2A-47B8-ADEA-8D9DEA9DC7B1}" type="datetimeFigureOut">
              <a:rPr lang="hu-HU" smtClean="0"/>
              <a:t>2014.03.27.</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4B1C9986-F5D5-4E3A-8F95-EE81A13F9973}"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FEBC2F7D-2B2A-47B8-ADEA-8D9DEA9DC7B1}" type="datetimeFigureOut">
              <a:rPr lang="hu-HU" smtClean="0"/>
              <a:t>2014.03.27.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B1C9986-F5D5-4E3A-8F95-EE81A13F9973}" type="slidenum">
              <a:rPr lang="hu-HU" smtClean="0"/>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FEBC2F7D-2B2A-47B8-ADEA-8D9DEA9DC7B1}" type="datetimeFigureOut">
              <a:rPr lang="hu-HU" smtClean="0"/>
              <a:t>2014.03.27.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B1C9986-F5D5-4E3A-8F95-EE81A13F9973}" type="slidenum">
              <a:rPr lang="hu-HU" smtClean="0"/>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BC2F7D-2B2A-47B8-ADEA-8D9DEA9DC7B1}" type="datetimeFigureOut">
              <a:rPr lang="hu-HU" smtClean="0"/>
              <a:t>2014.03.27.</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1C9986-F5D5-4E3A-8F95-EE81A13F9973}" type="slidenum">
              <a:rPr lang="hu-HU" smtClean="0"/>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cea.be/uploads/publications/Worldwide_Fuel_Charter_5ed_2013.pdf"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wsj.com/"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c.europa.eu/taxation_customs/taxation/excise_duties/energy_products/legislation/index_en.htm" TargetMode="External"/><Relationship Id="rId2" Type="http://schemas.openxmlformats.org/officeDocument/2006/relationships/hyperlink" Target="http://europa.eu/rapid/pressReleasesAction.do?reference=MEMO/11/238&amp;format=HTML&amp;aged=0&amp;language=EN&amp;guiLanguage=e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www.petroleum.h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hyperlink" Target="http://europa.eu/rapid/press-release_MEMO-13-1095_en.htm)" TargetMode="External"/><Relationship Id="rId2" Type="http://schemas.openxmlformats.org/officeDocument/2006/relationships/hyperlink" Target="http://hy-tec.eu/2013/10/regions-role-aknowleded-in-eu-parliament-report-on-clean-power-for-transport/"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hyperlink" Target="http://alternativefuels.about.com/od/thedifferenttypes/a/ulsd.ht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marinediesels.info/2_stroke_engine_parts/Other_info/annex_vi.ht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eur-lex.europa.eu/LexUriServ/LexUriServ.do?uri=OJ:L:2005:191:0059:0069:EN:PD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eur-lex.europa.eu/LexUriServ/LexUriServ.do?uri=COM:2013:0017:FIN:EN:PDF"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bp.com/"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fontScale="90000"/>
          </a:bodyPr>
          <a:lstStyle/>
          <a:p>
            <a:r>
              <a:rPr lang="hu-HU" sz="2800" b="1" dirty="0" smtClean="0">
                <a:effectLst>
                  <a:outerShdw blurRad="38100" dist="38100" dir="2700000" algn="tl">
                    <a:srgbClr val="000000">
                      <a:alpha val="43137"/>
                    </a:srgbClr>
                  </a:outerShdw>
                </a:effectLst>
                <a:latin typeface="Arial" pitchFamily="34" charset="0"/>
                <a:cs typeface="Arial" pitchFamily="34" charset="0"/>
              </a:rPr>
              <a:t>I. Konvencionális (kőolajalapú) közlekedési hajtóanyagok</a:t>
            </a:r>
            <a:br>
              <a:rPr lang="hu-HU" sz="2800" b="1" dirty="0" smtClean="0">
                <a:effectLst>
                  <a:outerShdw blurRad="38100" dist="38100" dir="2700000" algn="tl">
                    <a:srgbClr val="000000">
                      <a:alpha val="43137"/>
                    </a:srgbClr>
                  </a:outerShdw>
                </a:effectLst>
                <a:latin typeface="Arial" pitchFamily="34" charset="0"/>
                <a:cs typeface="Arial" pitchFamily="34" charset="0"/>
              </a:rPr>
            </a:br>
            <a:r>
              <a:rPr lang="hu-HU" sz="2800" b="1" dirty="0" smtClean="0">
                <a:effectLst>
                  <a:outerShdw blurRad="38100" dist="38100" dir="2700000" algn="tl">
                    <a:srgbClr val="000000">
                      <a:alpha val="43137"/>
                    </a:srgbClr>
                  </a:outerShdw>
                </a:effectLst>
                <a:latin typeface="Arial" pitchFamily="34" charset="0"/>
                <a:cs typeface="Arial" pitchFamily="34" charset="0"/>
              </a:rPr>
              <a:t>(motorbenzin, </a:t>
            </a:r>
            <a:r>
              <a:rPr lang="hu-HU" sz="3600" b="1" dirty="0" smtClean="0">
                <a:effectLst>
                  <a:outerShdw blurRad="38100" dist="38100" dir="2700000" algn="tl">
                    <a:srgbClr val="000000">
                      <a:alpha val="43137"/>
                    </a:srgbClr>
                  </a:outerShdw>
                </a:effectLst>
                <a:latin typeface="Arial" pitchFamily="34" charset="0"/>
                <a:cs typeface="Arial" pitchFamily="34" charset="0"/>
              </a:rPr>
              <a:t>dízel-gázolaj, kerozin, bunker olaj</a:t>
            </a:r>
            <a:r>
              <a:rPr lang="hu-HU" sz="2800" b="1" dirty="0" smtClean="0">
                <a:effectLst>
                  <a:outerShdw blurRad="38100" dist="38100" dir="2700000" algn="tl">
                    <a:srgbClr val="000000">
                      <a:alpha val="43137"/>
                    </a:srgbClr>
                  </a:outerShdw>
                </a:effectLst>
                <a:latin typeface="Arial" pitchFamily="34" charset="0"/>
                <a:cs typeface="Arial" pitchFamily="34" charset="0"/>
              </a:rPr>
              <a:t>)</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Alcím 2"/>
          <p:cNvSpPr>
            <a:spLocks noGrp="1"/>
          </p:cNvSpPr>
          <p:nvPr>
            <p:ph type="subTitle" idx="1"/>
          </p:nvPr>
        </p:nvSpPr>
        <p:spPr>
          <a:solidFill>
            <a:srgbClr val="FFFF00"/>
          </a:solidFill>
        </p:spPr>
        <p:txBody>
          <a:bodyPr>
            <a:normAutofit fontScale="92500"/>
          </a:bodyPr>
          <a:lstStyle/>
          <a:p>
            <a:r>
              <a:rPr lang="hu-HU" b="1" dirty="0" smtClean="0">
                <a:effectLst>
                  <a:outerShdw blurRad="38100" dist="38100" dir="2700000" algn="tl">
                    <a:srgbClr val="000000">
                      <a:alpha val="43137"/>
                    </a:srgbClr>
                  </a:outerShdw>
                </a:effectLst>
                <a:latin typeface="Arial" pitchFamily="34" charset="0"/>
                <a:cs typeface="Arial" pitchFamily="34" charset="0"/>
              </a:rPr>
              <a:t>I.5. Közlekedési hajtóanyagok gyártása, minősége </a:t>
            </a:r>
          </a:p>
          <a:p>
            <a:r>
              <a:rPr lang="hu-HU" b="1" dirty="0" smtClean="0">
                <a:effectLst>
                  <a:outerShdw blurRad="38100" dist="38100" dir="2700000" algn="tl">
                    <a:srgbClr val="000000">
                      <a:alpha val="43137"/>
                    </a:srgbClr>
                  </a:outerShdw>
                </a:effectLst>
                <a:latin typeface="Arial" pitchFamily="34" charset="0"/>
                <a:cs typeface="Arial" pitchFamily="34" charset="0"/>
              </a:rPr>
              <a:t>Dízel-gázolaj, kerozin, bunker olaj</a:t>
            </a:r>
            <a:endParaRPr lang="hu-H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Élőláb helye 3"/>
          <p:cNvSpPr>
            <a:spLocks noGrp="1"/>
          </p:cNvSpPr>
          <p:nvPr>
            <p:ph type="ftr" sz="quarter" idx="10"/>
          </p:nvPr>
        </p:nvSpPr>
        <p:spPr/>
        <p:txBody>
          <a:bodyPr/>
          <a:lstStyle/>
          <a:p>
            <a:r>
              <a:rPr lang="hu-HU"/>
              <a:t>I. Ökológia, Regionalitás, Vidékfejlesztés Nemzetközi Nyári Egyetem és Workshop, Százhalombatta, 2008.08.11-14.</a:t>
            </a:r>
          </a:p>
        </p:txBody>
      </p:sp>
      <p:sp>
        <p:nvSpPr>
          <p:cNvPr id="81" name="Dia számának helye 4"/>
          <p:cNvSpPr>
            <a:spLocks noGrp="1"/>
          </p:cNvSpPr>
          <p:nvPr>
            <p:ph type="sldNum" sz="quarter" idx="11"/>
          </p:nvPr>
        </p:nvSpPr>
        <p:spPr/>
        <p:txBody>
          <a:bodyPr/>
          <a:lstStyle/>
          <a:p>
            <a:fld id="{74D6FFC0-C115-473C-AD25-EE77146271C0}" type="slidenum">
              <a:rPr lang="hu-HU"/>
              <a:pPr/>
              <a:t>10</a:t>
            </a:fld>
            <a:endParaRPr lang="hu-HU"/>
          </a:p>
        </p:txBody>
      </p:sp>
      <p:sp>
        <p:nvSpPr>
          <p:cNvPr id="55298" name="Rectangle 2"/>
          <p:cNvSpPr>
            <a:spLocks noGrp="1" noChangeArrowheads="1"/>
          </p:cNvSpPr>
          <p:nvPr>
            <p:ph type="title"/>
          </p:nvPr>
        </p:nvSpPr>
        <p:spPr/>
        <p:txBody>
          <a:bodyPr>
            <a:no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Diesel-motoros személygépjárművek károsanyag-kibocsátásának határértékei (EU) </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55367" name="Rectangle 71"/>
          <p:cNvSpPr>
            <a:spLocks noChangeArrowheads="1"/>
          </p:cNvSpPr>
          <p:nvPr/>
        </p:nvSpPr>
        <p:spPr bwMode="auto">
          <a:xfrm>
            <a:off x="111125" y="5125722"/>
            <a:ext cx="9032875" cy="1446550"/>
          </a:xfrm>
          <a:prstGeom prst="rect">
            <a:avLst/>
          </a:prstGeom>
          <a:noFill/>
          <a:ln w="9525">
            <a:noFill/>
            <a:miter lim="800000"/>
            <a:headEnd/>
            <a:tailEnd/>
          </a:ln>
          <a:effectLst/>
        </p:spPr>
        <p:txBody>
          <a:bodyPr anchor="ctr">
            <a:spAutoFit/>
          </a:bodyPr>
          <a:lstStyle/>
          <a:p>
            <a:pPr marL="342900" indent="-342900"/>
            <a:r>
              <a:rPr lang="hu-HU" sz="1400" baseline="30000" dirty="0">
                <a:latin typeface="Times New Roman" pitchFamily="18" charset="0"/>
              </a:rPr>
              <a:t>1	</a:t>
            </a:r>
            <a:r>
              <a:rPr lang="hu-HU" sz="1400" dirty="0">
                <a:latin typeface="Times New Roman" pitchFamily="18" charset="0"/>
              </a:rPr>
              <a:t>Futásteljesítmény: legalább 80.000 km vagy 5 év, </a:t>
            </a:r>
          </a:p>
          <a:p>
            <a:pPr marL="342900" indent="-342900"/>
            <a:r>
              <a:rPr lang="hu-HU" sz="1400" baseline="30000" dirty="0">
                <a:latin typeface="Times New Roman" pitchFamily="18" charset="0"/>
              </a:rPr>
              <a:t>2	</a:t>
            </a:r>
            <a:r>
              <a:rPr lang="hu-HU" sz="1400" dirty="0">
                <a:latin typeface="Times New Roman" pitchFamily="18" charset="0"/>
              </a:rPr>
              <a:t>Futásteljesítmény: legalább 100.000 km vagy 5 év</a:t>
            </a:r>
          </a:p>
          <a:p>
            <a:pPr marL="342900" indent="-342900"/>
            <a:r>
              <a:rPr lang="hu-HU" sz="1400" baseline="30000" dirty="0">
                <a:latin typeface="Times New Roman" pitchFamily="18" charset="0"/>
              </a:rPr>
              <a:t>3	</a:t>
            </a:r>
            <a:r>
              <a:rPr lang="hu-HU" sz="1400" dirty="0">
                <a:latin typeface="Times New Roman" pitchFamily="18" charset="0"/>
              </a:rPr>
              <a:t>Előírás-tervezet; futásteljesítmény: legalább 160000 km </a:t>
            </a:r>
          </a:p>
          <a:p>
            <a:pPr marL="342900" indent="-342900">
              <a:buFontTx/>
              <a:buAutoNum type="arabicPlain" startAt="4"/>
            </a:pPr>
            <a:r>
              <a:rPr lang="hu-HU" sz="1400" dirty="0">
                <a:latin typeface="Times New Roman" pitchFamily="18" charset="0"/>
              </a:rPr>
              <a:t>A részecske-kibocsátási határérték csak olyan járművekre vonatkozik, amelyek közvetlen befecskendezéses motorai részben vagy teljesen szegény keverékkel üzemelnek</a:t>
            </a:r>
          </a:p>
          <a:p>
            <a:pPr marL="342900" indent="-342900"/>
            <a:r>
              <a:rPr lang="hu-HU" sz="1400" dirty="0">
                <a:latin typeface="Times New Roman" pitchFamily="18" charset="0"/>
              </a:rPr>
              <a:t>IDI - közvetett befecskendezés,  DI – közvetlen befecskendezés</a:t>
            </a:r>
            <a:r>
              <a:rPr lang="hu-HU" dirty="0"/>
              <a:t> </a:t>
            </a:r>
          </a:p>
        </p:txBody>
      </p:sp>
      <p:graphicFrame>
        <p:nvGraphicFramePr>
          <p:cNvPr id="56141" name="Group 845"/>
          <p:cNvGraphicFramePr>
            <a:graphicFrameLocks noGrp="1"/>
          </p:cNvGraphicFramePr>
          <p:nvPr>
            <p:ph type="tbl" idx="1"/>
          </p:nvPr>
        </p:nvGraphicFramePr>
        <p:xfrm>
          <a:off x="285720" y="785794"/>
          <a:ext cx="8447090" cy="4286280"/>
        </p:xfrm>
        <a:graphic>
          <a:graphicData uri="http://schemas.openxmlformats.org/drawingml/2006/table">
            <a:tbl>
              <a:tblPr/>
              <a:tblGrid>
                <a:gridCol w="1844675"/>
                <a:gridCol w="1062039"/>
                <a:gridCol w="736600"/>
                <a:gridCol w="860425"/>
                <a:gridCol w="742951"/>
                <a:gridCol w="1355725"/>
                <a:gridCol w="1844675"/>
              </a:tblGrid>
              <a:tr h="36576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chemeClr val="tx1"/>
                          </a:solidFill>
                          <a:effectLst/>
                          <a:latin typeface="Times New Roman" pitchFamily="18" charset="0"/>
                          <a:cs typeface="Times New Roman" pitchFamily="18" charset="0"/>
                        </a:rPr>
                        <a:t>Fokozat</a:t>
                      </a:r>
                      <a:endParaRPr kumimoji="0" lang="hu-HU" sz="1800" b="0" i="0" u="none" strike="noStrike" cap="none" normalizeH="0" baseline="0" dirty="0" smtClean="0">
                        <a:ln>
                          <a:noFill/>
                        </a:ln>
                        <a:solidFill>
                          <a:schemeClr val="tx1"/>
                        </a:solidFill>
                        <a:effectLst/>
                        <a:latin typeface="Arial"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chemeClr val="tx1"/>
                          </a:solidFill>
                          <a:effectLst/>
                          <a:latin typeface="Times New Roman" pitchFamily="18" charset="0"/>
                          <a:cs typeface="Times New Roman" pitchFamily="18" charset="0"/>
                        </a:rPr>
                        <a:t>Év</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chemeClr val="tx1"/>
                          </a:solidFill>
                          <a:effectLst/>
                          <a:latin typeface="Times New Roman" pitchFamily="18" charset="0"/>
                          <a:cs typeface="Times New Roman" pitchFamily="18" charset="0"/>
                        </a:rPr>
                        <a:t>Kibocsátás, g/km </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r>
              <a:tr h="491496">
                <a:tc vMerge="1">
                  <a:txBody>
                    <a:bodyPr/>
                    <a:lstStyle/>
                    <a:p>
                      <a:endParaRPr lang="hu-HU"/>
                    </a:p>
                  </a:txBody>
                  <a:tcPr/>
                </a:tc>
                <a:tc vMerge="1">
                  <a:txBody>
                    <a:bodyPr/>
                    <a:lstStyle/>
                    <a:p>
                      <a:endParaRPr lang="hu-H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chemeClr val="tx1"/>
                          </a:solidFill>
                          <a:effectLst/>
                          <a:latin typeface="Times New Roman" pitchFamily="18" charset="0"/>
                          <a:cs typeface="Times New Roman" pitchFamily="18" charset="0"/>
                        </a:rPr>
                        <a:t>CO</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chemeClr val="tx1"/>
                          </a:solidFill>
                          <a:effectLst/>
                          <a:latin typeface="Times New Roman" pitchFamily="18" charset="0"/>
                          <a:cs typeface="Times New Roman" pitchFamily="18" charset="0"/>
                        </a:rPr>
                        <a:t>HC</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chemeClr val="tx1"/>
                          </a:solidFill>
                          <a:effectLst/>
                          <a:latin typeface="Times New Roman" pitchFamily="18" charset="0"/>
                          <a:cs typeface="Times New Roman" pitchFamily="18" charset="0"/>
                        </a:rPr>
                        <a:t>NO</a:t>
                      </a:r>
                      <a:r>
                        <a:rPr kumimoji="0" lang="hu-HU" sz="1800" b="1" i="0" u="none" strike="noStrike" cap="none" normalizeH="0" baseline="-30000" smtClean="0">
                          <a:ln>
                            <a:noFill/>
                          </a:ln>
                          <a:solidFill>
                            <a:schemeClr val="tx1"/>
                          </a:solidFill>
                          <a:effectLst/>
                          <a:latin typeface="Times New Roman" pitchFamily="18" charset="0"/>
                          <a:cs typeface="Times New Roman" pitchFamily="18" charset="0"/>
                        </a:rPr>
                        <a:t>x</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chemeClr val="tx1"/>
                          </a:solidFill>
                          <a:effectLst/>
                          <a:latin typeface="Times New Roman" pitchFamily="18" charset="0"/>
                          <a:cs typeface="Times New Roman" pitchFamily="18" charset="0"/>
                        </a:rPr>
                        <a:t>HC + NO</a:t>
                      </a:r>
                      <a:r>
                        <a:rPr kumimoji="0" lang="hu-HU" sz="1800" b="1" i="0" u="none" strike="noStrike" cap="none" normalizeH="0" baseline="-30000" smtClean="0">
                          <a:ln>
                            <a:noFill/>
                          </a:ln>
                          <a:solidFill>
                            <a:schemeClr val="tx1"/>
                          </a:solidFill>
                          <a:effectLst/>
                          <a:latin typeface="Times New Roman" pitchFamily="18" charset="0"/>
                          <a:cs typeface="Times New Roman" pitchFamily="18" charset="0"/>
                        </a:rPr>
                        <a:t>x</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chemeClr val="tx1"/>
                          </a:solidFill>
                          <a:effectLst/>
                          <a:latin typeface="Times New Roman" pitchFamily="18" charset="0"/>
                          <a:cs typeface="Times New Roman" pitchFamily="18" charset="0"/>
                        </a:rPr>
                        <a:t>részecske</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43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chemeClr val="tx1"/>
                          </a:solidFill>
                          <a:effectLst/>
                          <a:latin typeface="Times New Roman" pitchFamily="18" charset="0"/>
                          <a:cs typeface="Times New Roman" pitchFamily="18" charset="0"/>
                        </a:rPr>
                        <a:t>EURO 1</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1992</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2,72</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0,97</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0,140</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chemeClr val="tx1"/>
                          </a:solidFill>
                          <a:effectLst/>
                          <a:latin typeface="Times New Roman" pitchFamily="18" charset="0"/>
                          <a:cs typeface="Times New Roman" pitchFamily="18" charset="0"/>
                        </a:rPr>
                        <a:t>EURO 2 – IDI</a:t>
                      </a:r>
                      <a:endParaRPr kumimoji="0" lang="hu-HU" sz="1800" b="0" i="0" u="none" strike="noStrike" cap="none" normalizeH="0" baseline="0" dirty="0" smtClean="0">
                        <a:ln>
                          <a:noFill/>
                        </a:ln>
                        <a:solidFill>
                          <a:schemeClr val="tx1"/>
                        </a:solidFill>
                        <a:effectLst/>
                        <a:latin typeface="Arial"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dirty="0" smtClean="0">
                          <a:ln>
                            <a:noFill/>
                          </a:ln>
                          <a:solidFill>
                            <a:schemeClr val="tx1"/>
                          </a:solidFill>
                          <a:effectLst/>
                          <a:latin typeface="Times New Roman" pitchFamily="18" charset="0"/>
                          <a:cs typeface="Times New Roman" pitchFamily="18" charset="0"/>
                        </a:rPr>
                        <a:t>1996</a:t>
                      </a:r>
                      <a:endParaRPr kumimoji="0" lang="hu-HU" sz="1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0,70</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0,080</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chemeClr val="tx1"/>
                          </a:solidFill>
                          <a:effectLst/>
                          <a:latin typeface="Times New Roman" pitchFamily="18" charset="0"/>
                          <a:cs typeface="Times New Roman" pitchFamily="18" charset="0"/>
                        </a:rPr>
                        <a:t>EURO 2 – DI</a:t>
                      </a:r>
                      <a:endParaRPr kumimoji="0" lang="hu-HU" sz="1800" b="0" i="0" u="none" strike="noStrike" cap="none" normalizeH="0" baseline="0" dirty="0" smtClean="0">
                        <a:ln>
                          <a:noFill/>
                        </a:ln>
                        <a:solidFill>
                          <a:schemeClr val="tx1"/>
                        </a:solidFill>
                        <a:effectLst/>
                        <a:latin typeface="Arial"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1999</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0,90</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0,100</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chemeClr val="tx1"/>
                          </a:solidFill>
                          <a:effectLst/>
                          <a:latin typeface="Times New Roman" pitchFamily="18" charset="0"/>
                          <a:cs typeface="Times New Roman" pitchFamily="18" charset="0"/>
                        </a:rPr>
                        <a:t>EURO 3</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2000</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0,64</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0,50</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0,56</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0,050</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chemeClr val="tx1"/>
                          </a:solidFill>
                          <a:effectLst/>
                          <a:latin typeface="Times New Roman" pitchFamily="18" charset="0"/>
                          <a:cs typeface="Times New Roman" pitchFamily="18" charset="0"/>
                        </a:rPr>
                        <a:t>EURO 4</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2005</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0,50</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0,25</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0,30</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0,025</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chemeClr val="tx1"/>
                          </a:solidFill>
                          <a:effectLst/>
                          <a:latin typeface="Times New Roman" pitchFamily="18" charset="0"/>
                          <a:cs typeface="Times New Roman" pitchFamily="18" charset="0"/>
                        </a:rPr>
                        <a:t>EURO 5</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2009</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0,50</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0,18</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81113" algn="l"/>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0,23</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0,005</a:t>
                      </a:r>
                      <a:r>
                        <a:rPr kumimoji="0" lang="hu-HU" sz="1800" b="0" i="0" u="none" strike="noStrike" cap="none" normalizeH="0" baseline="30000" smtClean="0">
                          <a:ln>
                            <a:noFill/>
                          </a:ln>
                          <a:solidFill>
                            <a:schemeClr val="tx1"/>
                          </a:solidFill>
                          <a:effectLst/>
                          <a:latin typeface="Times New Roman" pitchFamily="18" charset="0"/>
                          <a:cs typeface="Times New Roman" pitchFamily="18" charset="0"/>
                        </a:rPr>
                        <a:t>3</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57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rgbClr val="FF0000"/>
                          </a:solidFill>
                          <a:effectLst/>
                          <a:latin typeface="Times New Roman" pitchFamily="18" charset="0"/>
                          <a:cs typeface="Times New Roman" pitchFamily="18" charset="0"/>
                        </a:rPr>
                        <a:t>EURO 6</a:t>
                      </a:r>
                      <a:endParaRPr kumimoji="0" lang="hu-HU" sz="1800" b="0" i="0" u="none" strike="noStrike" cap="none" normalizeH="0" baseline="0" dirty="0" smtClean="0">
                        <a:ln>
                          <a:noFill/>
                        </a:ln>
                        <a:solidFill>
                          <a:srgbClr val="FF0000"/>
                        </a:solidFill>
                        <a:effectLst/>
                        <a:latin typeface="Arial"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dirty="0" smtClean="0">
                          <a:ln>
                            <a:noFill/>
                          </a:ln>
                          <a:solidFill>
                            <a:srgbClr val="FF0000"/>
                          </a:solidFill>
                          <a:effectLst/>
                          <a:latin typeface="Times New Roman" pitchFamily="18" charset="0"/>
                          <a:cs typeface="Times New Roman" pitchFamily="18" charset="0"/>
                        </a:rPr>
                        <a:t>2014</a:t>
                      </a:r>
                      <a:endParaRPr kumimoji="0" lang="hu-HU" sz="1800" b="0" i="0" u="none" strike="noStrike" cap="none" normalizeH="0" baseline="0" dirty="0" smtClean="0">
                        <a:ln>
                          <a:noFill/>
                        </a:ln>
                        <a:solidFill>
                          <a:srgbClr val="FF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dirty="0" smtClean="0">
                          <a:ln>
                            <a:noFill/>
                          </a:ln>
                          <a:solidFill>
                            <a:srgbClr val="FF0000"/>
                          </a:solidFill>
                          <a:effectLst/>
                          <a:latin typeface="Times New Roman" pitchFamily="18" charset="0"/>
                          <a:cs typeface="Times New Roman" pitchFamily="18" charset="0"/>
                        </a:rPr>
                        <a:t>0,50</a:t>
                      </a:r>
                      <a:endParaRPr kumimoji="0" lang="hu-HU" sz="1800" b="0" i="0" u="none" strike="noStrike" cap="none" normalizeH="0" baseline="0" dirty="0" smtClean="0">
                        <a:ln>
                          <a:noFill/>
                        </a:ln>
                        <a:solidFill>
                          <a:srgbClr val="FF0000"/>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dirty="0" smtClean="0">
                          <a:ln>
                            <a:noFill/>
                          </a:ln>
                          <a:solidFill>
                            <a:srgbClr val="FF0000"/>
                          </a:solidFill>
                          <a:effectLst/>
                          <a:latin typeface="Times New Roman" pitchFamily="18" charset="0"/>
                          <a:cs typeface="Times New Roman" pitchFamily="18" charset="0"/>
                        </a:rPr>
                        <a:t>-</a:t>
                      </a:r>
                      <a:endParaRPr kumimoji="0" lang="hu-HU" sz="1800" b="0" i="0" u="none" strike="noStrike" cap="none" normalizeH="0" baseline="0" dirty="0" smtClean="0">
                        <a:ln>
                          <a:noFill/>
                        </a:ln>
                        <a:solidFill>
                          <a:srgbClr val="FF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dirty="0" smtClean="0">
                          <a:ln>
                            <a:noFill/>
                          </a:ln>
                          <a:solidFill>
                            <a:srgbClr val="FF0000"/>
                          </a:solidFill>
                          <a:effectLst/>
                          <a:latin typeface="Times New Roman" pitchFamily="18" charset="0"/>
                          <a:cs typeface="Times New Roman" pitchFamily="18" charset="0"/>
                        </a:rPr>
                        <a:t>0,08</a:t>
                      </a:r>
                      <a:endParaRPr kumimoji="0" lang="hu-HU" sz="1800" b="0" i="0" u="none" strike="noStrike" cap="none" normalizeH="0" baseline="0" dirty="0" smtClean="0">
                        <a:ln>
                          <a:noFill/>
                        </a:ln>
                        <a:solidFill>
                          <a:srgbClr val="FF0000"/>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81113" algn="l"/>
                        </a:tabLst>
                      </a:pPr>
                      <a:r>
                        <a:rPr kumimoji="0" lang="hu-HU" sz="1800" b="0" i="0" u="none" strike="noStrike" cap="none" normalizeH="0" baseline="0" dirty="0" smtClean="0">
                          <a:ln>
                            <a:noFill/>
                          </a:ln>
                          <a:solidFill>
                            <a:srgbClr val="FF0000"/>
                          </a:solidFill>
                          <a:effectLst/>
                          <a:latin typeface="Times New Roman" pitchFamily="18" charset="0"/>
                          <a:cs typeface="Times New Roman" pitchFamily="18" charset="0"/>
                        </a:rPr>
                        <a:t>0,17</a:t>
                      </a:r>
                      <a:endParaRPr kumimoji="0" lang="hu-HU" sz="1800" b="0" i="0" u="none" strike="noStrike" cap="none" normalizeH="0" baseline="0" dirty="0" smtClean="0">
                        <a:ln>
                          <a:noFill/>
                        </a:ln>
                        <a:solidFill>
                          <a:srgbClr val="FF0000"/>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dirty="0" smtClean="0">
                          <a:ln>
                            <a:noFill/>
                          </a:ln>
                          <a:solidFill>
                            <a:srgbClr val="FF0000"/>
                          </a:solidFill>
                          <a:effectLst/>
                          <a:latin typeface="Times New Roman" pitchFamily="18" charset="0"/>
                          <a:cs typeface="Times New Roman" pitchFamily="18" charset="0"/>
                        </a:rPr>
                        <a:t>0,005</a:t>
                      </a:r>
                      <a:r>
                        <a:rPr kumimoji="0" lang="hu-HU" sz="1800" b="0" i="0" u="none" strike="noStrike" cap="none" normalizeH="0" baseline="30000" dirty="0" smtClean="0">
                          <a:ln>
                            <a:noFill/>
                          </a:ln>
                          <a:solidFill>
                            <a:srgbClr val="FF0000"/>
                          </a:solidFill>
                          <a:effectLst/>
                          <a:latin typeface="Times New Roman" pitchFamily="18" charset="0"/>
                          <a:cs typeface="Times New Roman" pitchFamily="18" charset="0"/>
                        </a:rPr>
                        <a:t>3</a:t>
                      </a:r>
                      <a:endParaRPr kumimoji="0" lang="hu-HU" sz="1800" b="0" i="0" u="none" strike="noStrike" cap="none" normalizeH="0" baseline="0" dirty="0" smtClean="0">
                        <a:ln>
                          <a:noFill/>
                        </a:ln>
                        <a:solidFill>
                          <a:srgbClr val="FF0000"/>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…és az autógyártók kívánságlistája</a:t>
            </a:r>
            <a:endParaRPr lang="hu-HU" sz="2800" dirty="0">
              <a:latin typeface="Arial" pitchFamily="34" charset="0"/>
              <a:cs typeface="Arial" pitchFamily="34" charset="0"/>
            </a:endParaRPr>
          </a:p>
        </p:txBody>
      </p:sp>
      <p:sp>
        <p:nvSpPr>
          <p:cNvPr id="4" name="Tartalom helye 3"/>
          <p:cNvSpPr>
            <a:spLocks noGrp="1"/>
          </p:cNvSpPr>
          <p:nvPr>
            <p:ph sz="half" idx="2"/>
          </p:nvPr>
        </p:nvSpPr>
        <p:spPr/>
        <p:txBody>
          <a:bodyPr>
            <a:normAutofit fontScale="85000" lnSpcReduction="10000"/>
          </a:bodyPr>
          <a:lstStyle/>
          <a:p>
            <a:r>
              <a:rPr lang="hu-HU" sz="2000" dirty="0" smtClean="0">
                <a:latin typeface="Arial" pitchFamily="34" charset="0"/>
                <a:cs typeface="Arial" pitchFamily="34" charset="0"/>
              </a:rPr>
              <a:t>Ötödik kiadás 2013. </a:t>
            </a:r>
            <a:r>
              <a:rPr lang="hu-HU" sz="2000" dirty="0" err="1" smtClean="0">
                <a:latin typeface="Arial" pitchFamily="34" charset="0"/>
                <a:cs typeface="Arial" pitchFamily="34" charset="0"/>
              </a:rPr>
              <a:t>szept</a:t>
            </a:r>
            <a:r>
              <a:rPr lang="hu-HU" sz="2000" dirty="0" smtClean="0">
                <a:latin typeface="Arial" pitchFamily="34" charset="0"/>
                <a:cs typeface="Arial" pitchFamily="34" charset="0"/>
              </a:rPr>
              <a:t> (első: 1998) – EU, USA-beli és japán autóipari szövetségek közös kívánságlistája</a:t>
            </a:r>
          </a:p>
          <a:p>
            <a:r>
              <a:rPr lang="hu-HU" sz="2000" dirty="0" smtClean="0">
                <a:latin typeface="Arial" pitchFamily="34" charset="0"/>
                <a:cs typeface="Arial" pitchFamily="34" charset="0"/>
              </a:rPr>
              <a:t>Néhány változás (az előző kiadáshoz képest):</a:t>
            </a:r>
          </a:p>
          <a:p>
            <a:pPr lvl="1"/>
            <a:r>
              <a:rPr lang="hu-HU" sz="1600" dirty="0" smtClean="0">
                <a:latin typeface="Arial" pitchFamily="34" charset="0"/>
                <a:cs typeface="Arial" pitchFamily="34" charset="0"/>
              </a:rPr>
              <a:t>Motorbenzin: min. RON 95, új nyomelem teszt, felülvizsgált illékonysági besorolás</a:t>
            </a:r>
          </a:p>
          <a:p>
            <a:pPr lvl="1"/>
            <a:r>
              <a:rPr lang="hu-HU" sz="1600" b="1" dirty="0" smtClean="0">
                <a:solidFill>
                  <a:srgbClr val="FF0000"/>
                </a:solidFill>
                <a:latin typeface="Arial" pitchFamily="34" charset="0"/>
                <a:cs typeface="Arial" pitchFamily="34" charset="0"/>
              </a:rPr>
              <a:t>Dízel gázolaj: HVO és </a:t>
            </a:r>
            <a:r>
              <a:rPr lang="hu-HU" sz="1600" b="1" dirty="0" err="1" smtClean="0">
                <a:solidFill>
                  <a:srgbClr val="FF0000"/>
                </a:solidFill>
                <a:latin typeface="Arial" pitchFamily="34" charset="0"/>
                <a:cs typeface="Arial" pitchFamily="34" charset="0"/>
              </a:rPr>
              <a:t>BtL</a:t>
            </a:r>
            <a:r>
              <a:rPr lang="hu-HU" sz="1600" b="1" dirty="0" smtClean="0">
                <a:solidFill>
                  <a:srgbClr val="FF0000"/>
                </a:solidFill>
                <a:latin typeface="Arial" pitchFamily="34" charset="0"/>
                <a:cs typeface="Arial" pitchFamily="34" charset="0"/>
              </a:rPr>
              <a:t> bekeverés lehetővé tétele, </a:t>
            </a:r>
            <a:r>
              <a:rPr lang="hu-HU" sz="1600" b="1" dirty="0" err="1" smtClean="0">
                <a:solidFill>
                  <a:srgbClr val="FF0000"/>
                </a:solidFill>
                <a:latin typeface="Arial" pitchFamily="34" charset="0"/>
                <a:cs typeface="Arial" pitchFamily="34" charset="0"/>
              </a:rPr>
              <a:t>max</a:t>
            </a:r>
            <a:r>
              <a:rPr lang="hu-HU" sz="1600" b="1" dirty="0" smtClean="0">
                <a:solidFill>
                  <a:srgbClr val="FF0000"/>
                </a:solidFill>
                <a:latin typeface="Arial" pitchFamily="34" charset="0"/>
                <a:cs typeface="Arial" pitchFamily="34" charset="0"/>
              </a:rPr>
              <a:t>. 5%vol biodízel bekeverhetősége, új oxidációs stabilitási határok, alternatív oxidációs stabilitási teszt  </a:t>
            </a:r>
          </a:p>
          <a:p>
            <a:r>
              <a:rPr lang="hu-HU" sz="2000" dirty="0" smtClean="0">
                <a:latin typeface="Arial" pitchFamily="34" charset="0"/>
                <a:cs typeface="Arial" pitchFamily="34" charset="0"/>
              </a:rPr>
              <a:t>Forrás:</a:t>
            </a:r>
          </a:p>
          <a:p>
            <a:pPr>
              <a:buNone/>
            </a:pPr>
            <a:r>
              <a:rPr lang="hu-HU" sz="2000" dirty="0" smtClean="0">
                <a:latin typeface="Arial" pitchFamily="34" charset="0"/>
                <a:cs typeface="Arial" pitchFamily="34" charset="0"/>
              </a:rPr>
              <a:t>	</a:t>
            </a:r>
            <a:r>
              <a:rPr lang="hu-HU" sz="2000" dirty="0" smtClean="0">
                <a:latin typeface="Arial" pitchFamily="34" charset="0"/>
                <a:cs typeface="Arial" pitchFamily="34" charset="0"/>
                <a:hlinkClick r:id="rId2"/>
              </a:rPr>
              <a:t>http://www.acea.be/uploads/publications/Worldwide_Fuel_Charter_5ed_2013.pdf</a:t>
            </a:r>
            <a:r>
              <a:rPr lang="hu-HU" sz="2000" dirty="0" smtClean="0">
                <a:latin typeface="Arial" pitchFamily="34" charset="0"/>
                <a:cs typeface="Arial" pitchFamily="34" charset="0"/>
              </a:rPr>
              <a:t> (megtekintve 7 </a:t>
            </a:r>
            <a:r>
              <a:rPr lang="hu-HU" sz="2000" dirty="0" err="1" smtClean="0">
                <a:latin typeface="Arial" pitchFamily="34" charset="0"/>
                <a:cs typeface="Arial" pitchFamily="34" charset="0"/>
              </a:rPr>
              <a:t>Febr</a:t>
            </a:r>
            <a:r>
              <a:rPr lang="hu-HU" sz="2000" dirty="0" smtClean="0">
                <a:latin typeface="Arial" pitchFamily="34" charset="0"/>
                <a:cs typeface="Arial" pitchFamily="34" charset="0"/>
              </a:rPr>
              <a:t>, 2014)</a:t>
            </a:r>
          </a:p>
        </p:txBody>
      </p:sp>
      <p:pic>
        <p:nvPicPr>
          <p:cNvPr id="5" name="Picture 2"/>
          <p:cNvPicPr>
            <a:picLocks noGrp="1" noChangeAspect="1" noChangeArrowheads="1"/>
          </p:cNvPicPr>
          <p:nvPr>
            <p:ph sz="half" idx="1"/>
          </p:nvPr>
        </p:nvPicPr>
        <p:blipFill>
          <a:blip r:embed="rId3" cstate="print"/>
          <a:srcRect/>
          <a:stretch>
            <a:fillRect/>
          </a:stretch>
        </p:blipFill>
        <p:spPr bwMode="auto">
          <a:xfrm>
            <a:off x="904675" y="1600200"/>
            <a:ext cx="3143649" cy="4525963"/>
          </a:xfrm>
          <a:prstGeom prst="rect">
            <a:avLst/>
          </a:prstGeom>
          <a:noFill/>
          <a:ln w="9525">
            <a:noFill/>
            <a:miter lim="800000"/>
            <a:headEnd/>
            <a:tailEnd/>
          </a:ln>
          <a:effectLst/>
        </p:spPr>
      </p:pic>
      <p:sp>
        <p:nvSpPr>
          <p:cNvPr id="6" name="Szövegdoboz 5"/>
          <p:cNvSpPr txBox="1"/>
          <p:nvPr/>
        </p:nvSpPr>
        <p:spPr>
          <a:xfrm>
            <a:off x="4355976" y="6021288"/>
            <a:ext cx="4464496" cy="523220"/>
          </a:xfrm>
          <a:prstGeom prst="rect">
            <a:avLst/>
          </a:prstGeom>
          <a:noFill/>
        </p:spPr>
        <p:txBody>
          <a:bodyPr wrap="square" rtlCol="0">
            <a:spAutoFit/>
          </a:bodyPr>
          <a:lstStyle/>
          <a:p>
            <a:r>
              <a:rPr lang="hu-HU" sz="1400" dirty="0" smtClean="0">
                <a:latin typeface="Arial" pitchFamily="34" charset="0"/>
                <a:cs typeface="Arial" pitchFamily="34" charset="0"/>
              </a:rPr>
              <a:t>HVO – </a:t>
            </a:r>
            <a:r>
              <a:rPr lang="hu-HU" sz="1400" dirty="0" err="1" smtClean="0">
                <a:latin typeface="Arial" pitchFamily="34" charset="0"/>
                <a:cs typeface="Arial" pitchFamily="34" charset="0"/>
              </a:rPr>
              <a:t>hydrotreated</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vegetable</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oil</a:t>
            </a:r>
            <a:endParaRPr lang="hu-HU" sz="1400" dirty="0" smtClean="0">
              <a:latin typeface="Arial" pitchFamily="34" charset="0"/>
              <a:cs typeface="Arial" pitchFamily="34" charset="0"/>
            </a:endParaRPr>
          </a:p>
          <a:p>
            <a:r>
              <a:rPr lang="hu-HU" sz="1400" dirty="0" err="1" smtClean="0">
                <a:latin typeface="Arial" pitchFamily="34" charset="0"/>
                <a:cs typeface="Arial" pitchFamily="34" charset="0"/>
              </a:rPr>
              <a:t>BtL</a:t>
            </a:r>
            <a:r>
              <a:rPr lang="hu-HU" sz="1400" dirty="0" smtClean="0">
                <a:latin typeface="Arial" pitchFamily="34" charset="0"/>
                <a:cs typeface="Arial" pitchFamily="34" charset="0"/>
              </a:rPr>
              <a:t> – </a:t>
            </a:r>
            <a:r>
              <a:rPr lang="hu-HU" sz="1400" dirty="0" err="1" smtClean="0">
                <a:latin typeface="Arial" pitchFamily="34" charset="0"/>
                <a:cs typeface="Arial" pitchFamily="34" charset="0"/>
              </a:rPr>
              <a:t>biomass</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to</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liquid</a:t>
            </a:r>
            <a:endParaRPr lang="hu-HU"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A </a:t>
            </a:r>
            <a:r>
              <a:rPr lang="hu-HU" sz="2800" b="1" dirty="0" err="1" smtClean="0">
                <a:effectLst>
                  <a:outerShdw blurRad="38100" dist="38100" dir="2700000" algn="tl">
                    <a:srgbClr val="000000">
                      <a:alpha val="43137"/>
                    </a:srgbClr>
                  </a:outerShdw>
                </a:effectLst>
                <a:latin typeface="Arial" pitchFamily="34" charset="0"/>
                <a:cs typeface="Arial" pitchFamily="34" charset="0"/>
              </a:rPr>
              <a:t>dizelüzemű</a:t>
            </a:r>
            <a:r>
              <a:rPr lang="hu-HU" sz="2800" b="1" dirty="0" smtClean="0">
                <a:effectLst>
                  <a:outerShdw blurRad="38100" dist="38100" dir="2700000" algn="tl">
                    <a:srgbClr val="000000">
                      <a:alpha val="43137"/>
                    </a:srgbClr>
                  </a:outerShdw>
                </a:effectLst>
                <a:latin typeface="Arial" pitchFamily="34" charset="0"/>
                <a:cs typeface="Arial" pitchFamily="34" charset="0"/>
              </a:rPr>
              <a:t> gépkocsik aránya az USA-ban </a:t>
            </a:r>
            <a:r>
              <a:rPr lang="hu-HU" sz="2800" b="1" smtClean="0">
                <a:effectLst>
                  <a:outerShdw blurRad="38100" dist="38100" dir="2700000" algn="tl">
                    <a:srgbClr val="000000">
                      <a:alpha val="43137"/>
                    </a:srgbClr>
                  </a:outerShdw>
                </a:effectLst>
                <a:latin typeface="Arial" pitchFamily="34" charset="0"/>
                <a:cs typeface="Arial" pitchFamily="34" charset="0"/>
              </a:rPr>
              <a:t>és Nyugat-Európában, 2004-2008</a:t>
            </a:r>
            <a:endParaRPr lang="hu-HU" sz="2800" b="1">
              <a:effectLst>
                <a:outerShdw blurRad="38100" dist="38100" dir="2700000" algn="tl">
                  <a:srgbClr val="000000">
                    <a:alpha val="43137"/>
                  </a:srgbClr>
                </a:outerShdw>
              </a:effectLst>
              <a:latin typeface="Arial" pitchFamily="34" charset="0"/>
              <a:cs typeface="Arial" pitchFamily="34" charset="0"/>
            </a:endParaRPr>
          </a:p>
        </p:txBody>
      </p:sp>
      <p:pic>
        <p:nvPicPr>
          <p:cNvPr id="4" name="Tartalom helye 3" descr="Dieselcars in US&amp;WEWSJAug12009.jpg"/>
          <p:cNvPicPr>
            <a:picLocks noGrp="1" noChangeAspect="1"/>
          </p:cNvPicPr>
          <p:nvPr>
            <p:ph idx="1"/>
          </p:nvPr>
        </p:nvPicPr>
        <p:blipFill>
          <a:blip r:embed="rId2" cstate="print"/>
          <a:stretch>
            <a:fillRect/>
          </a:stretch>
        </p:blipFill>
        <p:spPr>
          <a:xfrm>
            <a:off x="285720" y="1357298"/>
            <a:ext cx="8572560" cy="5143536"/>
          </a:xfrm>
        </p:spPr>
      </p:pic>
      <p:sp>
        <p:nvSpPr>
          <p:cNvPr id="5" name="Szövegdoboz 4"/>
          <p:cNvSpPr txBox="1"/>
          <p:nvPr/>
        </p:nvSpPr>
        <p:spPr>
          <a:xfrm>
            <a:off x="428596" y="6357958"/>
            <a:ext cx="3929090" cy="369332"/>
          </a:xfrm>
          <a:prstGeom prst="rect">
            <a:avLst/>
          </a:prstGeom>
          <a:noFill/>
        </p:spPr>
        <p:txBody>
          <a:bodyPr wrap="square" rtlCol="0">
            <a:spAutoFit/>
          </a:bodyPr>
          <a:lstStyle/>
          <a:p>
            <a:r>
              <a:rPr lang="hu-HU" dirty="0" smtClean="0">
                <a:latin typeface="Arial" pitchFamily="34" charset="0"/>
                <a:cs typeface="Arial" pitchFamily="34" charset="0"/>
              </a:rPr>
              <a:t>Forrás: </a:t>
            </a:r>
            <a:r>
              <a:rPr lang="hu-HU" dirty="0" err="1" smtClean="0">
                <a:latin typeface="Arial" pitchFamily="34" charset="0"/>
                <a:cs typeface="Arial" pitchFamily="34" charset="0"/>
                <a:hlinkClick r:id="rId3"/>
              </a:rPr>
              <a:t>www.wsj.com</a:t>
            </a:r>
            <a:r>
              <a:rPr lang="hu-HU" dirty="0" smtClean="0">
                <a:latin typeface="Arial" pitchFamily="34" charset="0"/>
                <a:cs typeface="Arial" pitchFamily="34" charset="0"/>
              </a:rPr>
              <a:t>, </a:t>
            </a:r>
            <a:r>
              <a:rPr lang="hu-HU" dirty="0" err="1" smtClean="0">
                <a:latin typeface="Arial" pitchFamily="34" charset="0"/>
                <a:cs typeface="Arial" pitchFamily="34" charset="0"/>
              </a:rPr>
              <a:t>Aug</a:t>
            </a:r>
            <a:r>
              <a:rPr lang="hu-HU" dirty="0" smtClean="0">
                <a:latin typeface="Arial" pitchFamily="34" charset="0"/>
                <a:cs typeface="Arial" pitchFamily="34" charset="0"/>
              </a:rPr>
              <a:t> 1, 2009</a:t>
            </a:r>
            <a:endParaRPr lang="hu-HU"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16632"/>
            <a:ext cx="8507288" cy="1143000"/>
          </a:xfrm>
        </p:spPr>
        <p:txBody>
          <a:bodyPr>
            <a:normAutofit/>
          </a:bodyPr>
          <a:lstStyle/>
          <a:p>
            <a:pPr algn="r"/>
            <a:r>
              <a:rPr lang="hu-HU" sz="2800" b="1" dirty="0" err="1" smtClean="0">
                <a:effectLst>
                  <a:outerShdw blurRad="38100" dist="38100" dir="2700000" algn="tl">
                    <a:srgbClr val="000000">
                      <a:alpha val="43137"/>
                    </a:srgbClr>
                  </a:outerShdw>
                </a:effectLst>
                <a:latin typeface="Arial" pitchFamily="34" charset="0"/>
                <a:cs typeface="Arial" pitchFamily="34" charset="0"/>
              </a:rPr>
              <a:t>Pending</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proposals</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to</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overhaul</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energy</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taxation</a:t>
            </a:r>
            <a:r>
              <a:rPr lang="hu-HU" sz="2800" b="1" dirty="0" smtClean="0">
                <a:effectLst>
                  <a:outerShdw blurRad="38100" dist="38100" dir="2700000" algn="tl">
                    <a:srgbClr val="000000">
                      <a:alpha val="43137"/>
                    </a:srgbClr>
                  </a:outerShdw>
                </a:effectLst>
                <a:latin typeface="Arial" pitchFamily="34" charset="0"/>
                <a:cs typeface="Arial" pitchFamily="34" charset="0"/>
              </a:rPr>
              <a:t> </a:t>
            </a:r>
            <a:endParaRPr lang="hu-HU" sz="2800" dirty="0"/>
          </a:p>
        </p:txBody>
      </p:sp>
      <p:sp>
        <p:nvSpPr>
          <p:cNvPr id="3" name="Tartalom helye 2"/>
          <p:cNvSpPr>
            <a:spLocks noGrp="1"/>
          </p:cNvSpPr>
          <p:nvPr>
            <p:ph idx="1"/>
          </p:nvPr>
        </p:nvSpPr>
        <p:spPr>
          <a:xfrm>
            <a:off x="457200" y="1351309"/>
            <a:ext cx="8229600" cy="4525963"/>
          </a:xfrm>
        </p:spPr>
        <p:txBody>
          <a:bodyPr>
            <a:normAutofit fontScale="70000" lnSpcReduction="20000"/>
          </a:bodyPr>
          <a:lstStyle/>
          <a:p>
            <a:r>
              <a:rPr lang="hu-HU" sz="2400" dirty="0" err="1" smtClean="0">
                <a:latin typeface="Arial" pitchFamily="34" charset="0"/>
                <a:cs typeface="Arial" pitchFamily="34" charset="0"/>
              </a:rPr>
              <a:t>Now</a:t>
            </a:r>
            <a:r>
              <a:rPr lang="hu-HU" sz="2400" dirty="0" smtClean="0">
                <a:latin typeface="Arial" pitchFamily="34" charset="0"/>
                <a:cs typeface="Arial" pitchFamily="34" charset="0"/>
              </a:rPr>
              <a:t>: VAT + min. </a:t>
            </a:r>
            <a:r>
              <a:rPr lang="hu-HU" sz="2400" dirty="0" err="1" smtClean="0">
                <a:latin typeface="Arial" pitchFamily="34" charset="0"/>
                <a:cs typeface="Arial" pitchFamily="34" charset="0"/>
              </a:rPr>
              <a:t>excise</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taxes</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on</a:t>
            </a:r>
            <a:r>
              <a:rPr lang="hu-HU" sz="2400" dirty="0" smtClean="0">
                <a:latin typeface="Arial" pitchFamily="34" charset="0"/>
                <a:cs typeface="Arial" pitchFamily="34" charset="0"/>
              </a:rPr>
              <a:t> m3 of </a:t>
            </a:r>
            <a:r>
              <a:rPr lang="hu-HU" sz="2400" dirty="0" err="1" smtClean="0">
                <a:latin typeface="Arial" pitchFamily="34" charset="0"/>
                <a:cs typeface="Arial" pitchFamily="34" charset="0"/>
              </a:rPr>
              <a:t>fuels</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from</a:t>
            </a:r>
            <a:r>
              <a:rPr lang="hu-HU" sz="2400" dirty="0" smtClean="0">
                <a:latin typeface="Arial" pitchFamily="34" charset="0"/>
                <a:cs typeface="Arial" pitchFamily="34" charset="0"/>
              </a:rPr>
              <a:t> 2010 </a:t>
            </a:r>
            <a:r>
              <a:rPr lang="hu-HU" sz="2400" dirty="0" err="1" smtClean="0">
                <a:latin typeface="Arial" pitchFamily="34" charset="0"/>
                <a:cs typeface="Arial" pitchFamily="34" charset="0"/>
              </a:rPr>
              <a:t>for</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unleaded</a:t>
            </a:r>
            <a:r>
              <a:rPr lang="hu-HU" sz="2400" dirty="0" smtClean="0">
                <a:latin typeface="Arial" pitchFamily="34" charset="0"/>
                <a:cs typeface="Arial" pitchFamily="34" charset="0"/>
              </a:rPr>
              <a:t> </a:t>
            </a:r>
            <a:r>
              <a:rPr lang="hu-HU" sz="2400" b="1" dirty="0" err="1" smtClean="0">
                <a:latin typeface="Arial" pitchFamily="34" charset="0"/>
                <a:cs typeface="Arial" pitchFamily="34" charset="0"/>
              </a:rPr>
              <a:t>petrol</a:t>
            </a:r>
            <a:r>
              <a:rPr lang="hu-HU" sz="2400" b="1" dirty="0" smtClean="0">
                <a:latin typeface="Arial" pitchFamily="34" charset="0"/>
                <a:cs typeface="Arial" pitchFamily="34" charset="0"/>
              </a:rPr>
              <a:t>: 359, </a:t>
            </a:r>
            <a:r>
              <a:rPr lang="hu-HU" sz="2400" b="1" dirty="0" err="1" smtClean="0">
                <a:latin typeface="Arial" pitchFamily="34" charset="0"/>
                <a:cs typeface="Arial" pitchFamily="34" charset="0"/>
              </a:rPr>
              <a:t>gasoil</a:t>
            </a:r>
            <a:r>
              <a:rPr lang="hu-HU" sz="2400" b="1" dirty="0" smtClean="0">
                <a:latin typeface="Arial" pitchFamily="34" charset="0"/>
                <a:cs typeface="Arial" pitchFamily="34" charset="0"/>
              </a:rPr>
              <a:t>: 330</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kerosine</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330</a:t>
            </a:r>
            <a:r>
              <a:rPr lang="hu-HU" sz="2400" dirty="0" smtClean="0">
                <a:latin typeface="Arial" pitchFamily="34" charset="0"/>
                <a:cs typeface="Arial" pitchFamily="34" charset="0"/>
              </a:rPr>
              <a:t>, LPG: 125, NG: 2.6)</a:t>
            </a:r>
          </a:p>
          <a:p>
            <a:r>
              <a:rPr lang="hu-HU" sz="2400" b="1" dirty="0" err="1" smtClean="0">
                <a:latin typeface="Arial" pitchFamily="34" charset="0"/>
                <a:cs typeface="Arial" pitchFamily="34" charset="0"/>
              </a:rPr>
              <a:t>From</a:t>
            </a:r>
            <a:r>
              <a:rPr lang="hu-HU" sz="2400" b="1" dirty="0" smtClean="0">
                <a:latin typeface="Arial" pitchFamily="34" charset="0"/>
                <a:cs typeface="Arial" pitchFamily="34" charset="0"/>
              </a:rPr>
              <a:t> 2013</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in</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support</a:t>
            </a:r>
            <a:r>
              <a:rPr lang="hu-HU" sz="2400" dirty="0" smtClean="0">
                <a:latin typeface="Arial" pitchFamily="34" charset="0"/>
                <a:cs typeface="Arial" pitchFamily="34" charset="0"/>
              </a:rPr>
              <a:t> of  </a:t>
            </a:r>
            <a:r>
              <a:rPr lang="hu-HU" sz="2400" dirty="0" err="1" smtClean="0">
                <a:latin typeface="Arial" pitchFamily="34" charset="0"/>
                <a:cs typeface="Arial" pitchFamily="34" charset="0"/>
              </a:rPr>
              <a:t>sustainable</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growth</a:t>
            </a:r>
            <a:r>
              <a:rPr lang="hu-HU" sz="2400" dirty="0" smtClean="0">
                <a:latin typeface="Arial" pitchFamily="34" charset="0"/>
                <a:cs typeface="Arial" pitchFamily="34" charset="0"/>
              </a:rPr>
              <a:t>: VAT + </a:t>
            </a:r>
            <a:r>
              <a:rPr lang="hu-HU" sz="2400" b="1" dirty="0" smtClean="0">
                <a:solidFill>
                  <a:schemeClr val="tx2"/>
                </a:solidFill>
                <a:latin typeface="Arial" pitchFamily="34" charset="0"/>
                <a:cs typeface="Arial" pitchFamily="34" charset="0"/>
              </a:rPr>
              <a:t>min. </a:t>
            </a:r>
            <a:r>
              <a:rPr lang="hu-HU" sz="2400" b="1" dirty="0" err="1" smtClean="0">
                <a:solidFill>
                  <a:schemeClr val="tx2"/>
                </a:solidFill>
                <a:latin typeface="Arial" pitchFamily="34" charset="0"/>
                <a:cs typeface="Arial" pitchFamily="34" charset="0"/>
              </a:rPr>
              <a:t>taxes</a:t>
            </a:r>
            <a:r>
              <a:rPr lang="hu-HU" sz="2400" b="1" dirty="0" smtClean="0">
                <a:solidFill>
                  <a:schemeClr val="tx2"/>
                </a:solidFill>
                <a:latin typeface="Arial" pitchFamily="34" charset="0"/>
                <a:cs typeface="Arial" pitchFamily="34" charset="0"/>
              </a:rPr>
              <a:t> </a:t>
            </a:r>
            <a:r>
              <a:rPr lang="hu-HU" sz="2400" b="1" dirty="0" err="1" smtClean="0">
                <a:solidFill>
                  <a:schemeClr val="tx2"/>
                </a:solidFill>
                <a:latin typeface="Arial" pitchFamily="34" charset="0"/>
                <a:cs typeface="Arial" pitchFamily="34" charset="0"/>
              </a:rPr>
              <a:t>with</a:t>
            </a:r>
            <a:r>
              <a:rPr lang="hu-HU" sz="2400" b="1" dirty="0" smtClean="0">
                <a:solidFill>
                  <a:schemeClr val="tx2"/>
                </a:solidFill>
                <a:latin typeface="Arial" pitchFamily="34" charset="0"/>
                <a:cs typeface="Arial" pitchFamily="34" charset="0"/>
              </a:rPr>
              <a:t> 2 </a:t>
            </a:r>
            <a:r>
              <a:rPr lang="hu-HU" sz="2400" b="1" dirty="0" err="1" smtClean="0">
                <a:solidFill>
                  <a:schemeClr val="tx2"/>
                </a:solidFill>
                <a:latin typeface="Arial" pitchFamily="34" charset="0"/>
                <a:cs typeface="Arial" pitchFamily="34" charset="0"/>
              </a:rPr>
              <a:t>elements</a:t>
            </a:r>
            <a:endParaRPr lang="hu-HU" sz="2400" b="1" dirty="0" smtClean="0">
              <a:solidFill>
                <a:schemeClr val="tx2"/>
              </a:solidFill>
              <a:latin typeface="Arial" pitchFamily="34" charset="0"/>
              <a:cs typeface="Arial" pitchFamily="34" charset="0"/>
            </a:endParaRPr>
          </a:p>
          <a:p>
            <a:pPr lvl="1"/>
            <a:r>
              <a:rPr lang="hu-HU" sz="2000" b="1" dirty="0" err="1" smtClean="0">
                <a:solidFill>
                  <a:schemeClr val="tx2"/>
                </a:solidFill>
                <a:latin typeface="Arial" pitchFamily="34" charset="0"/>
                <a:cs typeface="Arial" pitchFamily="34" charset="0"/>
              </a:rPr>
              <a:t>Based</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on</a:t>
            </a:r>
            <a:r>
              <a:rPr lang="hu-HU" sz="2000" b="1" dirty="0" smtClean="0">
                <a:solidFill>
                  <a:schemeClr val="tx2"/>
                </a:solidFill>
                <a:latin typeface="Arial" pitchFamily="34" charset="0"/>
                <a:cs typeface="Arial" pitchFamily="34" charset="0"/>
              </a:rPr>
              <a:t> CO2 </a:t>
            </a:r>
            <a:r>
              <a:rPr lang="hu-HU" sz="2000" b="1" dirty="0" err="1" smtClean="0">
                <a:solidFill>
                  <a:schemeClr val="tx2"/>
                </a:solidFill>
                <a:latin typeface="Arial" pitchFamily="34" charset="0"/>
                <a:cs typeface="Arial" pitchFamily="34" charset="0"/>
              </a:rPr>
              <a:t>emissions</a:t>
            </a:r>
            <a:r>
              <a:rPr lang="hu-HU" sz="2000" b="1" dirty="0" smtClean="0">
                <a:solidFill>
                  <a:schemeClr val="tx2"/>
                </a:solidFill>
                <a:latin typeface="Arial" pitchFamily="34" charset="0"/>
                <a:cs typeface="Arial" pitchFamily="34" charset="0"/>
              </a:rPr>
              <a:t>: Euro 20 per </a:t>
            </a:r>
            <a:r>
              <a:rPr lang="hu-HU" sz="2000" b="1" dirty="0" err="1" smtClean="0">
                <a:solidFill>
                  <a:schemeClr val="tx2"/>
                </a:solidFill>
                <a:latin typeface="Arial" pitchFamily="34" charset="0"/>
                <a:cs typeface="Arial" pitchFamily="34" charset="0"/>
              </a:rPr>
              <a:t>tonne</a:t>
            </a:r>
            <a:r>
              <a:rPr lang="hu-HU" sz="2000" b="1" dirty="0" smtClean="0">
                <a:solidFill>
                  <a:schemeClr val="tx2"/>
                </a:solidFill>
                <a:latin typeface="Arial" pitchFamily="34" charset="0"/>
                <a:cs typeface="Arial" pitchFamily="34" charset="0"/>
              </a:rPr>
              <a:t> of CO2 </a:t>
            </a:r>
            <a:r>
              <a:rPr lang="hu-HU" sz="2000" b="1" dirty="0" err="1" smtClean="0">
                <a:solidFill>
                  <a:schemeClr val="tx2"/>
                </a:solidFill>
                <a:latin typeface="Arial" pitchFamily="34" charset="0"/>
                <a:cs typeface="Arial" pitchFamily="34" charset="0"/>
              </a:rPr>
              <a:t>emissions</a:t>
            </a:r>
            <a:endParaRPr lang="hu-HU" sz="2000" b="1" dirty="0" smtClean="0">
              <a:solidFill>
                <a:schemeClr val="tx2"/>
              </a:solidFill>
              <a:latin typeface="Arial" pitchFamily="34" charset="0"/>
              <a:cs typeface="Arial" pitchFamily="34" charset="0"/>
            </a:endParaRPr>
          </a:p>
          <a:p>
            <a:pPr lvl="1"/>
            <a:r>
              <a:rPr lang="hu-HU" sz="2000" b="1" dirty="0" err="1" smtClean="0">
                <a:solidFill>
                  <a:schemeClr val="tx2"/>
                </a:solidFill>
                <a:latin typeface="Arial" pitchFamily="34" charset="0"/>
                <a:cs typeface="Arial" pitchFamily="34" charset="0"/>
              </a:rPr>
              <a:t>Based</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on</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energy</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content</a:t>
            </a:r>
            <a:r>
              <a:rPr lang="hu-HU" sz="2000" b="1" dirty="0" smtClean="0">
                <a:solidFill>
                  <a:schemeClr val="tx2"/>
                </a:solidFill>
                <a:latin typeface="Arial" pitchFamily="34" charset="0"/>
                <a:cs typeface="Arial" pitchFamily="34" charset="0"/>
              </a:rPr>
              <a:t>: Euro 9.6/GJ </a:t>
            </a:r>
            <a:r>
              <a:rPr lang="hu-HU" sz="2000" b="1" dirty="0" err="1" smtClean="0">
                <a:solidFill>
                  <a:schemeClr val="tx2"/>
                </a:solidFill>
                <a:latin typeface="Arial" pitchFamily="34" charset="0"/>
                <a:cs typeface="Arial" pitchFamily="34" charset="0"/>
              </a:rPr>
              <a:t>for</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transport</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fuels</a:t>
            </a:r>
            <a:r>
              <a:rPr lang="hu-HU" sz="2000" dirty="0" smtClean="0">
                <a:latin typeface="Arial" pitchFamily="34" charset="0"/>
                <a:cs typeface="Arial" pitchFamily="34" charset="0"/>
              </a:rPr>
              <a:t> (</a:t>
            </a:r>
            <a:r>
              <a:rPr lang="hu-HU" sz="2000" b="1" dirty="0" err="1" smtClean="0">
                <a:latin typeface="Arial" pitchFamily="34" charset="0"/>
                <a:cs typeface="Arial" pitchFamily="34" charset="0"/>
              </a:rPr>
              <a:t>petrol</a:t>
            </a:r>
            <a:r>
              <a:rPr lang="hu-HU" sz="2000" b="1" dirty="0" smtClean="0">
                <a:latin typeface="Arial" pitchFamily="34" charset="0"/>
                <a:cs typeface="Arial" pitchFamily="34" charset="0"/>
              </a:rPr>
              <a:t>: 334, </a:t>
            </a:r>
            <a:r>
              <a:rPr lang="hu-HU" sz="2000" b="1" dirty="0" err="1" smtClean="0">
                <a:latin typeface="Arial" pitchFamily="34" charset="0"/>
                <a:cs typeface="Arial" pitchFamily="34" charset="0"/>
              </a:rPr>
              <a:t>gasoil</a:t>
            </a:r>
            <a:r>
              <a:rPr lang="hu-HU" sz="2000" b="1" dirty="0" smtClean="0">
                <a:latin typeface="Arial" pitchFamily="34" charset="0"/>
                <a:cs typeface="Arial" pitchFamily="34" charset="0"/>
              </a:rPr>
              <a:t>: 371</a:t>
            </a:r>
            <a:r>
              <a:rPr lang="hu-HU" sz="2000" dirty="0" smtClean="0">
                <a:latin typeface="Arial" pitchFamily="34" charset="0"/>
                <a:cs typeface="Arial" pitchFamily="34" charset="0"/>
              </a:rPr>
              <a:t>); Euro 0.15/GJ </a:t>
            </a:r>
            <a:r>
              <a:rPr lang="hu-HU" sz="2000" dirty="0" err="1" smtClean="0">
                <a:latin typeface="Arial" pitchFamily="34" charset="0"/>
                <a:cs typeface="Arial" pitchFamily="34" charset="0"/>
              </a:rPr>
              <a:t>for</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heating</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fuels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incl</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coal</a:t>
            </a:r>
            <a:r>
              <a:rPr lang="hu-HU" sz="2000" dirty="0" smtClean="0">
                <a:latin typeface="Arial" pitchFamily="34" charset="0"/>
                <a:cs typeface="Arial" pitchFamily="34" charset="0"/>
              </a:rPr>
              <a:t>)</a:t>
            </a:r>
          </a:p>
          <a:p>
            <a:pPr lvl="1">
              <a:buFontTx/>
              <a:buChar char="-"/>
            </a:pPr>
            <a:r>
              <a:rPr lang="hu-HU" sz="2000" dirty="0" err="1" smtClean="0">
                <a:latin typeface="Arial" pitchFamily="34" charset="0"/>
                <a:cs typeface="Arial" pitchFamily="34" charset="0"/>
              </a:rPr>
              <a:t>Expected</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to</a:t>
            </a:r>
            <a:r>
              <a:rPr lang="hu-HU" sz="2000" dirty="0" smtClean="0">
                <a:latin typeface="Arial" pitchFamily="34" charset="0"/>
                <a:cs typeface="Arial" pitchFamily="34" charset="0"/>
              </a:rPr>
              <a:t> enter </a:t>
            </a:r>
            <a:r>
              <a:rPr lang="hu-HU" sz="2000" dirty="0" err="1" smtClean="0">
                <a:latin typeface="Arial" pitchFamily="34" charset="0"/>
                <a:cs typeface="Arial" pitchFamily="34" charset="0"/>
              </a:rPr>
              <a:t>into</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force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as</a:t>
            </a:r>
            <a:r>
              <a:rPr lang="hu-HU" sz="2000" dirty="0" smtClean="0">
                <a:latin typeface="Arial" pitchFamily="34" charset="0"/>
                <a:cs typeface="Arial" pitchFamily="34" charset="0"/>
              </a:rPr>
              <a:t> of 2013 </a:t>
            </a:r>
            <a:r>
              <a:rPr lang="hu-HU" sz="2000" dirty="0" err="1" smtClean="0">
                <a:latin typeface="Arial" pitchFamily="34" charset="0"/>
                <a:cs typeface="Arial" pitchFamily="34" charset="0"/>
              </a:rPr>
              <a:t>with</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long</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transitional</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periods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until</a:t>
            </a:r>
            <a:r>
              <a:rPr lang="hu-HU" sz="2000" dirty="0" smtClean="0">
                <a:latin typeface="Arial" pitchFamily="34" charset="0"/>
                <a:cs typeface="Arial" pitchFamily="34" charset="0"/>
              </a:rPr>
              <a:t> 2023 (</a:t>
            </a:r>
            <a:r>
              <a:rPr lang="hu-HU" sz="2000" dirty="0" err="1" smtClean="0">
                <a:latin typeface="Arial" pitchFamily="34" charset="0"/>
                <a:cs typeface="Arial" pitchFamily="34" charset="0"/>
              </a:rPr>
              <a:t>delayed</a:t>
            </a:r>
            <a:r>
              <a:rPr lang="hu-HU" sz="2000" dirty="0" smtClean="0">
                <a:latin typeface="Arial" pitchFamily="34" charset="0"/>
                <a:cs typeface="Arial" pitchFamily="34" charset="0"/>
              </a:rPr>
              <a:t>)</a:t>
            </a:r>
          </a:p>
          <a:p>
            <a:pPr>
              <a:buFontTx/>
              <a:buChar char="-"/>
            </a:pPr>
            <a:r>
              <a:rPr lang="hu-HU" sz="2400" dirty="0" err="1" smtClean="0">
                <a:latin typeface="Arial" pitchFamily="34" charset="0"/>
                <a:cs typeface="Arial" pitchFamily="34" charset="0"/>
              </a:rPr>
              <a:t>Minima</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proposed</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to</a:t>
            </a:r>
            <a:r>
              <a:rPr lang="hu-HU" sz="2400" dirty="0" smtClean="0">
                <a:latin typeface="Arial" pitchFamily="34" charset="0"/>
                <a:cs typeface="Arial" pitchFamily="34" charset="0"/>
              </a:rPr>
              <a:t> be </a:t>
            </a:r>
            <a:r>
              <a:rPr lang="hu-HU" sz="2400" dirty="0" err="1" smtClean="0">
                <a:latin typeface="Arial" pitchFamily="34" charset="0"/>
                <a:cs typeface="Arial" pitchFamily="34" charset="0"/>
              </a:rPr>
              <a:t>reached</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by</a:t>
            </a:r>
            <a:r>
              <a:rPr lang="hu-HU" sz="2400" dirty="0" smtClean="0">
                <a:latin typeface="Arial" pitchFamily="34" charset="0"/>
                <a:cs typeface="Arial" pitchFamily="34" charset="0"/>
              </a:rPr>
              <a:t> 2018: </a:t>
            </a:r>
            <a:r>
              <a:rPr lang="hu-HU" sz="2400" b="1" dirty="0" err="1" smtClean="0">
                <a:latin typeface="Arial" pitchFamily="34" charset="0"/>
                <a:cs typeface="Arial" pitchFamily="34" charset="0"/>
              </a:rPr>
              <a:t>petrol</a:t>
            </a:r>
            <a:r>
              <a:rPr lang="hu-HU" sz="2400" b="1" dirty="0" smtClean="0">
                <a:latin typeface="Arial" pitchFamily="34" charset="0"/>
                <a:cs typeface="Arial" pitchFamily="34" charset="0"/>
              </a:rPr>
              <a:t>: 360, </a:t>
            </a:r>
            <a:r>
              <a:rPr lang="hu-HU" sz="2400" b="1" dirty="0" err="1" smtClean="0">
                <a:latin typeface="Arial" pitchFamily="34" charset="0"/>
                <a:cs typeface="Arial" pitchFamily="34" charset="0"/>
              </a:rPr>
              <a:t>gas</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oil</a:t>
            </a:r>
            <a:r>
              <a:rPr lang="hu-HU" sz="2400" b="1" dirty="0" smtClean="0">
                <a:latin typeface="Arial" pitchFamily="34" charset="0"/>
                <a:cs typeface="Arial" pitchFamily="34" charset="0"/>
              </a:rPr>
              <a:t>: 390, </a:t>
            </a:r>
            <a:r>
              <a:rPr lang="hu-HU" sz="2400" b="1" dirty="0" err="1" smtClean="0">
                <a:latin typeface="Arial" pitchFamily="34" charset="0"/>
                <a:cs typeface="Arial" pitchFamily="34" charset="0"/>
              </a:rPr>
              <a:t>kerosene</a:t>
            </a:r>
            <a:r>
              <a:rPr lang="hu-HU" sz="2400" b="1" dirty="0" smtClean="0">
                <a:latin typeface="Arial" pitchFamily="34" charset="0"/>
                <a:cs typeface="Arial" pitchFamily="34" charset="0"/>
              </a:rPr>
              <a:t>: 392, LPG: 500, NG: 10.7</a:t>
            </a:r>
          </a:p>
          <a:p>
            <a:pPr>
              <a:buFontTx/>
              <a:buChar char="-"/>
            </a:pPr>
            <a:r>
              <a:rPr lang="hu-HU" sz="2400" b="1" dirty="0" err="1" smtClean="0">
                <a:latin typeface="Arial" pitchFamily="34" charset="0"/>
                <a:cs typeface="Arial" pitchFamily="34" charset="0"/>
              </a:rPr>
              <a:t>Also</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significant</a:t>
            </a:r>
            <a:r>
              <a:rPr lang="hu-HU" sz="2400" b="1" dirty="0" smtClean="0">
                <a:latin typeface="Arial" pitchFamily="34" charset="0"/>
                <a:cs typeface="Arial" pitchFamily="34" charset="0"/>
              </a:rPr>
              <a:t> minimum </a:t>
            </a:r>
            <a:r>
              <a:rPr lang="hu-HU" sz="2400" b="1" dirty="0" err="1" smtClean="0">
                <a:latin typeface="Arial" pitchFamily="34" charset="0"/>
                <a:cs typeface="Arial" pitchFamily="34" charset="0"/>
              </a:rPr>
              <a:t>tax</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raises</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for</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heating</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fuels</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gas</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oil</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kerosene</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fuel</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oil</a:t>
            </a:r>
            <a:r>
              <a:rPr lang="hu-HU" sz="2400" b="1" dirty="0" smtClean="0">
                <a:latin typeface="Arial" pitchFamily="34" charset="0"/>
                <a:cs typeface="Arial" pitchFamily="34" charset="0"/>
              </a:rPr>
              <a:t>, LPG, NG, </a:t>
            </a:r>
            <a:r>
              <a:rPr lang="hu-HU" sz="2400" b="1" dirty="0" err="1" smtClean="0">
                <a:latin typeface="Arial" pitchFamily="34" charset="0"/>
                <a:cs typeface="Arial" pitchFamily="34" charset="0"/>
              </a:rPr>
              <a:t>coal</a:t>
            </a:r>
            <a:r>
              <a:rPr lang="hu-HU" sz="2400" b="1" dirty="0" smtClean="0">
                <a:latin typeface="Arial" pitchFamily="34" charset="0"/>
                <a:cs typeface="Arial" pitchFamily="34" charset="0"/>
              </a:rPr>
              <a:t> and </a:t>
            </a:r>
            <a:r>
              <a:rPr lang="hu-HU" sz="2400" b="1" dirty="0" err="1" smtClean="0">
                <a:latin typeface="Arial" pitchFamily="34" charset="0"/>
                <a:cs typeface="Arial" pitchFamily="34" charset="0"/>
              </a:rPr>
              <a:t>coke</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and</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modest</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raise</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for</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electricity</a:t>
            </a:r>
            <a:r>
              <a:rPr lang="hu-HU" sz="2400" b="1" dirty="0" smtClean="0">
                <a:latin typeface="Arial" pitchFamily="34" charset="0"/>
                <a:cs typeface="Arial" pitchFamily="34" charset="0"/>
              </a:rPr>
              <a:t>   </a:t>
            </a:r>
            <a:endParaRPr lang="hu-HU" sz="2400" dirty="0" smtClean="0">
              <a:latin typeface="Arial" pitchFamily="34" charset="0"/>
              <a:cs typeface="Arial" pitchFamily="34" charset="0"/>
            </a:endParaRPr>
          </a:p>
          <a:p>
            <a:pPr>
              <a:buFontTx/>
              <a:buChar char="-"/>
            </a:pPr>
            <a:r>
              <a:rPr lang="hu-HU" sz="2400" b="1" dirty="0" err="1" smtClean="0">
                <a:solidFill>
                  <a:srgbClr val="00B050"/>
                </a:solidFill>
                <a:latin typeface="Arial" pitchFamily="34" charset="0"/>
                <a:cs typeface="Arial" pitchFamily="34" charset="0"/>
              </a:rPr>
              <a:t>Impacts</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on</a:t>
            </a:r>
            <a:r>
              <a:rPr lang="hu-HU" sz="2400" b="1" dirty="0" smtClean="0">
                <a:solidFill>
                  <a:srgbClr val="00B050"/>
                </a:solidFill>
                <a:latin typeface="Arial" pitchFamily="34" charset="0"/>
                <a:cs typeface="Arial" pitchFamily="34" charset="0"/>
              </a:rPr>
              <a:t> motor </a:t>
            </a:r>
            <a:r>
              <a:rPr lang="hu-HU" sz="2400" b="1" dirty="0" err="1" smtClean="0">
                <a:solidFill>
                  <a:srgbClr val="00B050"/>
                </a:solidFill>
                <a:latin typeface="Arial" pitchFamily="34" charset="0"/>
                <a:cs typeface="Arial" pitchFamily="34" charset="0"/>
              </a:rPr>
              <a:t>fuels</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due</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to</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the</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neutral</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taxes</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increase</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in</a:t>
            </a:r>
            <a:r>
              <a:rPr lang="hu-HU" sz="2400" b="1" dirty="0" smtClean="0">
                <a:solidFill>
                  <a:srgbClr val="00B050"/>
                </a:solidFill>
                <a:latin typeface="Arial" pitchFamily="34" charset="0"/>
                <a:cs typeface="Arial" pitchFamily="34" charset="0"/>
              </a:rPr>
              <a:t> diesel </a:t>
            </a:r>
            <a:r>
              <a:rPr lang="hu-HU" sz="2400" b="1" dirty="0" err="1" smtClean="0">
                <a:solidFill>
                  <a:srgbClr val="00B050"/>
                </a:solidFill>
                <a:latin typeface="Arial" pitchFamily="34" charset="0"/>
                <a:cs typeface="Arial" pitchFamily="34" charset="0"/>
              </a:rPr>
              <a:t>or</a:t>
            </a:r>
            <a:r>
              <a:rPr lang="hu-HU" sz="2400" b="1" dirty="0" smtClean="0">
                <a:solidFill>
                  <a:srgbClr val="00B050"/>
                </a:solidFill>
                <a:latin typeface="Arial" pitchFamily="34" charset="0"/>
                <a:cs typeface="Arial" pitchFamily="34" charset="0"/>
              </a:rPr>
              <a:t> a </a:t>
            </a:r>
            <a:r>
              <a:rPr lang="hu-HU" sz="2400" b="1" dirty="0" err="1" smtClean="0">
                <a:solidFill>
                  <a:srgbClr val="00B050"/>
                </a:solidFill>
                <a:latin typeface="Arial" pitchFamily="34" charset="0"/>
                <a:cs typeface="Arial" pitchFamily="34" charset="0"/>
              </a:rPr>
              <a:t>reduction</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in</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gasoline</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rates</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biofuels</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would</a:t>
            </a:r>
            <a:r>
              <a:rPr lang="hu-HU" sz="2400" b="1" dirty="0" smtClean="0">
                <a:solidFill>
                  <a:srgbClr val="00B050"/>
                </a:solidFill>
                <a:latin typeface="Arial" pitchFamily="34" charset="0"/>
                <a:cs typeface="Arial" pitchFamily="34" charset="0"/>
              </a:rPr>
              <a:t> be </a:t>
            </a:r>
            <a:r>
              <a:rPr lang="hu-HU" sz="2400" b="1" dirty="0" err="1" smtClean="0">
                <a:solidFill>
                  <a:srgbClr val="00B050"/>
                </a:solidFill>
                <a:latin typeface="Arial" pitchFamily="34" charset="0"/>
                <a:cs typeface="Arial" pitchFamily="34" charset="0"/>
              </a:rPr>
              <a:t>exempt</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from</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the</a:t>
            </a:r>
            <a:r>
              <a:rPr lang="hu-HU" sz="2400" b="1" dirty="0" smtClean="0">
                <a:solidFill>
                  <a:srgbClr val="00B050"/>
                </a:solidFill>
                <a:latin typeface="Arial" pitchFamily="34" charset="0"/>
                <a:cs typeface="Arial" pitchFamily="34" charset="0"/>
              </a:rPr>
              <a:t> CO2 </a:t>
            </a:r>
            <a:r>
              <a:rPr lang="hu-HU" sz="2400" b="1" dirty="0" err="1" smtClean="0">
                <a:solidFill>
                  <a:srgbClr val="00B050"/>
                </a:solidFill>
                <a:latin typeface="Arial" pitchFamily="34" charset="0"/>
                <a:cs typeface="Arial" pitchFamily="34" charset="0"/>
              </a:rPr>
              <a:t>element</a:t>
            </a:r>
            <a:endParaRPr lang="hu-HU" sz="2400" b="1" dirty="0" smtClean="0">
              <a:solidFill>
                <a:srgbClr val="00B050"/>
              </a:solidFill>
              <a:latin typeface="Arial" pitchFamily="34" charset="0"/>
              <a:cs typeface="Arial" pitchFamily="34" charset="0"/>
            </a:endParaRPr>
          </a:p>
          <a:p>
            <a:pPr>
              <a:buFontTx/>
              <a:buChar char="-"/>
            </a:pPr>
            <a:r>
              <a:rPr lang="hu-HU" sz="2400" dirty="0" err="1" smtClean="0">
                <a:latin typeface="Arial" pitchFamily="34" charset="0"/>
                <a:cs typeface="Arial" pitchFamily="34" charset="0"/>
              </a:rPr>
              <a:t>Nine</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new</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MSs</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incl</a:t>
            </a:r>
            <a:r>
              <a:rPr lang="hu-HU" sz="2400" dirty="0" smtClean="0">
                <a:latin typeface="Arial" pitchFamily="34" charset="0"/>
                <a:cs typeface="Arial" pitchFamily="34" charset="0"/>
              </a:rPr>
              <a:t>. HU, SK) </a:t>
            </a:r>
            <a:r>
              <a:rPr lang="hu-HU" sz="2400" dirty="0" err="1" smtClean="0">
                <a:latin typeface="Arial" pitchFamily="34" charset="0"/>
                <a:cs typeface="Arial" pitchFamily="34" charset="0"/>
              </a:rPr>
              <a:t>would</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not</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have</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to</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implement</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the</a:t>
            </a:r>
            <a:r>
              <a:rPr lang="hu-HU" sz="2400" dirty="0" smtClean="0">
                <a:latin typeface="Arial" pitchFamily="34" charset="0"/>
                <a:cs typeface="Arial" pitchFamily="34" charset="0"/>
              </a:rPr>
              <a:t> CO2 </a:t>
            </a:r>
            <a:r>
              <a:rPr lang="hu-HU" sz="2400" dirty="0" err="1" smtClean="0">
                <a:latin typeface="Arial" pitchFamily="34" charset="0"/>
                <a:cs typeface="Arial" pitchFamily="34" charset="0"/>
              </a:rPr>
              <a:t>element</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until</a:t>
            </a:r>
            <a:r>
              <a:rPr lang="hu-HU" sz="2400" dirty="0" smtClean="0">
                <a:latin typeface="Arial" pitchFamily="34" charset="0"/>
                <a:cs typeface="Arial" pitchFamily="34" charset="0"/>
              </a:rPr>
              <a:t> 2020</a:t>
            </a:r>
          </a:p>
          <a:p>
            <a:pPr lvl="1">
              <a:buNone/>
            </a:pPr>
            <a:endParaRPr lang="hu-HU" sz="2000" dirty="0" smtClean="0">
              <a:latin typeface="Arial" pitchFamily="34" charset="0"/>
              <a:cs typeface="Arial" pitchFamily="34" charset="0"/>
            </a:endParaRPr>
          </a:p>
          <a:p>
            <a:pPr lvl="1"/>
            <a:endParaRPr lang="hu-HU" sz="2000" dirty="0" smtClean="0">
              <a:latin typeface="Arial" pitchFamily="34" charset="0"/>
              <a:cs typeface="Arial" pitchFamily="34" charset="0"/>
            </a:endParaRPr>
          </a:p>
          <a:p>
            <a:pPr lvl="1"/>
            <a:endParaRPr lang="hu-HU" sz="2000" dirty="0">
              <a:latin typeface="Arial" pitchFamily="34" charset="0"/>
              <a:cs typeface="Arial" pitchFamily="34" charset="0"/>
            </a:endParaRPr>
          </a:p>
        </p:txBody>
      </p:sp>
      <p:sp>
        <p:nvSpPr>
          <p:cNvPr id="4" name="Szövegdoboz 3"/>
          <p:cNvSpPr txBox="1"/>
          <p:nvPr/>
        </p:nvSpPr>
        <p:spPr>
          <a:xfrm>
            <a:off x="251520" y="5479484"/>
            <a:ext cx="8640960" cy="1261884"/>
          </a:xfrm>
          <a:prstGeom prst="rect">
            <a:avLst/>
          </a:prstGeom>
          <a:noFill/>
        </p:spPr>
        <p:txBody>
          <a:bodyPr wrap="square" rtlCol="0">
            <a:spAutoFit/>
          </a:bodyPr>
          <a:lstStyle/>
          <a:p>
            <a:r>
              <a:rPr lang="hu-HU" sz="1200" dirty="0" err="1" smtClean="0">
                <a:latin typeface="Arial" pitchFamily="34" charset="0"/>
                <a:cs typeface="Arial" pitchFamily="34" charset="0"/>
              </a:rPr>
              <a:t>Sources</a:t>
            </a:r>
            <a:r>
              <a:rPr lang="hu-HU" sz="1200" dirty="0" smtClean="0">
                <a:latin typeface="Arial" pitchFamily="34" charset="0"/>
                <a:cs typeface="Arial" pitchFamily="34" charset="0"/>
              </a:rPr>
              <a:t>: </a:t>
            </a:r>
            <a:r>
              <a:rPr lang="hu-HU" sz="1200" dirty="0" smtClean="0">
                <a:latin typeface="Arial" pitchFamily="34" charset="0"/>
                <a:cs typeface="Arial" pitchFamily="34" charset="0"/>
                <a:hlinkClick r:id="rId2"/>
              </a:rPr>
              <a:t>http://europa.eu/rapid/pressReleasesAction.do?reference=MEMO/11/238&amp;format=HTML&amp;aged=0&amp;language=EN&amp;guiLanguage=en</a:t>
            </a:r>
            <a:r>
              <a:rPr lang="hu-HU" sz="1200" dirty="0" smtClean="0">
                <a:latin typeface="Arial" pitchFamily="34" charset="0"/>
                <a:cs typeface="Arial" pitchFamily="34" charset="0"/>
              </a:rPr>
              <a:t> 13 </a:t>
            </a:r>
            <a:r>
              <a:rPr lang="hu-HU" sz="1200" dirty="0" err="1" smtClean="0">
                <a:latin typeface="Arial" pitchFamily="34" charset="0"/>
                <a:cs typeface="Arial" pitchFamily="34" charset="0"/>
              </a:rPr>
              <a:t>Apr</a:t>
            </a:r>
            <a:r>
              <a:rPr lang="hu-HU" sz="1200" dirty="0" smtClean="0">
                <a:latin typeface="Arial" pitchFamily="34" charset="0"/>
                <a:cs typeface="Arial" pitchFamily="34" charset="0"/>
              </a:rPr>
              <a:t> 2011</a:t>
            </a:r>
          </a:p>
          <a:p>
            <a:r>
              <a:rPr lang="hu-HU" sz="1200" dirty="0" smtClean="0">
                <a:latin typeface="Arial" pitchFamily="34" charset="0"/>
                <a:cs typeface="Arial" pitchFamily="34" charset="0"/>
                <a:hlinkClick r:id="rId3"/>
              </a:rPr>
              <a:t>http://ec.europa.eu/taxation_customs/taxation/excise_duties/energy_products/legislation/index_en.htm</a:t>
            </a:r>
            <a:r>
              <a:rPr lang="hu-HU" sz="1200" dirty="0" smtClean="0">
                <a:latin typeface="Arial" pitchFamily="34" charset="0"/>
                <a:cs typeface="Arial" pitchFamily="34" charset="0"/>
              </a:rPr>
              <a:t> 2 </a:t>
            </a:r>
            <a:r>
              <a:rPr lang="hu-HU" sz="1200" dirty="0" err="1" smtClean="0">
                <a:latin typeface="Arial" pitchFamily="34" charset="0"/>
                <a:cs typeface="Arial" pitchFamily="34" charset="0"/>
              </a:rPr>
              <a:t>Feb</a:t>
            </a:r>
            <a:r>
              <a:rPr lang="hu-HU" sz="1200" dirty="0" smtClean="0">
                <a:latin typeface="Arial" pitchFamily="34" charset="0"/>
                <a:cs typeface="Arial" pitchFamily="34" charset="0"/>
              </a:rPr>
              <a:t> 2013</a:t>
            </a:r>
          </a:p>
          <a:p>
            <a:r>
              <a:rPr lang="hu-HU" sz="1200" dirty="0" smtClean="0">
                <a:latin typeface="Arial" pitchFamily="34" charset="0"/>
                <a:cs typeface="Arial" pitchFamily="34" charset="0"/>
                <a:hlinkClick r:id="rId3"/>
              </a:rPr>
              <a:t>http://ec.europa.eu/taxation_customs/taxation/excise_duties/energy_products/legislation/index_en.htm</a:t>
            </a:r>
            <a:r>
              <a:rPr lang="hu-HU" sz="1200" dirty="0" smtClean="0">
                <a:latin typeface="Arial" pitchFamily="34" charset="0"/>
                <a:cs typeface="Arial" pitchFamily="34" charset="0"/>
              </a:rPr>
              <a:t> 12 </a:t>
            </a:r>
            <a:r>
              <a:rPr lang="hu-HU" sz="1200" dirty="0" err="1" smtClean="0">
                <a:latin typeface="Arial" pitchFamily="34" charset="0"/>
                <a:cs typeface="Arial" pitchFamily="34" charset="0"/>
              </a:rPr>
              <a:t>Feb</a:t>
            </a:r>
            <a:r>
              <a:rPr lang="hu-HU" sz="1200" dirty="0" smtClean="0">
                <a:latin typeface="Arial" pitchFamily="34" charset="0"/>
                <a:cs typeface="Arial" pitchFamily="34" charset="0"/>
              </a:rPr>
              <a:t> 2014</a:t>
            </a:r>
          </a:p>
          <a:p>
            <a:endParaRPr lang="hu-HU"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8754" name="Picture 2"/>
          <p:cNvPicPr>
            <a:picLocks noChangeAspect="1" noChangeArrowheads="1"/>
          </p:cNvPicPr>
          <p:nvPr/>
        </p:nvPicPr>
        <p:blipFill>
          <a:blip r:embed="rId2" cstate="print"/>
          <a:srcRect/>
          <a:stretch>
            <a:fillRect/>
          </a:stretch>
        </p:blipFill>
        <p:spPr bwMode="auto">
          <a:xfrm>
            <a:off x="1152525" y="476672"/>
            <a:ext cx="6838950" cy="5124450"/>
          </a:xfrm>
          <a:prstGeom prst="rect">
            <a:avLst/>
          </a:prstGeom>
          <a:noFill/>
          <a:ln w="9525">
            <a:noFill/>
            <a:miter lim="800000"/>
            <a:headEnd/>
            <a:tailEnd/>
          </a:ln>
          <a:effectLst/>
        </p:spPr>
      </p:pic>
      <p:sp>
        <p:nvSpPr>
          <p:cNvPr id="3" name="Szövegdoboz 2"/>
          <p:cNvSpPr txBox="1"/>
          <p:nvPr/>
        </p:nvSpPr>
        <p:spPr>
          <a:xfrm>
            <a:off x="72008" y="5517232"/>
            <a:ext cx="8964488" cy="1200329"/>
          </a:xfrm>
          <a:prstGeom prst="rect">
            <a:avLst/>
          </a:prstGeom>
          <a:solidFill>
            <a:srgbClr val="FFFF00"/>
          </a:solidFill>
        </p:spPr>
        <p:txBody>
          <a:bodyPr wrap="square" rtlCol="0">
            <a:spAutoFit/>
          </a:bodyPr>
          <a:lstStyle/>
          <a:p>
            <a:r>
              <a:rPr lang="hu-HU" sz="1200" b="1" dirty="0" smtClean="0">
                <a:latin typeface="Arial" pitchFamily="34" charset="0"/>
                <a:cs typeface="Arial" pitchFamily="34" charset="0"/>
              </a:rPr>
              <a:t>Dízel-gázolaj gyúlékonyságának  meghatározása: </a:t>
            </a:r>
          </a:p>
          <a:p>
            <a:pPr>
              <a:buFontTx/>
              <a:buChar char="-"/>
            </a:pPr>
            <a:r>
              <a:rPr lang="hu-HU" sz="1200" dirty="0" smtClean="0">
                <a:latin typeface="Arial" pitchFamily="34" charset="0"/>
                <a:cs typeface="Arial" pitchFamily="34" charset="0"/>
              </a:rPr>
              <a:t> </a:t>
            </a:r>
            <a:r>
              <a:rPr lang="hu-HU" sz="1200" b="1" dirty="0" smtClean="0">
                <a:latin typeface="Arial" pitchFamily="34" charset="0"/>
                <a:cs typeface="Arial" pitchFamily="34" charset="0"/>
              </a:rPr>
              <a:t>cetánszám </a:t>
            </a:r>
            <a:r>
              <a:rPr lang="hu-HU" sz="1200" dirty="0" smtClean="0">
                <a:latin typeface="Arial" pitchFamily="34" charset="0"/>
                <a:cs typeface="Arial" pitchFamily="34" charset="0"/>
              </a:rPr>
              <a:t>motorikus meghatározással </a:t>
            </a:r>
            <a:r>
              <a:rPr lang="hu-HU" sz="1200" dirty="0" err="1" smtClean="0">
                <a:latin typeface="Arial" pitchFamily="34" charset="0"/>
                <a:cs typeface="Arial" pitchFamily="34" charset="0"/>
              </a:rPr>
              <a:t>cetán</a:t>
            </a:r>
            <a:r>
              <a:rPr lang="hu-HU" sz="1200" dirty="0" smtClean="0">
                <a:latin typeface="Arial" pitchFamily="34" charset="0"/>
                <a:cs typeface="Arial" pitchFamily="34" charset="0"/>
              </a:rPr>
              <a:t> (</a:t>
            </a:r>
            <a:r>
              <a:rPr lang="hu-HU" sz="1200" i="1" dirty="0" err="1" smtClean="0">
                <a:latin typeface="Arial" pitchFamily="34" charset="0"/>
                <a:cs typeface="Arial" pitchFamily="34" charset="0"/>
              </a:rPr>
              <a:t>n</a:t>
            </a:r>
            <a:r>
              <a:rPr lang="hu-HU" sz="1200" dirty="0" err="1" smtClean="0">
                <a:latin typeface="Arial" pitchFamily="34" charset="0"/>
                <a:cs typeface="Arial" pitchFamily="34" charset="0"/>
              </a:rPr>
              <a:t>-hexadekán</a:t>
            </a:r>
            <a:r>
              <a:rPr lang="hu-HU" sz="1200" dirty="0" smtClean="0">
                <a:latin typeface="Arial" pitchFamily="34" charset="0"/>
                <a:cs typeface="Arial" pitchFamily="34" charset="0"/>
              </a:rPr>
              <a:t>, </a:t>
            </a:r>
            <a:r>
              <a:rPr lang="hu-HU" sz="1200" i="1" dirty="0" smtClean="0">
                <a:latin typeface="Arial" pitchFamily="34" charset="0"/>
                <a:cs typeface="Arial" pitchFamily="34" charset="0"/>
              </a:rPr>
              <a:t>n</a:t>
            </a:r>
            <a:r>
              <a:rPr lang="hu-HU" sz="1200" dirty="0" smtClean="0">
                <a:latin typeface="Arial" pitchFamily="34" charset="0"/>
                <a:cs typeface="Arial" pitchFamily="34" charset="0"/>
              </a:rPr>
              <a:t>-C16)=100; alfa-metilnaftalin=0, vagy 1962-től </a:t>
            </a:r>
            <a:r>
              <a:rPr lang="hu-HU" sz="1200" i="1" dirty="0" err="1" smtClean="0">
                <a:latin typeface="Arial" pitchFamily="34" charset="0"/>
                <a:cs typeface="Arial" pitchFamily="34" charset="0"/>
              </a:rPr>
              <a:t>i</a:t>
            </a:r>
            <a:r>
              <a:rPr lang="hu-HU" sz="1200" dirty="0" err="1" smtClean="0">
                <a:latin typeface="Arial" pitchFamily="34" charset="0"/>
                <a:cs typeface="Arial" pitchFamily="34" charset="0"/>
              </a:rPr>
              <a:t>-cetán</a:t>
            </a:r>
            <a:r>
              <a:rPr lang="hu-HU" sz="1200" dirty="0" smtClean="0">
                <a:latin typeface="Arial" pitchFamily="34" charset="0"/>
                <a:cs typeface="Arial" pitchFamily="34" charset="0"/>
              </a:rPr>
              <a:t> (</a:t>
            </a:r>
            <a:r>
              <a:rPr lang="hu-HU" sz="1200" i="1" dirty="0" smtClean="0">
                <a:latin typeface="Arial" pitchFamily="34" charset="0"/>
                <a:cs typeface="Arial" pitchFamily="34" charset="0"/>
              </a:rPr>
              <a:t>i</a:t>
            </a:r>
            <a:r>
              <a:rPr lang="hu-HU" sz="1200" dirty="0" smtClean="0">
                <a:latin typeface="Arial" pitchFamily="34" charset="0"/>
                <a:cs typeface="Arial" pitchFamily="34" charset="0"/>
              </a:rPr>
              <a:t>-C15=15), vagy </a:t>
            </a:r>
          </a:p>
          <a:p>
            <a:pPr>
              <a:buFontTx/>
              <a:buChar char="-"/>
            </a:pPr>
            <a:r>
              <a:rPr lang="hu-HU" sz="1200" dirty="0" smtClean="0">
                <a:latin typeface="Arial" pitchFamily="34" charset="0"/>
                <a:cs typeface="Arial" pitchFamily="34" charset="0"/>
              </a:rPr>
              <a:t> </a:t>
            </a:r>
            <a:r>
              <a:rPr lang="hu-HU" sz="1200" b="1" dirty="0" smtClean="0">
                <a:latin typeface="Arial" pitchFamily="34" charset="0"/>
                <a:cs typeface="Arial" pitchFamily="34" charset="0"/>
              </a:rPr>
              <a:t>cetánszám </a:t>
            </a:r>
            <a:r>
              <a:rPr lang="hu-HU" sz="1200" dirty="0" smtClean="0">
                <a:latin typeface="Arial" pitchFamily="34" charset="0"/>
                <a:cs typeface="Arial" pitchFamily="34" charset="0"/>
              </a:rPr>
              <a:t>a </a:t>
            </a:r>
            <a:r>
              <a:rPr lang="hu-HU" sz="1200" dirty="0" err="1" smtClean="0">
                <a:latin typeface="Arial" pitchFamily="34" charset="0"/>
                <a:cs typeface="Arial" pitchFamily="34" charset="0"/>
              </a:rPr>
              <a:t>CH-összetételből</a:t>
            </a:r>
            <a:r>
              <a:rPr lang="hu-HU" sz="1200" dirty="0" smtClean="0">
                <a:latin typeface="Arial" pitchFamily="34" charset="0"/>
                <a:cs typeface="Arial" pitchFamily="34" charset="0"/>
              </a:rPr>
              <a:t> számítva CN = 0,85P + 0,1 N – 0,2 AR, vagy </a:t>
            </a:r>
          </a:p>
          <a:p>
            <a:pPr>
              <a:buFontTx/>
              <a:buChar char="-"/>
            </a:pPr>
            <a:r>
              <a:rPr lang="hu-HU" sz="1200" dirty="0" smtClean="0">
                <a:latin typeface="Arial" pitchFamily="34" charset="0"/>
                <a:cs typeface="Arial" pitchFamily="34" charset="0"/>
              </a:rPr>
              <a:t> </a:t>
            </a:r>
            <a:r>
              <a:rPr lang="hu-HU" sz="1200" b="1" dirty="0" err="1" smtClean="0">
                <a:latin typeface="Arial" pitchFamily="34" charset="0"/>
                <a:cs typeface="Arial" pitchFamily="34" charset="0"/>
              </a:rPr>
              <a:t>cetánindex</a:t>
            </a:r>
            <a:r>
              <a:rPr lang="hu-HU" sz="1200" dirty="0" smtClean="0">
                <a:latin typeface="Arial" pitchFamily="34" charset="0"/>
                <a:cs typeface="Arial" pitchFamily="34" charset="0"/>
              </a:rPr>
              <a:t> (CI) : CI = [(1,8*A + 32) (141,5-131,5*d15)] / 100*d15; ahol A  –  anilinpont  az anilines gázolaj-oldat hűtés melletti szétválási hőmérséklete, minél nagyobb, annál parafinosabb a go; d15 – </a:t>
            </a:r>
            <a:r>
              <a:rPr lang="hu-HU" sz="1200" dirty="0" err="1" smtClean="0">
                <a:latin typeface="Arial" pitchFamily="34" charset="0"/>
                <a:cs typeface="Arial" pitchFamily="34" charset="0"/>
              </a:rPr>
              <a:t>rel</a:t>
            </a:r>
            <a:r>
              <a:rPr lang="hu-HU" sz="1200" dirty="0" smtClean="0">
                <a:latin typeface="Arial" pitchFamily="34" charset="0"/>
                <a:cs typeface="Arial" pitchFamily="34" charset="0"/>
              </a:rPr>
              <a:t>. sűrűség 15 C-on </a:t>
            </a:r>
            <a:endParaRPr lang="hu-HU"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p:cNvSpPr>
            <a:spLocks noGrp="1"/>
          </p:cNvSpPr>
          <p:nvPr>
            <p:ph type="ftr" sz="quarter" idx="10"/>
          </p:nvPr>
        </p:nvSpPr>
        <p:spPr>
          <a:xfrm>
            <a:off x="457200" y="6356351"/>
            <a:ext cx="6851104" cy="501649"/>
          </a:xfrm>
        </p:spPr>
        <p:txBody>
          <a:bodyPr/>
          <a:lstStyle/>
          <a:p>
            <a:r>
              <a:rPr lang="hu-HU" i="1" dirty="0" err="1" smtClean="0">
                <a:latin typeface="Arial" pitchFamily="34" charset="0"/>
                <a:cs typeface="Arial" pitchFamily="34" charset="0"/>
              </a:rPr>
              <a:t>Based</a:t>
            </a:r>
            <a:r>
              <a:rPr lang="hu-HU" i="1" dirty="0" smtClean="0">
                <a:latin typeface="Arial" pitchFamily="34" charset="0"/>
                <a:cs typeface="Arial" pitchFamily="34" charset="0"/>
              </a:rPr>
              <a:t> </a:t>
            </a:r>
            <a:r>
              <a:rPr lang="hu-HU" i="1" dirty="0" err="1" smtClean="0">
                <a:latin typeface="Arial" pitchFamily="34" charset="0"/>
                <a:cs typeface="Arial" pitchFamily="34" charset="0"/>
              </a:rPr>
              <a:t>on</a:t>
            </a:r>
            <a:r>
              <a:rPr lang="hu-HU" i="1" dirty="0" smtClean="0">
                <a:latin typeface="Arial" pitchFamily="34" charset="0"/>
                <a:cs typeface="Arial" pitchFamily="34" charset="0"/>
              </a:rPr>
              <a:t> </a:t>
            </a:r>
            <a:r>
              <a:rPr lang="hu-HU" i="1" dirty="0" err="1" smtClean="0">
                <a:latin typeface="Arial" pitchFamily="34" charset="0"/>
                <a:cs typeface="Arial" pitchFamily="34" charset="0"/>
              </a:rPr>
              <a:t>Hancsók</a:t>
            </a:r>
            <a:r>
              <a:rPr lang="hu-HU" i="1" dirty="0" smtClean="0">
                <a:latin typeface="Arial" pitchFamily="34" charset="0"/>
                <a:cs typeface="Arial" pitchFamily="34" charset="0"/>
              </a:rPr>
              <a:t> J.: </a:t>
            </a:r>
            <a:r>
              <a:rPr lang="hu-HU" dirty="0" smtClean="0">
                <a:latin typeface="Arial" pitchFamily="34" charset="0"/>
                <a:cs typeface="Arial" pitchFamily="34" charset="0"/>
              </a:rPr>
              <a:t>I</a:t>
            </a:r>
            <a:r>
              <a:rPr lang="hu-HU" dirty="0">
                <a:latin typeface="Arial" pitchFamily="34" charset="0"/>
                <a:cs typeface="Arial" pitchFamily="34" charset="0"/>
              </a:rPr>
              <a:t>. Ökológia, Regionalitás, Vidékfejlesztés Nemzetközi Nyári Egyetem és </a:t>
            </a:r>
            <a:r>
              <a:rPr lang="hu-HU" dirty="0" err="1">
                <a:latin typeface="Arial" pitchFamily="34" charset="0"/>
                <a:cs typeface="Arial" pitchFamily="34" charset="0"/>
              </a:rPr>
              <a:t>Workshop</a:t>
            </a:r>
            <a:r>
              <a:rPr lang="hu-HU" dirty="0">
                <a:latin typeface="Arial" pitchFamily="34" charset="0"/>
                <a:cs typeface="Arial" pitchFamily="34" charset="0"/>
              </a:rPr>
              <a:t>, Százhalombatta, 2008.08.11-14.</a:t>
            </a:r>
          </a:p>
        </p:txBody>
      </p:sp>
      <p:sp>
        <p:nvSpPr>
          <p:cNvPr id="5" name="Dia számának helye 4"/>
          <p:cNvSpPr>
            <a:spLocks noGrp="1"/>
          </p:cNvSpPr>
          <p:nvPr>
            <p:ph type="sldNum" sz="quarter" idx="11"/>
          </p:nvPr>
        </p:nvSpPr>
        <p:spPr/>
        <p:txBody>
          <a:bodyPr/>
          <a:lstStyle/>
          <a:p>
            <a:fld id="{8F09014A-A232-47FF-8079-AD907849A438}" type="slidenum">
              <a:rPr lang="hu-HU"/>
              <a:pPr/>
              <a:t>15</a:t>
            </a:fld>
            <a:endParaRPr lang="hu-HU"/>
          </a:p>
        </p:txBody>
      </p:sp>
      <p:sp>
        <p:nvSpPr>
          <p:cNvPr id="70658" name="Rectangle 2"/>
          <p:cNvSpPr>
            <a:spLocks noGrp="1" noChangeArrowheads="1"/>
          </p:cNvSpPr>
          <p:nvPr>
            <p:ph type="title"/>
          </p:nvPr>
        </p:nvSpPr>
        <p:spPr/>
        <p:txBody>
          <a:bodyPr>
            <a:no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Környezetbarát dízelgázolajok: </a:t>
            </a:r>
            <a:br>
              <a:rPr lang="hu-HU" sz="2800" b="1" dirty="0" smtClean="0">
                <a:effectLst>
                  <a:outerShdw blurRad="38100" dist="38100" dir="2700000" algn="tl">
                    <a:srgbClr val="000000">
                      <a:alpha val="43137"/>
                    </a:srgbClr>
                  </a:outerShdw>
                </a:effectLst>
                <a:latin typeface="Arial" pitchFamily="34" charset="0"/>
                <a:cs typeface="Arial" pitchFamily="34" charset="0"/>
              </a:rPr>
            </a:br>
            <a:r>
              <a:rPr lang="hu-HU" sz="2800" b="1" dirty="0" smtClean="0">
                <a:effectLst>
                  <a:outerShdw blurRad="38100" dist="38100" dir="2700000" algn="tl">
                    <a:srgbClr val="000000">
                      <a:alpha val="43137"/>
                    </a:srgbClr>
                  </a:outerShdw>
                </a:effectLst>
                <a:latin typeface="Arial" pitchFamily="34" charset="0"/>
                <a:cs typeface="Arial" pitchFamily="34" charset="0"/>
              </a:rPr>
              <a:t>korszerű dízelgázolajokkal szemben támasztott követelmények</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70659" name="Rectangle 3"/>
          <p:cNvSpPr>
            <a:spLocks noGrp="1" noChangeArrowheads="1"/>
          </p:cNvSpPr>
          <p:nvPr>
            <p:ph type="body" idx="1"/>
          </p:nvPr>
        </p:nvSpPr>
        <p:spPr>
          <a:xfrm>
            <a:off x="285751" y="1450975"/>
            <a:ext cx="8447088" cy="5073650"/>
          </a:xfrm>
        </p:spPr>
        <p:txBody>
          <a:bodyPr/>
          <a:lstStyle/>
          <a:p>
            <a:pPr>
              <a:lnSpc>
                <a:spcPct val="80000"/>
              </a:lnSpc>
            </a:pPr>
            <a:r>
              <a:rPr lang="hu-HU" sz="1600" dirty="0"/>
              <a:t>alkalmasság energiaátadásra,</a:t>
            </a:r>
          </a:p>
          <a:p>
            <a:pPr>
              <a:lnSpc>
                <a:spcPct val="80000"/>
              </a:lnSpc>
            </a:pPr>
            <a:r>
              <a:rPr lang="hu-HU" sz="1600" dirty="0"/>
              <a:t>könnyű előállíthatóság,</a:t>
            </a:r>
          </a:p>
          <a:p>
            <a:pPr>
              <a:lnSpc>
                <a:spcPct val="80000"/>
              </a:lnSpc>
            </a:pPr>
            <a:r>
              <a:rPr lang="hu-HU" sz="1600" dirty="0">
                <a:solidFill>
                  <a:srgbClr val="00B050"/>
                </a:solidFill>
              </a:rPr>
              <a:t>kis károsanyag-kibocsátás az előállítás során,</a:t>
            </a:r>
          </a:p>
          <a:p>
            <a:pPr>
              <a:lnSpc>
                <a:spcPct val="80000"/>
              </a:lnSpc>
            </a:pPr>
            <a:r>
              <a:rPr lang="hu-HU" sz="1600" dirty="0" smtClean="0">
                <a:solidFill>
                  <a:srgbClr val="00B050"/>
                </a:solidFill>
              </a:rPr>
              <a:t>jó porlaszthatóság (jó forráspont tartomány, kis kokszosodási hajlam - </a:t>
            </a:r>
            <a:r>
              <a:rPr lang="hu-HU" sz="1600" dirty="0" err="1" smtClean="0">
                <a:solidFill>
                  <a:srgbClr val="00B050"/>
                </a:solidFill>
              </a:rPr>
              <a:t>Conradson-szám</a:t>
            </a:r>
            <a:r>
              <a:rPr lang="hu-HU" sz="1600" dirty="0" smtClean="0">
                <a:solidFill>
                  <a:srgbClr val="00B050"/>
                </a:solidFill>
              </a:rPr>
              <a:t>),</a:t>
            </a:r>
            <a:endParaRPr lang="hu-HU" sz="1600" dirty="0">
              <a:solidFill>
                <a:srgbClr val="00B050"/>
              </a:solidFill>
            </a:endParaRPr>
          </a:p>
          <a:p>
            <a:pPr>
              <a:lnSpc>
                <a:spcPct val="80000"/>
              </a:lnSpc>
            </a:pPr>
            <a:r>
              <a:rPr lang="hu-HU" sz="1600" dirty="0">
                <a:solidFill>
                  <a:srgbClr val="00B050"/>
                </a:solidFill>
              </a:rPr>
              <a:t>nagy energiatartalom,</a:t>
            </a:r>
          </a:p>
          <a:p>
            <a:pPr>
              <a:lnSpc>
                <a:spcPct val="80000"/>
              </a:lnSpc>
            </a:pPr>
            <a:r>
              <a:rPr lang="hu-HU" sz="1600" dirty="0">
                <a:solidFill>
                  <a:srgbClr val="00B050"/>
                </a:solidFill>
              </a:rPr>
              <a:t>kis illékonyság</a:t>
            </a:r>
            <a:r>
              <a:rPr lang="hu-HU" sz="1600" dirty="0" smtClean="0">
                <a:solidFill>
                  <a:srgbClr val="00B050"/>
                </a:solidFill>
              </a:rPr>
              <a:t>, megfelelő öngyulladási hajlam,</a:t>
            </a:r>
            <a:endParaRPr lang="hu-HU" sz="1600" dirty="0">
              <a:solidFill>
                <a:srgbClr val="00B050"/>
              </a:solidFill>
            </a:endParaRPr>
          </a:p>
          <a:p>
            <a:pPr>
              <a:lnSpc>
                <a:spcPct val="80000"/>
              </a:lnSpc>
            </a:pPr>
            <a:r>
              <a:rPr lang="hu-HU" sz="1600" dirty="0">
                <a:solidFill>
                  <a:srgbClr val="00B050"/>
                </a:solidFill>
              </a:rPr>
              <a:t>szükséges mértékű elpárolgás,</a:t>
            </a:r>
          </a:p>
          <a:p>
            <a:pPr>
              <a:lnSpc>
                <a:spcPct val="80000"/>
              </a:lnSpc>
            </a:pPr>
            <a:r>
              <a:rPr lang="hu-HU" sz="1600" dirty="0">
                <a:solidFill>
                  <a:srgbClr val="00B050"/>
                </a:solidFill>
              </a:rPr>
              <a:t>könnyű </a:t>
            </a:r>
            <a:r>
              <a:rPr lang="hu-HU" sz="1600" dirty="0" smtClean="0">
                <a:solidFill>
                  <a:srgbClr val="00B050"/>
                </a:solidFill>
              </a:rPr>
              <a:t>szivattyúzhatóság kis hőmérsékleten  (megfelelő viszkozitás, kis dermedéspont),</a:t>
            </a:r>
            <a:endParaRPr lang="hu-HU" sz="1600" dirty="0">
              <a:solidFill>
                <a:srgbClr val="00B050"/>
              </a:solidFill>
            </a:endParaRPr>
          </a:p>
          <a:p>
            <a:pPr>
              <a:lnSpc>
                <a:spcPct val="80000"/>
              </a:lnSpc>
            </a:pPr>
            <a:r>
              <a:rPr lang="hu-HU" sz="1600" dirty="0" smtClean="0">
                <a:solidFill>
                  <a:srgbClr val="00B050"/>
                </a:solidFill>
              </a:rPr>
              <a:t>korróziómentesség</a:t>
            </a:r>
            <a:r>
              <a:rPr lang="hu-HU" sz="1600" dirty="0">
                <a:solidFill>
                  <a:srgbClr val="00B050"/>
                </a:solidFill>
              </a:rPr>
              <a:t>,</a:t>
            </a:r>
          </a:p>
          <a:p>
            <a:pPr>
              <a:lnSpc>
                <a:spcPct val="80000"/>
              </a:lnSpc>
            </a:pPr>
            <a:r>
              <a:rPr lang="hu-HU" sz="1600" dirty="0">
                <a:solidFill>
                  <a:srgbClr val="00B050"/>
                </a:solidFill>
              </a:rPr>
              <a:t>megfelelő kenőképesség,</a:t>
            </a:r>
          </a:p>
          <a:p>
            <a:pPr>
              <a:lnSpc>
                <a:spcPct val="80000"/>
              </a:lnSpc>
            </a:pPr>
            <a:r>
              <a:rPr lang="hu-HU" sz="1600" dirty="0"/>
              <a:t>hőmérséklettel szembeni ellenállás,</a:t>
            </a:r>
          </a:p>
          <a:p>
            <a:pPr>
              <a:lnSpc>
                <a:spcPct val="80000"/>
              </a:lnSpc>
            </a:pPr>
            <a:r>
              <a:rPr lang="hu-HU" sz="1600" dirty="0"/>
              <a:t>kémiai </a:t>
            </a:r>
            <a:r>
              <a:rPr lang="hu-HU" sz="1600" dirty="0" err="1"/>
              <a:t>ellenállóképesség</a:t>
            </a:r>
            <a:r>
              <a:rPr lang="hu-HU" sz="1600" dirty="0"/>
              <a:t>,</a:t>
            </a:r>
          </a:p>
          <a:p>
            <a:pPr>
              <a:lnSpc>
                <a:spcPct val="80000"/>
              </a:lnSpc>
            </a:pPr>
            <a:r>
              <a:rPr lang="hu-HU" sz="1600" dirty="0"/>
              <a:t>ne legyenek szennyezőek és korróziókeltőek sem a visszamaradó hajtóanyag-komponensek, sem pedig az égéstermékek,</a:t>
            </a:r>
          </a:p>
          <a:p>
            <a:pPr>
              <a:lnSpc>
                <a:spcPct val="80000"/>
              </a:lnSpc>
            </a:pPr>
            <a:r>
              <a:rPr lang="hu-HU" sz="1600" dirty="0"/>
              <a:t>kenőanyagokkal való összeférhetőség,</a:t>
            </a:r>
          </a:p>
          <a:p>
            <a:pPr>
              <a:lnSpc>
                <a:spcPct val="80000"/>
              </a:lnSpc>
            </a:pPr>
            <a:r>
              <a:rPr lang="hu-HU" sz="1600" dirty="0"/>
              <a:t>ne legyen mérgező,</a:t>
            </a:r>
          </a:p>
          <a:p>
            <a:pPr>
              <a:lnSpc>
                <a:spcPct val="80000"/>
              </a:lnSpc>
            </a:pPr>
            <a:r>
              <a:rPr lang="hu-HU" sz="1600" dirty="0"/>
              <a:t>könnyű kezelhetőség (tárolás, szállítás, elosztás),</a:t>
            </a:r>
          </a:p>
          <a:p>
            <a:pPr>
              <a:lnSpc>
                <a:spcPct val="80000"/>
              </a:lnSpc>
            </a:pPr>
            <a:r>
              <a:rPr lang="hu-HU" sz="1600" dirty="0"/>
              <a:t>hozzájárulás a megfelelő menetviselkedési tulajdonságokhoz (pl</a:t>
            </a:r>
            <a:r>
              <a:rPr lang="hu-HU" sz="1600" dirty="0" smtClean="0"/>
              <a:t>. </a:t>
            </a:r>
            <a:r>
              <a:rPr lang="hu-HU" sz="1600" dirty="0"/>
              <a:t>kis </a:t>
            </a:r>
            <a:r>
              <a:rPr lang="hu-HU" sz="1600" dirty="0" smtClean="0"/>
              <a:t>zajszint)</a:t>
            </a:r>
            <a:endParaRPr lang="hu-HU" sz="1600" dirty="0"/>
          </a:p>
          <a:p>
            <a:pPr>
              <a:lnSpc>
                <a:spcPct val="80000"/>
              </a:lnSpc>
            </a:pPr>
            <a:r>
              <a:rPr lang="hu-HU" sz="1600" dirty="0"/>
              <a:t>lehetőleg szagtalan égéstermékek a kipufogógázban.</a:t>
            </a:r>
            <a:endParaRPr lang="en-GB" sz="16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Élőláb helye 3"/>
          <p:cNvSpPr>
            <a:spLocks noGrp="1"/>
          </p:cNvSpPr>
          <p:nvPr>
            <p:ph type="ftr" sz="quarter" idx="10"/>
          </p:nvPr>
        </p:nvSpPr>
        <p:spPr>
          <a:xfrm>
            <a:off x="71406" y="6400824"/>
            <a:ext cx="6215106" cy="457176"/>
          </a:xfrm>
        </p:spPr>
        <p:txBody>
          <a:bodyPr/>
          <a:lstStyle/>
          <a:p>
            <a:pPr algn="l"/>
            <a:r>
              <a:rPr lang="hu-HU" dirty="0" err="1" smtClean="0">
                <a:latin typeface="Arial" pitchFamily="34" charset="0"/>
                <a:cs typeface="Arial" pitchFamily="34" charset="0"/>
              </a:rPr>
              <a:t>Based</a:t>
            </a:r>
            <a:r>
              <a:rPr lang="hu-HU" dirty="0" smtClean="0">
                <a:latin typeface="Arial" pitchFamily="34" charset="0"/>
                <a:cs typeface="Arial" pitchFamily="34" charset="0"/>
              </a:rPr>
              <a:t> </a:t>
            </a:r>
            <a:r>
              <a:rPr lang="hu-HU" dirty="0" err="1" smtClean="0">
                <a:latin typeface="Arial" pitchFamily="34" charset="0"/>
                <a:cs typeface="Arial" pitchFamily="34" charset="0"/>
              </a:rPr>
              <a:t>on</a:t>
            </a:r>
            <a:r>
              <a:rPr lang="hu-HU" dirty="0" smtClean="0">
                <a:latin typeface="Arial" pitchFamily="34" charset="0"/>
                <a:cs typeface="Arial" pitchFamily="34" charset="0"/>
              </a:rPr>
              <a:t> </a:t>
            </a:r>
            <a:r>
              <a:rPr lang="hu-HU" i="1" dirty="0" err="1" smtClean="0">
                <a:latin typeface="Arial" pitchFamily="34" charset="0"/>
                <a:cs typeface="Arial" pitchFamily="34" charset="0"/>
              </a:rPr>
              <a:t>Hancsók</a:t>
            </a:r>
            <a:r>
              <a:rPr lang="hu-HU" i="1" dirty="0" smtClean="0">
                <a:latin typeface="Arial" pitchFamily="34" charset="0"/>
                <a:cs typeface="Arial" pitchFamily="34" charset="0"/>
              </a:rPr>
              <a:t> j.: </a:t>
            </a:r>
            <a:r>
              <a:rPr lang="hu-HU" dirty="0" smtClean="0">
                <a:latin typeface="Arial" pitchFamily="34" charset="0"/>
                <a:cs typeface="Arial" pitchFamily="34" charset="0"/>
              </a:rPr>
              <a:t>I</a:t>
            </a:r>
            <a:r>
              <a:rPr lang="hu-HU" dirty="0">
                <a:latin typeface="Arial" pitchFamily="34" charset="0"/>
                <a:cs typeface="Arial" pitchFamily="34" charset="0"/>
              </a:rPr>
              <a:t>. Ökológia, Regionalitás, Vidékfejlesztés Nemzetközi Nyári Egyetem és </a:t>
            </a:r>
            <a:r>
              <a:rPr lang="hu-HU" dirty="0" err="1">
                <a:latin typeface="Arial" pitchFamily="34" charset="0"/>
                <a:cs typeface="Arial" pitchFamily="34" charset="0"/>
              </a:rPr>
              <a:t>Workshop</a:t>
            </a:r>
            <a:r>
              <a:rPr lang="hu-HU" dirty="0">
                <a:latin typeface="Arial" pitchFamily="34" charset="0"/>
                <a:cs typeface="Arial" pitchFamily="34" charset="0"/>
              </a:rPr>
              <a:t>, Százhalombatta, 2008.08.11-14.</a:t>
            </a:r>
          </a:p>
        </p:txBody>
      </p:sp>
      <p:sp>
        <p:nvSpPr>
          <p:cNvPr id="87" name="Dia számának helye 4"/>
          <p:cNvSpPr>
            <a:spLocks noGrp="1"/>
          </p:cNvSpPr>
          <p:nvPr>
            <p:ph type="sldNum" sz="quarter" idx="11"/>
          </p:nvPr>
        </p:nvSpPr>
        <p:spPr/>
        <p:txBody>
          <a:bodyPr/>
          <a:lstStyle/>
          <a:p>
            <a:fld id="{B3B98850-8E6C-4792-ACDB-70EF23091546}" type="slidenum">
              <a:rPr lang="hu-HU"/>
              <a:pPr/>
              <a:t>16</a:t>
            </a:fld>
            <a:endParaRPr lang="hu-HU" dirty="0"/>
          </a:p>
        </p:txBody>
      </p:sp>
      <p:sp>
        <p:nvSpPr>
          <p:cNvPr id="56322" name="Rectangle 2"/>
          <p:cNvSpPr>
            <a:spLocks noGrp="1" noChangeArrowheads="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Dízelgázolajok néhány minőségi előírása</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62080" name="Group 1664"/>
          <p:cNvGraphicFramePr>
            <a:graphicFrameLocks noGrp="1"/>
          </p:cNvGraphicFramePr>
          <p:nvPr>
            <p:ph type="tbl" idx="1"/>
          </p:nvPr>
        </p:nvGraphicFramePr>
        <p:xfrm>
          <a:off x="0" y="642918"/>
          <a:ext cx="9144005" cy="4663440"/>
        </p:xfrm>
        <a:graphic>
          <a:graphicData uri="http://schemas.openxmlformats.org/drawingml/2006/table">
            <a:tbl>
              <a:tblPr/>
              <a:tblGrid>
                <a:gridCol w="2174875"/>
                <a:gridCol w="836613"/>
                <a:gridCol w="831851"/>
                <a:gridCol w="833437"/>
                <a:gridCol w="831851"/>
                <a:gridCol w="836613"/>
                <a:gridCol w="831851"/>
                <a:gridCol w="857251"/>
                <a:gridCol w="1109663"/>
              </a:tblGrid>
              <a:tr h="1005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Jellemzők</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MSZ EN 590 (2004)</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MSZ EN 590</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(2009)</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EN 590 </a:t>
                      </a:r>
                      <a:b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(2005)</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EN 590</a:t>
                      </a:r>
                      <a:b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(2011)</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USA CARB </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2004</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(ULSD)</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USA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EPA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2006</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(ULSD)</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rPr>
                        <a:t>Japán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rPr>
                        <a:t>WWFC 4. kategória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rPr>
                        <a:t>(2006)</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Cetánszám, legalább</a:t>
                      </a:r>
                    </a:p>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err="1" smtClean="0">
                          <a:ln>
                            <a:noFill/>
                          </a:ln>
                          <a:solidFill>
                            <a:schemeClr val="tx1"/>
                          </a:solidFill>
                          <a:effectLst/>
                          <a:latin typeface="Times New Roman" pitchFamily="18" charset="0"/>
                          <a:cs typeface="Times New Roman" pitchFamily="18" charset="0"/>
                        </a:rPr>
                        <a:t>Cetánindex</a:t>
                      </a: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 legalább</a:t>
                      </a:r>
                      <a:endParaRPr kumimoji="0" lang="hu-HU" sz="1200" b="1" i="0" u="none" strike="noStrike" cap="none" normalizeH="0" baseline="0" dirty="0" smtClean="0">
                        <a:ln>
                          <a:noFill/>
                        </a:ln>
                        <a:solidFill>
                          <a:schemeClr val="tx1"/>
                        </a:solidFill>
                        <a:effectLst/>
                        <a:latin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51</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51</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51</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51</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46</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40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40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45</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55</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640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Sűrűség, 15°C-on, kg/m</a:t>
                      </a:r>
                      <a:r>
                        <a:rPr kumimoji="0" lang="hu-HU" sz="1200" b="1" i="0" u="none" strike="noStrike" cap="none" normalizeH="0" baseline="30000" smtClean="0">
                          <a:ln>
                            <a:noFill/>
                          </a:ln>
                          <a:solidFill>
                            <a:schemeClr val="tx1"/>
                          </a:solidFill>
                          <a:effectLst/>
                          <a:latin typeface="Times New Roman" pitchFamily="18" charset="0"/>
                          <a:cs typeface="Times New Roman" pitchFamily="18" charset="0"/>
                        </a:rPr>
                        <a:t>3</a:t>
                      </a: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 legfeljebb</a:t>
                      </a:r>
                      <a:endParaRPr kumimoji="0" lang="hu-HU" sz="1200" b="1" i="0" u="none" strike="noStrike" cap="none" normalizeH="0" baseline="0" smtClean="0">
                        <a:ln>
                          <a:noFill/>
                        </a:ln>
                        <a:solidFill>
                          <a:schemeClr val="tx1"/>
                        </a:solidFill>
                        <a:effectLst/>
                        <a:latin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820-845</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820-845</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820-845</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845</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860</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820-840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Összes aromástartalom, %, legfeljebb</a:t>
                      </a:r>
                      <a:endParaRPr kumimoji="0" lang="hu-HU" sz="1200" b="1" i="0" u="none" strike="noStrike" cap="none" normalizeH="0" baseline="0" smtClean="0">
                        <a:ln>
                          <a:noFill/>
                        </a:ln>
                        <a:solidFill>
                          <a:schemeClr val="tx1"/>
                        </a:solidFill>
                        <a:effectLst/>
                        <a:latin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GB"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15</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8229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Többgyűrűs aromástartalom, %m/m, legfeljebb</a:t>
                      </a:r>
                      <a:endParaRPr kumimoji="0" lang="hu-HU" sz="1200" b="1" i="0" u="none" strike="noStrike" cap="none" normalizeH="0" baseline="0" smtClean="0">
                        <a:ln>
                          <a:noFill/>
                        </a:ln>
                        <a:solidFill>
                          <a:schemeClr val="tx1"/>
                        </a:solidFill>
                        <a:effectLst/>
                        <a:latin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11</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11</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11</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11</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GB"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2,0</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640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95 ftf%-ig átdesztillált, °C, legfeljebb</a:t>
                      </a:r>
                      <a:endParaRPr kumimoji="0" lang="hu-HU" sz="1200" b="1" i="0" u="none" strike="noStrike" cap="none" normalizeH="0" baseline="0" smtClean="0">
                        <a:ln>
                          <a:noFill/>
                        </a:ln>
                        <a:solidFill>
                          <a:schemeClr val="tx1"/>
                        </a:solidFill>
                        <a:effectLst/>
                        <a:latin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360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360</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360</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360</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282-338</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282-338</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360</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350</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Kéntartalom, mg/kg, legfeljebb</a:t>
                      </a:r>
                      <a:endParaRPr kumimoji="0" lang="hu-HU" sz="1200" b="1" i="0" u="none" strike="noStrike" cap="none" normalizeH="0" baseline="0" dirty="0" smtClean="0">
                        <a:ln>
                          <a:noFill/>
                        </a:ln>
                        <a:solidFill>
                          <a:schemeClr val="tx1"/>
                        </a:solidFill>
                        <a:effectLst/>
                        <a:latin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50/</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10</a:t>
                      </a:r>
                      <a:r>
                        <a:rPr kumimoji="0" lang="hu-HU" sz="1200" b="1" i="0" u="none" strike="noStrike" cap="none" normalizeH="0" baseline="30000" smtClean="0">
                          <a:ln>
                            <a:noFill/>
                          </a:ln>
                          <a:solidFill>
                            <a:schemeClr val="tx1"/>
                          </a:solidFill>
                          <a:effectLst/>
                          <a:latin typeface="Times New Roman" pitchFamily="18" charset="0"/>
                          <a:cs typeface="Times New Roman" pitchFamily="18" charset="0"/>
                        </a:rPr>
                        <a:t>1</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50/10</a:t>
                      </a:r>
                      <a:r>
                        <a:rPr kumimoji="0" lang="hu-HU" sz="1200" b="1" i="0" u="none" strike="noStrike" cap="none" normalizeH="0" baseline="30000" dirty="0" smtClean="0">
                          <a:ln>
                            <a:noFill/>
                          </a:ln>
                          <a:solidFill>
                            <a:schemeClr val="tx1"/>
                          </a:solidFill>
                          <a:effectLst/>
                          <a:latin typeface="Times New Roman" pitchFamily="18" charset="0"/>
                          <a:cs typeface="Times New Roman" pitchFamily="18" charset="0"/>
                        </a:rPr>
                        <a:t>1</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15/500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15/500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50/10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2071" name="Text Box 1655"/>
          <p:cNvSpPr txBox="1">
            <a:spLocks noChangeArrowheads="1"/>
          </p:cNvSpPr>
          <p:nvPr/>
        </p:nvSpPr>
        <p:spPr bwMode="auto">
          <a:xfrm>
            <a:off x="1" y="5541039"/>
            <a:ext cx="9217025" cy="1200329"/>
          </a:xfrm>
          <a:prstGeom prst="rect">
            <a:avLst/>
          </a:prstGeom>
          <a:noFill/>
          <a:ln w="9525">
            <a:noFill/>
            <a:miter lim="800000"/>
            <a:headEnd/>
            <a:tailEnd/>
          </a:ln>
          <a:effectLst/>
        </p:spPr>
        <p:txBody>
          <a:bodyPr>
            <a:spAutoFit/>
          </a:bodyPr>
          <a:lstStyle/>
          <a:p>
            <a:endParaRPr lang="hu-HU" sz="1200" dirty="0">
              <a:latin typeface="Arial" pitchFamily="34" charset="0"/>
              <a:cs typeface="Arial" pitchFamily="34" charset="0"/>
            </a:endParaRPr>
          </a:p>
          <a:p>
            <a:r>
              <a:rPr lang="hu-HU" sz="1200" baseline="30000" dirty="0">
                <a:latin typeface="Arial" pitchFamily="34" charset="0"/>
                <a:cs typeface="Arial" pitchFamily="34" charset="0"/>
              </a:rPr>
              <a:t>1</a:t>
            </a:r>
            <a:r>
              <a:rPr lang="hu-HU" sz="1200" dirty="0">
                <a:latin typeface="Arial" pitchFamily="34" charset="0"/>
                <a:cs typeface="Arial" pitchFamily="34" charset="0"/>
              </a:rPr>
              <a:t> regionálisan biztosítani kell a legfeljebb 10 </a:t>
            </a:r>
            <a:r>
              <a:rPr lang="hu-HU" sz="1200" dirty="0" err="1">
                <a:latin typeface="Arial" pitchFamily="34" charset="0"/>
                <a:cs typeface="Arial" pitchFamily="34" charset="0"/>
              </a:rPr>
              <a:t>mgS</a:t>
            </a:r>
            <a:r>
              <a:rPr lang="hu-HU" sz="1200" dirty="0">
                <a:latin typeface="Arial" pitchFamily="34" charset="0"/>
                <a:cs typeface="Arial" pitchFamily="34" charset="0"/>
              </a:rPr>
              <a:t>/kg kéntartalmú motorbenzint is</a:t>
            </a:r>
          </a:p>
          <a:p>
            <a:r>
              <a:rPr lang="hu-HU" sz="1200" dirty="0" smtClean="0">
                <a:latin typeface="Arial" pitchFamily="34" charset="0"/>
                <a:cs typeface="Arial" pitchFamily="34" charset="0"/>
              </a:rPr>
              <a:t>- </a:t>
            </a:r>
            <a:r>
              <a:rPr lang="hu-HU" sz="1200" dirty="0">
                <a:latin typeface="Arial" pitchFamily="34" charset="0"/>
                <a:cs typeface="Arial" pitchFamily="34" charset="0"/>
              </a:rPr>
              <a:t>Nincs előírás</a:t>
            </a:r>
            <a:endParaRPr lang="hu-HU" sz="1200" b="1" dirty="0">
              <a:latin typeface="Arial" pitchFamily="34" charset="0"/>
              <a:cs typeface="Arial" pitchFamily="34" charset="0"/>
            </a:endParaRPr>
          </a:p>
          <a:p>
            <a:r>
              <a:rPr lang="hu-HU" sz="1200" b="1" dirty="0">
                <a:latin typeface="Arial" pitchFamily="34" charset="0"/>
                <a:cs typeface="Arial" pitchFamily="34" charset="0"/>
              </a:rPr>
              <a:t>CARB</a:t>
            </a:r>
            <a:r>
              <a:rPr lang="hu-HU" sz="1200" dirty="0">
                <a:latin typeface="Arial" pitchFamily="34" charset="0"/>
                <a:cs typeface="Arial" pitchFamily="34" charset="0"/>
              </a:rPr>
              <a:t>: </a:t>
            </a:r>
            <a:r>
              <a:rPr lang="hu-HU" sz="1200" dirty="0" err="1">
                <a:latin typeface="Arial" pitchFamily="34" charset="0"/>
                <a:cs typeface="Arial" pitchFamily="34" charset="0"/>
              </a:rPr>
              <a:t>California</a:t>
            </a:r>
            <a:r>
              <a:rPr lang="hu-HU" sz="1200" dirty="0">
                <a:latin typeface="Arial" pitchFamily="34" charset="0"/>
                <a:cs typeface="Arial" pitchFamily="34" charset="0"/>
              </a:rPr>
              <a:t> Air </a:t>
            </a:r>
            <a:r>
              <a:rPr lang="hu-HU" sz="1200" dirty="0" err="1">
                <a:latin typeface="Arial" pitchFamily="34" charset="0"/>
                <a:cs typeface="Arial" pitchFamily="34" charset="0"/>
              </a:rPr>
              <a:t>Resources</a:t>
            </a:r>
            <a:r>
              <a:rPr lang="hu-HU" sz="1200" dirty="0">
                <a:latin typeface="Arial" pitchFamily="34" charset="0"/>
                <a:cs typeface="Arial" pitchFamily="34" charset="0"/>
              </a:rPr>
              <a:t> </a:t>
            </a:r>
            <a:r>
              <a:rPr lang="hu-HU" sz="1200" dirty="0" err="1">
                <a:latin typeface="Arial" pitchFamily="34" charset="0"/>
                <a:cs typeface="Arial" pitchFamily="34" charset="0"/>
              </a:rPr>
              <a:t>Board</a:t>
            </a:r>
            <a:r>
              <a:rPr lang="hu-HU" sz="1200" dirty="0">
                <a:latin typeface="Arial" pitchFamily="34" charset="0"/>
                <a:cs typeface="Arial" pitchFamily="34" charset="0"/>
              </a:rPr>
              <a:t>, </a:t>
            </a:r>
            <a:r>
              <a:rPr lang="hu-HU" sz="1200" b="1" dirty="0">
                <a:latin typeface="Arial" pitchFamily="34" charset="0"/>
                <a:cs typeface="Arial" pitchFamily="34" charset="0"/>
              </a:rPr>
              <a:t>WWFC</a:t>
            </a:r>
            <a:r>
              <a:rPr lang="hu-HU" sz="1200" dirty="0">
                <a:latin typeface="Arial" pitchFamily="34" charset="0"/>
                <a:cs typeface="Arial" pitchFamily="34" charset="0"/>
              </a:rPr>
              <a:t>: </a:t>
            </a:r>
            <a:r>
              <a:rPr lang="hu-HU" sz="1200" dirty="0" err="1">
                <a:latin typeface="Arial" pitchFamily="34" charset="0"/>
                <a:cs typeface="Arial" pitchFamily="34" charset="0"/>
              </a:rPr>
              <a:t>Worldwide</a:t>
            </a:r>
            <a:r>
              <a:rPr lang="hu-HU" sz="1200" dirty="0">
                <a:latin typeface="Arial" pitchFamily="34" charset="0"/>
                <a:cs typeface="Arial" pitchFamily="34" charset="0"/>
              </a:rPr>
              <a:t> </a:t>
            </a:r>
            <a:r>
              <a:rPr lang="hu-HU" sz="1200" dirty="0" err="1">
                <a:latin typeface="Arial" pitchFamily="34" charset="0"/>
                <a:cs typeface="Arial" pitchFamily="34" charset="0"/>
              </a:rPr>
              <a:t>Fuel</a:t>
            </a:r>
            <a:r>
              <a:rPr lang="hu-HU" sz="1200" dirty="0">
                <a:latin typeface="Arial" pitchFamily="34" charset="0"/>
                <a:cs typeface="Arial" pitchFamily="34" charset="0"/>
              </a:rPr>
              <a:t> Charter (Világérvényű Motorhajtóanyag Karta</a:t>
            </a:r>
            <a:r>
              <a:rPr lang="hu-HU" sz="1200" dirty="0" smtClean="0">
                <a:latin typeface="Arial" pitchFamily="34" charset="0"/>
                <a:cs typeface="Arial" pitchFamily="34" charset="0"/>
              </a:rPr>
              <a:t>)</a:t>
            </a:r>
            <a:endParaRPr lang="hu-HU" sz="1200" b="1" dirty="0" smtClean="0">
              <a:latin typeface="Arial" pitchFamily="34" charset="0"/>
              <a:cs typeface="Arial" pitchFamily="34" charset="0"/>
            </a:endParaRPr>
          </a:p>
          <a:p>
            <a:r>
              <a:rPr lang="hu-HU" sz="1200" b="1" dirty="0" smtClean="0">
                <a:latin typeface="Arial" pitchFamily="34" charset="0"/>
                <a:cs typeface="Arial" pitchFamily="34" charset="0"/>
              </a:rPr>
              <a:t>EPA: USA </a:t>
            </a:r>
            <a:r>
              <a:rPr lang="hu-HU" sz="1200" b="1" dirty="0" err="1" smtClean="0">
                <a:latin typeface="Arial" pitchFamily="34" charset="0"/>
                <a:cs typeface="Arial" pitchFamily="34" charset="0"/>
              </a:rPr>
              <a:t>Environmental</a:t>
            </a:r>
            <a:r>
              <a:rPr lang="hu-HU" sz="1200" b="1" dirty="0" smtClean="0">
                <a:latin typeface="Arial" pitchFamily="34" charset="0"/>
                <a:cs typeface="Arial" pitchFamily="34" charset="0"/>
              </a:rPr>
              <a:t> </a:t>
            </a:r>
            <a:r>
              <a:rPr lang="hu-HU" sz="1200" b="1" dirty="0" err="1" smtClean="0">
                <a:latin typeface="Arial" pitchFamily="34" charset="0"/>
                <a:cs typeface="Arial" pitchFamily="34" charset="0"/>
              </a:rPr>
              <a:t>protection</a:t>
            </a:r>
            <a:r>
              <a:rPr lang="hu-HU" sz="1200" b="1" dirty="0" smtClean="0">
                <a:latin typeface="Arial" pitchFamily="34" charset="0"/>
                <a:cs typeface="Arial" pitchFamily="34" charset="0"/>
              </a:rPr>
              <a:t> </a:t>
            </a:r>
            <a:r>
              <a:rPr lang="hu-HU" sz="1200" b="1" dirty="0" err="1" smtClean="0">
                <a:latin typeface="Arial" pitchFamily="34" charset="0"/>
                <a:cs typeface="Arial" pitchFamily="34" charset="0"/>
              </a:rPr>
              <a:t>Agency</a:t>
            </a:r>
            <a:endParaRPr lang="hu-HU" sz="1200" b="1" dirty="0" smtClean="0">
              <a:latin typeface="Arial" pitchFamily="34" charset="0"/>
              <a:cs typeface="Arial" pitchFamily="34" charset="0"/>
            </a:endParaRPr>
          </a:p>
          <a:p>
            <a:r>
              <a:rPr lang="hu-HU" sz="1200" b="1" dirty="0" smtClean="0">
                <a:latin typeface="Arial" pitchFamily="34" charset="0"/>
                <a:cs typeface="Arial" pitchFamily="34" charset="0"/>
              </a:rPr>
              <a:t> </a:t>
            </a:r>
            <a:endParaRPr lang="en-GB" sz="1200" b="1" dirty="0">
              <a:latin typeface="Arial" pitchFamily="34" charset="0"/>
              <a:cs typeface="Arial" pitchFamily="34" charset="0"/>
            </a:endParaRPr>
          </a:p>
        </p:txBody>
      </p:sp>
      <p:sp>
        <p:nvSpPr>
          <p:cNvPr id="7" name="Szövegdoboz 6"/>
          <p:cNvSpPr txBox="1"/>
          <p:nvPr/>
        </p:nvSpPr>
        <p:spPr>
          <a:xfrm>
            <a:off x="0" y="5291916"/>
            <a:ext cx="9144000" cy="553998"/>
          </a:xfrm>
          <a:prstGeom prst="rect">
            <a:avLst/>
          </a:prstGeom>
          <a:noFill/>
        </p:spPr>
        <p:txBody>
          <a:bodyPr wrap="square" rtlCol="0">
            <a:spAutoFit/>
          </a:bodyPr>
          <a:lstStyle/>
          <a:p>
            <a:r>
              <a:rPr lang="hu-HU" sz="1000" dirty="0" smtClean="0">
                <a:latin typeface="Arial" pitchFamily="34" charset="0"/>
                <a:cs typeface="Arial" pitchFamily="34" charset="0"/>
              </a:rPr>
              <a:t>FAME tartalom, </a:t>
            </a:r>
            <a:r>
              <a:rPr lang="hu-HU" sz="1000" dirty="0" err="1" smtClean="0">
                <a:latin typeface="Arial" pitchFamily="34" charset="0"/>
                <a:cs typeface="Arial" pitchFamily="34" charset="0"/>
              </a:rPr>
              <a:t>max</a:t>
            </a:r>
            <a:r>
              <a:rPr lang="hu-HU" sz="1000" dirty="0" smtClean="0">
                <a:latin typeface="Arial" pitchFamily="34" charset="0"/>
                <a:cs typeface="Arial" pitchFamily="34" charset="0"/>
              </a:rPr>
              <a:t>. v/</a:t>
            </a:r>
            <a:r>
              <a:rPr lang="hu-HU" sz="1000" dirty="0" err="1" smtClean="0">
                <a:latin typeface="Arial" pitchFamily="34" charset="0"/>
                <a:cs typeface="Arial" pitchFamily="34" charset="0"/>
              </a:rPr>
              <a:t>v%</a:t>
            </a:r>
            <a:r>
              <a:rPr lang="hu-HU" sz="1000" dirty="0" smtClean="0">
                <a:latin typeface="Arial" pitchFamily="34" charset="0"/>
                <a:cs typeface="Arial" pitchFamily="34" charset="0"/>
              </a:rPr>
              <a:t>                                                                                                    </a:t>
            </a:r>
            <a:r>
              <a:rPr lang="hu-HU" sz="1000" b="1" dirty="0" smtClean="0">
                <a:latin typeface="Arial" pitchFamily="34" charset="0"/>
                <a:cs typeface="Arial" pitchFamily="34" charset="0"/>
              </a:rPr>
              <a:t>7</a:t>
            </a:r>
            <a:r>
              <a:rPr lang="hu-HU" sz="1000" dirty="0" smtClean="0">
                <a:latin typeface="Arial" pitchFamily="34" charset="0"/>
                <a:cs typeface="Arial" pitchFamily="34" charset="0"/>
              </a:rPr>
              <a:t>                                                                                     WWFC 5:  </a:t>
            </a:r>
            <a:r>
              <a:rPr lang="hu-HU" sz="1000" dirty="0" err="1" smtClean="0">
                <a:latin typeface="Arial" pitchFamily="34" charset="0"/>
                <a:cs typeface="Arial" pitchFamily="34" charset="0"/>
              </a:rPr>
              <a:t>5</a:t>
            </a:r>
            <a:endParaRPr lang="hu-HU" sz="1000" dirty="0" smtClean="0">
              <a:latin typeface="Arial" pitchFamily="34" charset="0"/>
              <a:cs typeface="Arial" pitchFamily="34" charset="0"/>
            </a:endParaRPr>
          </a:p>
          <a:p>
            <a:r>
              <a:rPr lang="hu-HU" sz="1000" dirty="0" smtClean="0">
                <a:latin typeface="Arial" pitchFamily="34" charset="0"/>
                <a:cs typeface="Arial" pitchFamily="34" charset="0"/>
              </a:rPr>
              <a:t>CFPP télen, C, legfeljebb                                                                                                    </a:t>
            </a:r>
            <a:r>
              <a:rPr lang="hu-HU" sz="1000" b="1" dirty="0" smtClean="0">
                <a:latin typeface="Arial" pitchFamily="34" charset="0"/>
                <a:cs typeface="Arial" pitchFamily="34" charset="0"/>
              </a:rPr>
              <a:t>-20</a:t>
            </a:r>
          </a:p>
          <a:p>
            <a:endParaRPr lang="hu-HU" sz="1000" b="1" dirty="0">
              <a:latin typeface="Arial"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3528" y="-27384"/>
            <a:ext cx="8686800" cy="1156990"/>
          </a:xfrm>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Gázolaj kis hőmérsékleti szivattyúzhatóságának jellemzése: CFPP, CP</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a:xfrm>
            <a:off x="457200" y="1071546"/>
            <a:ext cx="8229600" cy="4525963"/>
          </a:xfrm>
        </p:spPr>
        <p:txBody>
          <a:bodyPr>
            <a:normAutofit fontScale="77500" lnSpcReduction="20000"/>
          </a:bodyPr>
          <a:lstStyle/>
          <a:p>
            <a:r>
              <a:rPr lang="en-US" sz="2400" dirty="0" smtClean="0">
                <a:latin typeface="Arial" pitchFamily="34" charset="0"/>
                <a:cs typeface="Arial" pitchFamily="34" charset="0"/>
              </a:rPr>
              <a:t>(</a:t>
            </a:r>
            <a:r>
              <a:rPr lang="en-US" sz="2400" b="1" dirty="0" smtClean="0">
                <a:latin typeface="Arial" pitchFamily="34" charset="0"/>
                <a:cs typeface="Arial" pitchFamily="34" charset="0"/>
              </a:rPr>
              <a:t>Could Filter Plugging Point</a:t>
            </a:r>
            <a:r>
              <a:rPr lang="en-US" sz="2400" dirty="0" smtClean="0">
                <a:latin typeface="Arial" pitchFamily="34" charset="0"/>
                <a:cs typeface="Arial" pitchFamily="34" charset="0"/>
              </a:rPr>
              <a:t>) a </a:t>
            </a:r>
            <a:r>
              <a:rPr lang="en-US" sz="2400" b="1" dirty="0" err="1" smtClean="0">
                <a:latin typeface="Arial" pitchFamily="34" charset="0"/>
                <a:cs typeface="Arial" pitchFamily="34" charset="0"/>
              </a:rPr>
              <a:t>hidegszűrhetőségi</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határhőmérséklet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általánosan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használt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angol</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neve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gázolajok</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jellemzésére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használják</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Fokozatosan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hűtött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mintát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egy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meghatározott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szűrőn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szivattyúznak</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át</a:t>
            </a:r>
            <a:r>
              <a:rPr lang="en-US" sz="2400" dirty="0" smtClean="0">
                <a:latin typeface="Arial" pitchFamily="34" charset="0"/>
                <a:cs typeface="Arial" pitchFamily="34" charset="0"/>
              </a:rPr>
              <a:t>. A </a:t>
            </a:r>
            <a:r>
              <a:rPr lang="en-US" sz="2400" dirty="0" err="1" smtClean="0">
                <a:latin typeface="Arial" pitchFamily="34" charset="0"/>
                <a:cs typeface="Arial" pitchFamily="34" charset="0"/>
              </a:rPr>
              <a:t>gázolajból</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kiváló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paraffinok</a:t>
            </a:r>
            <a:r>
              <a:rPr lang="en-US" sz="2400" dirty="0" smtClean="0">
                <a:latin typeface="Arial" pitchFamily="34" charset="0"/>
                <a:cs typeface="Arial" pitchFamily="34" charset="0"/>
              </a:rPr>
              <a:t> a </a:t>
            </a:r>
            <a:r>
              <a:rPr lang="en-US" sz="2400" dirty="0" err="1" smtClean="0">
                <a:latin typeface="Arial" pitchFamily="34" charset="0"/>
                <a:cs typeface="Arial" pitchFamily="34" charset="0"/>
              </a:rPr>
              <a:t>szűrőt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fokozatosan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eltömik</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Azt</a:t>
            </a:r>
            <a:r>
              <a:rPr lang="en-US" sz="2400" dirty="0" smtClean="0">
                <a:latin typeface="Arial" pitchFamily="34" charset="0"/>
                <a:cs typeface="Arial" pitchFamily="34" charset="0"/>
              </a:rPr>
              <a:t> a </a:t>
            </a:r>
            <a:r>
              <a:rPr lang="en-US" sz="2400" dirty="0" err="1" smtClean="0">
                <a:latin typeface="Arial" pitchFamily="34" charset="0"/>
                <a:cs typeface="Arial" pitchFamily="34" charset="0"/>
              </a:rPr>
              <a:t>hőfokot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nevezik</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határhőmérsékletnek</a:t>
            </a:r>
            <a:r>
              <a:rPr lang="en-US" sz="2400" dirty="0" smtClean="0">
                <a:latin typeface="Arial" pitchFamily="34" charset="0"/>
                <a:cs typeface="Arial" pitchFamily="34" charset="0"/>
              </a:rPr>
              <a:t> (CFPP), </a:t>
            </a:r>
            <a:r>
              <a:rPr lang="en-US" sz="2400" dirty="0" err="1" smtClean="0">
                <a:latin typeface="Arial" pitchFamily="34" charset="0"/>
                <a:cs typeface="Arial" pitchFamily="34" charset="0"/>
              </a:rPr>
              <a:t>amikor</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egy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megadott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értéknél</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kevesebb</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gázolaj</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áramlik</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csak</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át</a:t>
            </a:r>
            <a:r>
              <a:rPr lang="en-US" sz="2400" dirty="0" smtClean="0">
                <a:latin typeface="Arial" pitchFamily="34" charset="0"/>
                <a:cs typeface="Arial" pitchFamily="34" charset="0"/>
              </a:rPr>
              <a:t> a </a:t>
            </a:r>
            <a:r>
              <a:rPr lang="en-US" sz="2400" dirty="0" err="1" smtClean="0">
                <a:latin typeface="Arial" pitchFamily="34" charset="0"/>
                <a:cs typeface="Arial" pitchFamily="34" charset="0"/>
              </a:rPr>
              <a:t>szűrőn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Minél</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alacsonyabb</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egy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gázolaj</a:t>
            </a:r>
            <a:r>
              <a:rPr lang="en-US" sz="2400" dirty="0" smtClean="0">
                <a:latin typeface="Arial" pitchFamily="34" charset="0"/>
                <a:cs typeface="Arial" pitchFamily="34" charset="0"/>
              </a:rPr>
              <a:t> CFPP-je, </a:t>
            </a:r>
            <a:r>
              <a:rPr lang="en-US" sz="2400" dirty="0" err="1" smtClean="0">
                <a:latin typeface="Arial" pitchFamily="34" charset="0"/>
                <a:cs typeface="Arial" pitchFamily="34" charset="0"/>
              </a:rPr>
              <a:t>annál</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hidegebb</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körülmények</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közötti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üzemelést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tesz</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lehetővé</a:t>
            </a:r>
            <a:r>
              <a:rPr lang="en-US" sz="2400" dirty="0" smtClean="0">
                <a:latin typeface="Arial" pitchFamily="34" charset="0"/>
                <a:cs typeface="Arial" pitchFamily="34" charset="0"/>
              </a:rPr>
              <a:t> Diesel-</a:t>
            </a:r>
            <a:r>
              <a:rPr lang="en-US" sz="2400" dirty="0" err="1" smtClean="0">
                <a:latin typeface="Arial" pitchFamily="34" charset="0"/>
                <a:cs typeface="Arial" pitchFamily="34" charset="0"/>
              </a:rPr>
              <a:t>motoros</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autókban</a:t>
            </a:r>
            <a:r>
              <a:rPr lang="hu-HU" sz="2400" dirty="0" smtClean="0">
                <a:latin typeface="Arial" pitchFamily="34" charset="0"/>
                <a:cs typeface="Arial" pitchFamily="34" charset="0"/>
              </a:rPr>
              <a:t> (</a:t>
            </a:r>
            <a:r>
              <a:rPr lang="hu-HU" sz="2400" dirty="0" err="1" smtClean="0">
                <a:latin typeface="Arial" pitchFamily="34" charset="0"/>
                <a:cs typeface="Arial" pitchFamily="34" charset="0"/>
                <a:hlinkClick r:id="rId3"/>
              </a:rPr>
              <a:t>www.petroleum.hu</a:t>
            </a:r>
            <a:r>
              <a:rPr lang="hu-HU" sz="2400" dirty="0" smtClean="0">
                <a:latin typeface="Arial" pitchFamily="34" charset="0"/>
                <a:cs typeface="Arial" pitchFamily="34" charset="0"/>
              </a:rPr>
              <a:t>). </a:t>
            </a:r>
            <a:r>
              <a:rPr lang="hu-HU" sz="2400" b="1" dirty="0" smtClean="0">
                <a:latin typeface="Arial" pitchFamily="34" charset="0"/>
                <a:cs typeface="Arial" pitchFamily="34" charset="0"/>
              </a:rPr>
              <a:t>EN 590 téli előírás: </a:t>
            </a:r>
            <a:r>
              <a:rPr lang="hu-HU" sz="2400" b="1" dirty="0" err="1" smtClean="0">
                <a:latin typeface="Arial" pitchFamily="34" charset="0"/>
                <a:cs typeface="Arial" pitchFamily="34" charset="0"/>
              </a:rPr>
              <a:t>max</a:t>
            </a:r>
            <a:r>
              <a:rPr lang="hu-HU" sz="2400" b="1" dirty="0" smtClean="0">
                <a:latin typeface="Arial" pitchFamily="34" charset="0"/>
                <a:cs typeface="Arial" pitchFamily="34" charset="0"/>
              </a:rPr>
              <a:t>. -20 C</a:t>
            </a:r>
            <a:r>
              <a:rPr lang="hu-HU" sz="2400" dirty="0" smtClean="0">
                <a:latin typeface="Arial" pitchFamily="34" charset="0"/>
                <a:cs typeface="Arial" pitchFamily="34" charset="0"/>
              </a:rPr>
              <a:t> </a:t>
            </a:r>
          </a:p>
          <a:p>
            <a:r>
              <a:rPr lang="en-US" sz="2400" b="1" dirty="0" smtClean="0">
                <a:latin typeface="Arial" pitchFamily="34" charset="0"/>
                <a:cs typeface="Arial" pitchFamily="34" charset="0"/>
              </a:rPr>
              <a:t>Cold Filter Plugging Point</a:t>
            </a:r>
            <a:r>
              <a:rPr lang="en-US" sz="2400" dirty="0" smtClean="0">
                <a:latin typeface="Arial" pitchFamily="34" charset="0"/>
                <a:cs typeface="Arial" pitchFamily="34" charset="0"/>
              </a:rPr>
              <a:t>, CFPP (EN116):The lowest temperature at which the fuel can pass through</a:t>
            </a:r>
            <a:r>
              <a:rPr lang="hu-HU" sz="2400" dirty="0" smtClean="0">
                <a:latin typeface="Arial" pitchFamily="34" charset="0"/>
                <a:cs typeface="Arial" pitchFamily="34" charset="0"/>
              </a:rPr>
              <a:t> </a:t>
            </a:r>
            <a:r>
              <a:rPr lang="en-US" sz="2400" dirty="0" smtClean="0">
                <a:latin typeface="Arial" pitchFamily="34" charset="0"/>
                <a:cs typeface="Arial" pitchFamily="34" charset="0"/>
              </a:rPr>
              <a:t>the filter in a </a:t>
            </a:r>
            <a:r>
              <a:rPr lang="en-US" sz="2400" dirty="0" err="1" smtClean="0">
                <a:latin typeface="Arial" pitchFamily="34" charset="0"/>
                <a:cs typeface="Arial" pitchFamily="34" charset="0"/>
              </a:rPr>
              <a:t>standardised</a:t>
            </a:r>
            <a:r>
              <a:rPr lang="en-US" sz="2400" dirty="0" smtClean="0">
                <a:latin typeface="Arial" pitchFamily="34" charset="0"/>
                <a:cs typeface="Arial" pitchFamily="34" charset="0"/>
              </a:rPr>
              <a:t> filtration test. The CFPP test was developed from vehicle operability data and</a:t>
            </a:r>
          </a:p>
          <a:p>
            <a:pPr>
              <a:buNone/>
            </a:pPr>
            <a:r>
              <a:rPr lang="hu-HU" sz="2400" dirty="0" smtClean="0">
                <a:latin typeface="Arial" pitchFamily="34" charset="0"/>
                <a:cs typeface="Arial" pitchFamily="34" charset="0"/>
              </a:rPr>
              <a:t>	</a:t>
            </a:r>
            <a:r>
              <a:rPr lang="en-US" sz="2400" dirty="0" smtClean="0">
                <a:latin typeface="Arial" pitchFamily="34" charset="0"/>
                <a:cs typeface="Arial" pitchFamily="34" charset="0"/>
              </a:rPr>
              <a:t>demonstrates an acceptable correlation for fuels and vehicles in the market. For North American fuels</a:t>
            </a:r>
            <a:r>
              <a:rPr lang="hu-HU" sz="2400" dirty="0" smtClean="0">
                <a:latin typeface="Arial" pitchFamily="34" charset="0"/>
                <a:cs typeface="Arial" pitchFamily="34" charset="0"/>
              </a:rPr>
              <a:t> </a:t>
            </a:r>
            <a:r>
              <a:rPr lang="en-US" sz="2400" dirty="0" smtClean="0">
                <a:latin typeface="Arial" pitchFamily="34" charset="0"/>
                <a:cs typeface="Arial" pitchFamily="34" charset="0"/>
              </a:rPr>
              <a:t>however, CFPP is not a good predictor of cold flow operability. CFPP can be influenced by cold flow additives</a:t>
            </a:r>
            <a:r>
              <a:rPr lang="hu-HU" sz="2400" dirty="0" smtClean="0">
                <a:latin typeface="Arial" pitchFamily="34" charset="0"/>
                <a:cs typeface="Arial" pitchFamily="34" charset="0"/>
              </a:rPr>
              <a:t> (www.wwfc-fourth-edition-sep-2006.pdf)</a:t>
            </a:r>
            <a:r>
              <a:rPr lang="en-US" sz="2400" dirty="0" smtClean="0">
                <a:latin typeface="Arial" pitchFamily="34" charset="0"/>
                <a:cs typeface="Arial" pitchFamily="34" charset="0"/>
              </a:rPr>
              <a:t> </a:t>
            </a:r>
            <a:endParaRPr lang="hu-HU" sz="2400" dirty="0" smtClean="0">
              <a:latin typeface="Arial" pitchFamily="34" charset="0"/>
              <a:cs typeface="Arial" pitchFamily="34" charset="0"/>
            </a:endParaRPr>
          </a:p>
          <a:p>
            <a:pPr>
              <a:buNone/>
            </a:pPr>
            <a:r>
              <a:rPr lang="hu-HU" sz="2400" dirty="0" smtClean="0">
                <a:latin typeface="Arial" pitchFamily="34" charset="0"/>
                <a:cs typeface="Arial" pitchFamily="34" charset="0"/>
              </a:rPr>
              <a:t>	</a:t>
            </a:r>
            <a:endParaRPr lang="hu-HU" sz="2400" dirty="0">
              <a:latin typeface="Arial" pitchFamily="34" charset="0"/>
              <a:cs typeface="Arial" pitchFamily="34" charset="0"/>
            </a:endParaRPr>
          </a:p>
        </p:txBody>
      </p:sp>
      <p:pic>
        <p:nvPicPr>
          <p:cNvPr id="1100803" name="Picture 3"/>
          <p:cNvPicPr>
            <a:picLocks noChangeAspect="1" noChangeArrowheads="1"/>
          </p:cNvPicPr>
          <p:nvPr/>
        </p:nvPicPr>
        <p:blipFill>
          <a:blip r:embed="rId4" cstate="print"/>
          <a:srcRect/>
          <a:stretch>
            <a:fillRect/>
          </a:stretch>
        </p:blipFill>
        <p:spPr bwMode="auto">
          <a:xfrm>
            <a:off x="2571737" y="4695835"/>
            <a:ext cx="3500461" cy="519115"/>
          </a:xfrm>
          <a:prstGeom prst="rect">
            <a:avLst/>
          </a:prstGeom>
          <a:noFill/>
          <a:ln w="9525">
            <a:noFill/>
            <a:miter lim="800000"/>
            <a:headEnd/>
            <a:tailEnd/>
          </a:ln>
          <a:effectLst/>
        </p:spPr>
      </p:pic>
      <p:pic>
        <p:nvPicPr>
          <p:cNvPr id="1100804" name="Picture 4"/>
          <p:cNvPicPr>
            <a:picLocks noChangeAspect="1" noChangeArrowheads="1"/>
          </p:cNvPicPr>
          <p:nvPr/>
        </p:nvPicPr>
        <p:blipFill>
          <a:blip r:embed="rId5" cstate="print"/>
          <a:srcRect/>
          <a:stretch>
            <a:fillRect/>
          </a:stretch>
        </p:blipFill>
        <p:spPr bwMode="auto">
          <a:xfrm>
            <a:off x="928662" y="5857892"/>
            <a:ext cx="7434293" cy="483344"/>
          </a:xfrm>
          <a:prstGeom prst="rect">
            <a:avLst/>
          </a:prstGeom>
          <a:noFill/>
          <a:ln w="9525">
            <a:noFill/>
            <a:miter lim="800000"/>
            <a:headEnd/>
            <a:tailEnd/>
          </a:ln>
          <a:effectLst/>
        </p:spPr>
      </p:pic>
      <p:sp>
        <p:nvSpPr>
          <p:cNvPr id="11" name="Szövegdoboz 10"/>
          <p:cNvSpPr txBox="1"/>
          <p:nvPr/>
        </p:nvSpPr>
        <p:spPr>
          <a:xfrm>
            <a:off x="2857488" y="6429396"/>
            <a:ext cx="3286148" cy="369332"/>
          </a:xfrm>
          <a:prstGeom prst="rect">
            <a:avLst/>
          </a:prstGeom>
          <a:solidFill>
            <a:srgbClr val="FFFF00"/>
          </a:solidFill>
        </p:spPr>
        <p:txBody>
          <a:bodyPr wrap="square" rtlCol="0">
            <a:spAutoFit/>
          </a:bodyPr>
          <a:lstStyle/>
          <a:p>
            <a:r>
              <a:rPr lang="hu-HU" b="1" dirty="0" smtClean="0">
                <a:latin typeface="Arial" pitchFamily="34" charset="0"/>
                <a:cs typeface="Arial" pitchFamily="34" charset="0"/>
              </a:rPr>
              <a:t>CFPP ≤ CP – 10 C (</a:t>
            </a:r>
            <a:r>
              <a:rPr lang="hu-HU" b="1" dirty="0" err="1" smtClean="0">
                <a:latin typeface="Arial" pitchFamily="34" charset="0"/>
                <a:cs typeface="Arial" pitchFamily="34" charset="0"/>
              </a:rPr>
              <a:t>wwfc</a:t>
            </a:r>
            <a:r>
              <a:rPr lang="hu-HU" b="1" dirty="0" smtClean="0">
                <a:latin typeface="Arial" pitchFamily="34" charset="0"/>
                <a:cs typeface="Arial" pitchFamily="34" charset="0"/>
              </a:rPr>
              <a:t>)</a:t>
            </a:r>
            <a:endParaRPr lang="hu-HU" b="1" dirty="0">
              <a:latin typeface="Arial" pitchFamily="34" charset="0"/>
              <a:cs typeface="Arial" pitchFamily="34" charset="0"/>
            </a:endParaRPr>
          </a:p>
        </p:txBody>
      </p:sp>
      <p:sp>
        <p:nvSpPr>
          <p:cNvPr id="1101826" name="Rectangle 2"/>
          <p:cNvSpPr>
            <a:spLocks noChangeArrowheads="1"/>
          </p:cNvSpPr>
          <p:nvPr/>
        </p:nvSpPr>
        <p:spPr bwMode="auto">
          <a:xfrm>
            <a:off x="857224" y="5214950"/>
            <a:ext cx="7572428" cy="684742"/>
          </a:xfrm>
          <a:prstGeom prst="rect">
            <a:avLst/>
          </a:prstGeom>
          <a:noFill/>
          <a:ln w="9525">
            <a:noFill/>
            <a:miter lim="800000"/>
            <a:headEnd/>
            <a:tailEnd/>
          </a:ln>
          <a:effectLst/>
        </p:spPr>
        <p:txBody>
          <a:bodyPr vert="horz" wrap="square" lIns="91440" tIns="152352" rIns="91440" bIns="38088"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dirty="0" smtClean="0">
                <a:ln>
                  <a:noFill/>
                </a:ln>
                <a:solidFill>
                  <a:srgbClr val="800000"/>
                </a:solidFill>
                <a:effectLst/>
                <a:latin typeface="Arial" pitchFamily="34" charset="0"/>
                <a:cs typeface="Arial" pitchFamily="34" charset="0"/>
              </a:rPr>
              <a:t>Zavarosodási pont </a:t>
            </a:r>
            <a:r>
              <a:rPr kumimoji="0" lang="en-US" sz="1600" b="0" i="0" u="none" strike="noStrike" cap="none" normalizeH="0" baseline="0" dirty="0" err="1" smtClean="0">
                <a:ln>
                  <a:noFill/>
                </a:ln>
                <a:solidFill>
                  <a:srgbClr val="800000"/>
                </a:solidFill>
                <a:effectLst/>
                <a:latin typeface="Arial Narrow" pitchFamily="34" charset="0"/>
                <a:ea typeface="Times New Roman" pitchFamily="18" charset="0"/>
                <a:cs typeface="Arial" pitchFamily="34" charset="0"/>
              </a:rPr>
              <a:t>az</a:t>
            </a:r>
            <a:r>
              <a:rPr kumimoji="0" lang="en-US" sz="1600" b="0" i="0" u="none" strike="noStrike" cap="none" normalizeH="0" baseline="0" dirty="0" smtClean="0">
                <a:ln>
                  <a:noFill/>
                </a:ln>
                <a:solidFill>
                  <a:srgbClr val="800000"/>
                </a:solidFill>
                <a:effectLst/>
                <a:latin typeface="Arial Narrow" pitchFamily="34" charset="0"/>
                <a:ea typeface="Times New Roman" pitchFamily="18" charset="0"/>
                <a:cs typeface="Arial" pitchFamily="34" charset="0"/>
              </a:rPr>
              <a:t> a </a:t>
            </a:r>
            <a:r>
              <a:rPr kumimoji="0" lang="en-US" sz="1600" b="0" i="0" u="none" strike="noStrike" cap="none" normalizeH="0" baseline="0" dirty="0" err="1" smtClean="0">
                <a:ln>
                  <a:noFill/>
                </a:ln>
                <a:solidFill>
                  <a:srgbClr val="800000"/>
                </a:solidFill>
                <a:effectLst/>
                <a:latin typeface="Arial Narrow" pitchFamily="34" charset="0"/>
                <a:ea typeface="Times New Roman" pitchFamily="18" charset="0"/>
                <a:cs typeface="Arial" pitchFamily="34" charset="0"/>
              </a:rPr>
              <a:t>hőmérséklet</a:t>
            </a:r>
            <a:r>
              <a:rPr kumimoji="0" lang="en-US" sz="1600" b="0" i="0" u="none" strike="noStrike" cap="none" normalizeH="0" baseline="0" dirty="0" smtClean="0">
                <a:ln>
                  <a:noFill/>
                </a:ln>
                <a:solidFill>
                  <a:srgbClr val="800000"/>
                </a:solidFill>
                <a:effectLst/>
                <a:latin typeface="Arial Narrow" pitchFamily="34" charset="0"/>
                <a:ea typeface="Times New Roman" pitchFamily="18" charset="0"/>
                <a:cs typeface="Arial" pitchFamily="34" charset="0"/>
              </a:rPr>
              <a:t>, </a:t>
            </a:r>
            <a:r>
              <a:rPr kumimoji="0" lang="en-US" sz="1600" b="0" i="0" u="none" strike="noStrike" cap="none" normalizeH="0" baseline="0" dirty="0" err="1" smtClean="0">
                <a:ln>
                  <a:noFill/>
                </a:ln>
                <a:solidFill>
                  <a:srgbClr val="800000"/>
                </a:solidFill>
                <a:effectLst/>
                <a:latin typeface="Arial Narrow" pitchFamily="34" charset="0"/>
                <a:ea typeface="Times New Roman" pitchFamily="18" charset="0"/>
                <a:cs typeface="Arial" pitchFamily="34" charset="0"/>
              </a:rPr>
              <a:t>amelyre</a:t>
            </a:r>
            <a:r>
              <a:rPr kumimoji="0" lang="en-US" sz="1600" b="0" i="0" u="none" strike="noStrike" cap="none" normalizeH="0" baseline="0" dirty="0" smtClean="0">
                <a:ln>
                  <a:noFill/>
                </a:ln>
                <a:solidFill>
                  <a:srgbClr val="800000"/>
                </a:solidFill>
                <a:effectLst/>
                <a:latin typeface="Arial Narrow" pitchFamily="34" charset="0"/>
                <a:ea typeface="Times New Roman" pitchFamily="18" charset="0"/>
                <a:cs typeface="Arial" pitchFamily="34" charset="0"/>
              </a:rPr>
              <a:t> a </a:t>
            </a:r>
            <a:r>
              <a:rPr kumimoji="0" lang="en-US" sz="1600" b="0" i="0" u="none" strike="noStrike" cap="none" normalizeH="0" baseline="0" dirty="0" err="1" smtClean="0">
                <a:ln>
                  <a:noFill/>
                </a:ln>
                <a:solidFill>
                  <a:srgbClr val="800000"/>
                </a:solidFill>
                <a:effectLst/>
                <a:latin typeface="Arial Narrow" pitchFamily="34" charset="0"/>
                <a:ea typeface="Times New Roman" pitchFamily="18" charset="0"/>
                <a:cs typeface="Arial" pitchFamily="34" charset="0"/>
              </a:rPr>
              <a:t>mintát</a:t>
            </a:r>
            <a:r>
              <a:rPr kumimoji="0" lang="en-US" sz="1600" b="0" i="0" u="none" strike="noStrike" cap="none" normalizeH="0" baseline="0" dirty="0" smtClean="0">
                <a:ln>
                  <a:noFill/>
                </a:ln>
                <a:solidFill>
                  <a:srgbClr val="800000"/>
                </a:solidFill>
                <a:effectLst/>
                <a:latin typeface="Arial Narrow" pitchFamily="34" charset="0"/>
                <a:ea typeface="Times New Roman" pitchFamily="18" charset="0"/>
                <a:cs typeface="Arial" pitchFamily="34" charset="0"/>
              </a:rPr>
              <a:t> a </a:t>
            </a:r>
            <a:r>
              <a:rPr kumimoji="0" lang="en-US" sz="1600" b="0" i="0" u="none" strike="noStrike" cap="none" normalizeH="0" baseline="0" dirty="0" err="1" smtClean="0">
                <a:ln>
                  <a:noFill/>
                </a:ln>
                <a:solidFill>
                  <a:srgbClr val="800000"/>
                </a:solidFill>
                <a:effectLst/>
                <a:latin typeface="Arial Narrow" pitchFamily="34" charset="0"/>
                <a:ea typeface="Times New Roman" pitchFamily="18" charset="0"/>
                <a:cs typeface="Arial" pitchFamily="34" charset="0"/>
              </a:rPr>
              <a:t>vizsgálati</a:t>
            </a:r>
            <a:r>
              <a:rPr kumimoji="0" lang="en-US" sz="1600" b="0" i="0" u="none" strike="noStrike" cap="none" normalizeH="0" baseline="0" dirty="0" smtClean="0">
                <a:ln>
                  <a:noFill/>
                </a:ln>
                <a:solidFill>
                  <a:srgbClr val="800000"/>
                </a:solidFill>
                <a:effectLst/>
                <a:latin typeface="Arial Narrow" pitchFamily="34" charset="0"/>
                <a:ea typeface="Times New Roman" pitchFamily="18" charset="0"/>
                <a:cs typeface="Arial" pitchFamily="34" charset="0"/>
              </a:rPr>
              <a:t> </a:t>
            </a:r>
            <a:r>
              <a:rPr kumimoji="0" lang="en-US" sz="1600" b="0" i="0" u="none" strike="noStrike" cap="none" normalizeH="0" baseline="0" dirty="0" err="1" smtClean="0">
                <a:ln>
                  <a:noFill/>
                </a:ln>
                <a:solidFill>
                  <a:srgbClr val="800000"/>
                </a:solidFill>
                <a:effectLst/>
                <a:latin typeface="Arial Narrow" pitchFamily="34" charset="0"/>
                <a:ea typeface="Times New Roman" pitchFamily="18" charset="0"/>
                <a:cs typeface="Arial" pitchFamily="34" charset="0"/>
              </a:rPr>
              <a:t>eljárás</a:t>
            </a:r>
            <a:r>
              <a:rPr kumimoji="0" lang="en-US" sz="1600" b="0" i="0" u="none" strike="noStrike" cap="none" normalizeH="0" baseline="0" dirty="0" smtClean="0">
                <a:ln>
                  <a:noFill/>
                </a:ln>
                <a:solidFill>
                  <a:srgbClr val="800000"/>
                </a:solidFill>
                <a:effectLst/>
                <a:latin typeface="Arial Narrow" pitchFamily="34" charset="0"/>
                <a:ea typeface="Times New Roman" pitchFamily="18" charset="0"/>
                <a:cs typeface="Arial" pitchFamily="34" charset="0"/>
              </a:rPr>
              <a:t> </a:t>
            </a:r>
            <a:r>
              <a:rPr kumimoji="0" lang="en-US" sz="1600" b="0" i="0" u="none" strike="noStrike" cap="none" normalizeH="0" baseline="0" dirty="0" err="1" smtClean="0">
                <a:ln>
                  <a:noFill/>
                </a:ln>
                <a:solidFill>
                  <a:srgbClr val="800000"/>
                </a:solidFill>
                <a:effectLst/>
                <a:latin typeface="Arial Narrow" pitchFamily="34" charset="0"/>
                <a:ea typeface="Times New Roman" pitchFamily="18" charset="0"/>
                <a:cs typeface="Arial" pitchFamily="34" charset="0"/>
              </a:rPr>
              <a:t>körülményei</a:t>
            </a:r>
            <a:r>
              <a:rPr kumimoji="0" lang="en-US" sz="1600" b="0" i="0" u="none" strike="noStrike" cap="none" normalizeH="0" baseline="0" dirty="0" smtClean="0">
                <a:ln>
                  <a:noFill/>
                </a:ln>
                <a:solidFill>
                  <a:srgbClr val="800000"/>
                </a:solidFill>
                <a:effectLst/>
                <a:latin typeface="Arial Narrow" pitchFamily="34" charset="0"/>
                <a:ea typeface="Times New Roman" pitchFamily="18" charset="0"/>
                <a:cs typeface="Arial" pitchFamily="34" charset="0"/>
              </a:rPr>
              <a:t> </a:t>
            </a:r>
            <a:r>
              <a:rPr kumimoji="0" lang="en-US" sz="1600" b="0" i="0" u="none" strike="noStrike" cap="none" normalizeH="0" baseline="0" dirty="0" err="1" smtClean="0">
                <a:ln>
                  <a:noFill/>
                </a:ln>
                <a:solidFill>
                  <a:srgbClr val="800000"/>
                </a:solidFill>
                <a:effectLst/>
                <a:latin typeface="Arial Narrow" pitchFamily="34" charset="0"/>
                <a:ea typeface="Times New Roman" pitchFamily="18" charset="0"/>
                <a:cs typeface="Arial" pitchFamily="34" charset="0"/>
              </a:rPr>
              <a:t>között</a:t>
            </a:r>
            <a:r>
              <a:rPr kumimoji="0" lang="en-US" sz="1600" b="0" i="0" u="none" strike="noStrike" cap="none" normalizeH="0" baseline="0" dirty="0" smtClean="0">
                <a:ln>
                  <a:noFill/>
                </a:ln>
                <a:solidFill>
                  <a:srgbClr val="800000"/>
                </a:solidFill>
                <a:effectLst/>
                <a:latin typeface="Arial Narrow" pitchFamily="34" charset="0"/>
                <a:ea typeface="Times New Roman" pitchFamily="18" charset="0"/>
                <a:cs typeface="Arial" pitchFamily="34" charset="0"/>
              </a:rPr>
              <a:t> </a:t>
            </a:r>
            <a:r>
              <a:rPr kumimoji="0" lang="en-US" sz="1600" b="0" i="0" u="none" strike="noStrike" cap="none" normalizeH="0" baseline="0" dirty="0" err="1" smtClean="0">
                <a:ln>
                  <a:noFill/>
                </a:ln>
                <a:solidFill>
                  <a:srgbClr val="800000"/>
                </a:solidFill>
                <a:effectLst/>
                <a:latin typeface="Arial Narrow" pitchFamily="34" charset="0"/>
                <a:ea typeface="Times New Roman" pitchFamily="18" charset="0"/>
                <a:cs typeface="Arial" pitchFamily="34" charset="0"/>
              </a:rPr>
              <a:t>lehűtve</a:t>
            </a:r>
            <a:r>
              <a:rPr kumimoji="0" lang="en-US" sz="1600" b="0" i="0" u="none" strike="noStrike" cap="none" normalizeH="0" baseline="0" dirty="0" smtClean="0">
                <a:ln>
                  <a:noFill/>
                </a:ln>
                <a:solidFill>
                  <a:srgbClr val="800000"/>
                </a:solidFill>
                <a:effectLst/>
                <a:latin typeface="Arial Narrow" pitchFamily="34" charset="0"/>
                <a:ea typeface="Times New Roman" pitchFamily="18" charset="0"/>
                <a:cs typeface="Arial" pitchFamily="34" charset="0"/>
              </a:rPr>
              <a:t>, paraffin </a:t>
            </a:r>
            <a:r>
              <a:rPr kumimoji="0" lang="en-US" sz="1600" b="0" i="0" u="none" strike="noStrike" cap="none" normalizeH="0" baseline="0" dirty="0" err="1" smtClean="0">
                <a:ln>
                  <a:noFill/>
                </a:ln>
                <a:solidFill>
                  <a:srgbClr val="800000"/>
                </a:solidFill>
                <a:effectLst/>
                <a:latin typeface="Arial Narrow" pitchFamily="34" charset="0"/>
                <a:ea typeface="Times New Roman" pitchFamily="18" charset="0"/>
                <a:cs typeface="Arial" pitchFamily="34" charset="0"/>
              </a:rPr>
              <a:t>vagy</a:t>
            </a:r>
            <a:r>
              <a:rPr kumimoji="0" lang="en-US" sz="1600" b="0" i="0" u="none" strike="noStrike" cap="none" normalizeH="0" baseline="0" dirty="0" smtClean="0">
                <a:ln>
                  <a:noFill/>
                </a:ln>
                <a:solidFill>
                  <a:srgbClr val="800000"/>
                </a:solidFill>
                <a:effectLst/>
                <a:latin typeface="Arial Narrow" pitchFamily="34" charset="0"/>
                <a:ea typeface="Times New Roman" pitchFamily="18" charset="0"/>
                <a:cs typeface="Arial" pitchFamily="34" charset="0"/>
              </a:rPr>
              <a:t> </a:t>
            </a:r>
            <a:r>
              <a:rPr kumimoji="0" lang="en-US" sz="1600" b="0" i="0" u="none" strike="noStrike" cap="none" normalizeH="0" baseline="0" dirty="0" err="1" smtClean="0">
                <a:ln>
                  <a:noFill/>
                </a:ln>
                <a:solidFill>
                  <a:srgbClr val="800000"/>
                </a:solidFill>
                <a:effectLst/>
                <a:latin typeface="Arial Narrow" pitchFamily="34" charset="0"/>
                <a:ea typeface="Times New Roman" pitchFamily="18" charset="0"/>
                <a:cs typeface="Arial" pitchFamily="34" charset="0"/>
              </a:rPr>
              <a:t>más</a:t>
            </a:r>
            <a:r>
              <a:rPr kumimoji="0" lang="en-US" sz="1600" b="0" i="0" u="none" strike="noStrike" cap="none" normalizeH="0" baseline="0" dirty="0" smtClean="0">
                <a:ln>
                  <a:noFill/>
                </a:ln>
                <a:solidFill>
                  <a:srgbClr val="800000"/>
                </a:solidFill>
                <a:effectLst/>
                <a:latin typeface="Arial Narrow" pitchFamily="34" charset="0"/>
                <a:ea typeface="Times New Roman" pitchFamily="18" charset="0"/>
                <a:cs typeface="Arial" pitchFamily="34" charset="0"/>
              </a:rPr>
              <a:t> </a:t>
            </a:r>
            <a:r>
              <a:rPr kumimoji="0" lang="en-US" sz="1600" b="0" i="0" u="none" strike="noStrike" cap="none" normalizeH="0" baseline="0" dirty="0" err="1" smtClean="0">
                <a:ln>
                  <a:noFill/>
                </a:ln>
                <a:solidFill>
                  <a:srgbClr val="800000"/>
                </a:solidFill>
                <a:effectLst/>
                <a:latin typeface="Arial Narrow" pitchFamily="34" charset="0"/>
                <a:ea typeface="Times New Roman" pitchFamily="18" charset="0"/>
                <a:cs typeface="Arial" pitchFamily="34" charset="0"/>
              </a:rPr>
              <a:t>szilárd</a:t>
            </a:r>
            <a:r>
              <a:rPr kumimoji="0" lang="en-US" sz="1600" b="0" i="0" u="none" strike="noStrike" cap="none" normalizeH="0" baseline="0" dirty="0" smtClean="0">
                <a:ln>
                  <a:noFill/>
                </a:ln>
                <a:solidFill>
                  <a:srgbClr val="800000"/>
                </a:solidFill>
                <a:effectLst/>
                <a:latin typeface="Arial Narrow" pitchFamily="34" charset="0"/>
                <a:ea typeface="Times New Roman" pitchFamily="18" charset="0"/>
                <a:cs typeface="Arial" pitchFamily="34" charset="0"/>
              </a:rPr>
              <a:t> </a:t>
            </a:r>
            <a:r>
              <a:rPr kumimoji="0" lang="en-US" sz="1600" b="0" i="0" u="none" strike="noStrike" cap="none" normalizeH="0" baseline="0" dirty="0" err="1" smtClean="0">
                <a:ln>
                  <a:noFill/>
                </a:ln>
                <a:solidFill>
                  <a:srgbClr val="800000"/>
                </a:solidFill>
                <a:effectLst/>
                <a:latin typeface="Arial Narrow" pitchFamily="34" charset="0"/>
                <a:ea typeface="Times New Roman" pitchFamily="18" charset="0"/>
                <a:cs typeface="Arial" pitchFamily="34" charset="0"/>
              </a:rPr>
              <a:t>anyag</a:t>
            </a:r>
            <a:r>
              <a:rPr kumimoji="0" lang="en-US" sz="1600" b="0" i="0" u="none" strike="noStrike" cap="none" normalizeH="0" baseline="0" dirty="0" smtClean="0">
                <a:ln>
                  <a:noFill/>
                </a:ln>
                <a:solidFill>
                  <a:srgbClr val="800000"/>
                </a:solidFill>
                <a:effectLst/>
                <a:latin typeface="Arial Narrow" pitchFamily="34" charset="0"/>
                <a:ea typeface="Times New Roman" pitchFamily="18" charset="0"/>
                <a:cs typeface="Arial" pitchFamily="34" charset="0"/>
              </a:rPr>
              <a:t> </a:t>
            </a:r>
            <a:r>
              <a:rPr kumimoji="0" lang="en-US" sz="1600" b="0" i="0" u="none" strike="noStrike" cap="none" normalizeH="0" baseline="0" dirty="0" err="1" smtClean="0">
                <a:ln>
                  <a:noFill/>
                </a:ln>
                <a:solidFill>
                  <a:srgbClr val="800000"/>
                </a:solidFill>
                <a:effectLst/>
                <a:latin typeface="Arial Narrow" pitchFamily="34" charset="0"/>
                <a:ea typeface="Times New Roman" pitchFamily="18" charset="0"/>
                <a:cs typeface="Arial" pitchFamily="34" charset="0"/>
              </a:rPr>
              <a:t>kiválása</a:t>
            </a:r>
            <a:r>
              <a:rPr kumimoji="0" lang="en-US" sz="1600" b="0" i="0" u="none" strike="noStrike" cap="none" normalizeH="0" baseline="0" dirty="0" smtClean="0">
                <a:ln>
                  <a:noFill/>
                </a:ln>
                <a:solidFill>
                  <a:srgbClr val="800000"/>
                </a:solidFill>
                <a:effectLst/>
                <a:latin typeface="Arial Narrow" pitchFamily="34" charset="0"/>
                <a:ea typeface="Times New Roman" pitchFamily="18" charset="0"/>
                <a:cs typeface="Arial" pitchFamily="34" charset="0"/>
              </a:rPr>
              <a:t> </a:t>
            </a:r>
            <a:r>
              <a:rPr kumimoji="0" lang="en-US" sz="1600" b="0" i="0" u="none" strike="noStrike" cap="none" normalizeH="0" baseline="0" dirty="0" err="1" smtClean="0">
                <a:ln>
                  <a:noFill/>
                </a:ln>
                <a:solidFill>
                  <a:srgbClr val="800000"/>
                </a:solidFill>
                <a:effectLst/>
                <a:latin typeface="Arial Narrow" pitchFamily="34" charset="0"/>
                <a:ea typeface="Times New Roman" pitchFamily="18" charset="0"/>
                <a:cs typeface="Arial" pitchFamily="34" charset="0"/>
              </a:rPr>
              <a:t>következtében</a:t>
            </a:r>
            <a:r>
              <a:rPr kumimoji="0" lang="en-US" sz="1600" b="0" i="0" u="none" strike="noStrike" cap="none" normalizeH="0" baseline="0" dirty="0" smtClean="0">
                <a:ln>
                  <a:noFill/>
                </a:ln>
                <a:solidFill>
                  <a:srgbClr val="800000"/>
                </a:solidFill>
                <a:effectLst/>
                <a:latin typeface="Arial Narrow" pitchFamily="34" charset="0"/>
                <a:ea typeface="Times New Roman" pitchFamily="18" charset="0"/>
                <a:cs typeface="Arial" pitchFamily="34" charset="0"/>
              </a:rPr>
              <a:t> </a:t>
            </a:r>
            <a:r>
              <a:rPr kumimoji="0" lang="en-US" sz="1600" b="0" i="0" u="none" strike="noStrike" cap="none" normalizeH="0" baseline="0" dirty="0" err="1" smtClean="0">
                <a:ln>
                  <a:noFill/>
                </a:ln>
                <a:solidFill>
                  <a:srgbClr val="800000"/>
                </a:solidFill>
                <a:effectLst/>
                <a:latin typeface="Arial Narrow" pitchFamily="34" charset="0"/>
                <a:ea typeface="Times New Roman" pitchFamily="18" charset="0"/>
                <a:cs typeface="Arial" pitchFamily="34" charset="0"/>
              </a:rPr>
              <a:t>az</a:t>
            </a:r>
            <a:r>
              <a:rPr kumimoji="0" lang="en-US" sz="1600" b="0" i="0" u="none" strike="noStrike" cap="none" normalizeH="0" baseline="0" dirty="0" smtClean="0">
                <a:ln>
                  <a:noFill/>
                </a:ln>
                <a:solidFill>
                  <a:srgbClr val="800000"/>
                </a:solidFill>
                <a:effectLst/>
                <a:latin typeface="Arial Narrow" pitchFamily="34" charset="0"/>
                <a:ea typeface="Times New Roman" pitchFamily="18" charset="0"/>
                <a:cs typeface="Arial" pitchFamily="34" charset="0"/>
              </a:rPr>
              <a:t> </a:t>
            </a:r>
            <a:r>
              <a:rPr kumimoji="0" lang="en-US" sz="1600" b="0" i="0" u="none" strike="noStrike" cap="none" normalizeH="0" baseline="0" dirty="0" err="1" smtClean="0">
                <a:ln>
                  <a:noFill/>
                </a:ln>
                <a:solidFill>
                  <a:srgbClr val="800000"/>
                </a:solidFill>
                <a:effectLst/>
                <a:latin typeface="Arial Narrow" pitchFamily="34" charset="0"/>
                <a:ea typeface="Times New Roman" pitchFamily="18" charset="0"/>
                <a:cs typeface="Arial" pitchFamily="34" charset="0"/>
              </a:rPr>
              <a:t>olajtermék</a:t>
            </a:r>
            <a:r>
              <a:rPr kumimoji="0" lang="en-US" sz="1600" b="0" i="0" u="none" strike="noStrike" cap="none" normalizeH="0" baseline="0" dirty="0" smtClean="0">
                <a:ln>
                  <a:noFill/>
                </a:ln>
                <a:solidFill>
                  <a:srgbClr val="800000"/>
                </a:solidFill>
                <a:effectLst/>
                <a:latin typeface="Arial Narrow" pitchFamily="34" charset="0"/>
                <a:ea typeface="Times New Roman" pitchFamily="18" charset="0"/>
                <a:cs typeface="Arial" pitchFamily="34" charset="0"/>
              </a:rPr>
              <a:t> </a:t>
            </a:r>
            <a:r>
              <a:rPr kumimoji="0" lang="en-US" sz="1600" b="0" i="0" u="none" strike="noStrike" cap="none" normalizeH="0" baseline="0" dirty="0" err="1" smtClean="0">
                <a:ln>
                  <a:noFill/>
                </a:ln>
                <a:solidFill>
                  <a:srgbClr val="800000"/>
                </a:solidFill>
                <a:effectLst/>
                <a:latin typeface="Arial Narrow" pitchFamily="34" charset="0"/>
                <a:ea typeface="Times New Roman" pitchFamily="18" charset="0"/>
                <a:cs typeface="Arial" pitchFamily="34" charset="0"/>
              </a:rPr>
              <a:t>zavarossá</a:t>
            </a:r>
            <a:r>
              <a:rPr kumimoji="0" lang="en-US" sz="1600" b="0" i="0" u="none" strike="noStrike" cap="none" normalizeH="0" baseline="0" dirty="0" smtClean="0">
                <a:ln>
                  <a:noFill/>
                </a:ln>
                <a:solidFill>
                  <a:srgbClr val="800000"/>
                </a:solidFill>
                <a:effectLst/>
                <a:latin typeface="Arial Narrow" pitchFamily="34" charset="0"/>
                <a:ea typeface="Times New Roman" pitchFamily="18" charset="0"/>
                <a:cs typeface="Arial" pitchFamily="34" charset="0"/>
              </a:rPr>
              <a:t> </a:t>
            </a:r>
            <a:r>
              <a:rPr kumimoji="0" lang="en-US" sz="1600" b="0" i="0" u="none" strike="noStrike" cap="none" normalizeH="0" baseline="0" dirty="0" err="1" smtClean="0">
                <a:ln>
                  <a:noFill/>
                </a:ln>
                <a:solidFill>
                  <a:srgbClr val="800000"/>
                </a:solidFill>
                <a:effectLst/>
                <a:latin typeface="Arial Narrow" pitchFamily="34" charset="0"/>
                <a:ea typeface="Times New Roman" pitchFamily="18" charset="0"/>
                <a:cs typeface="Arial" pitchFamily="34" charset="0"/>
              </a:rPr>
              <a:t>válik</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Élőláb helye 3"/>
          <p:cNvSpPr>
            <a:spLocks noGrp="1"/>
          </p:cNvSpPr>
          <p:nvPr>
            <p:ph type="ftr" sz="quarter" idx="10"/>
          </p:nvPr>
        </p:nvSpPr>
        <p:spPr>
          <a:xfrm>
            <a:off x="457200" y="5856309"/>
            <a:ext cx="6543692" cy="501649"/>
          </a:xfrm>
        </p:spPr>
        <p:txBody>
          <a:bodyPr/>
          <a:lstStyle/>
          <a:p>
            <a:r>
              <a:rPr lang="hu-HU" i="1" dirty="0" err="1" smtClean="0">
                <a:latin typeface="Arial" pitchFamily="34" charset="0"/>
                <a:cs typeface="Arial" pitchFamily="34" charset="0"/>
              </a:rPr>
              <a:t>Hancsók</a:t>
            </a:r>
            <a:r>
              <a:rPr lang="hu-HU" i="1" dirty="0" smtClean="0">
                <a:latin typeface="Arial" pitchFamily="34" charset="0"/>
                <a:cs typeface="Arial" pitchFamily="34" charset="0"/>
              </a:rPr>
              <a:t> J.: </a:t>
            </a:r>
            <a:r>
              <a:rPr lang="hu-HU" dirty="0" smtClean="0">
                <a:latin typeface="Arial" pitchFamily="34" charset="0"/>
                <a:cs typeface="Arial" pitchFamily="34" charset="0"/>
              </a:rPr>
              <a:t>I</a:t>
            </a:r>
            <a:r>
              <a:rPr lang="hu-HU" dirty="0">
                <a:latin typeface="Arial" pitchFamily="34" charset="0"/>
                <a:cs typeface="Arial" pitchFamily="34" charset="0"/>
              </a:rPr>
              <a:t>. Ökológia, Regionalitás, Vidékfejlesztés Nemzetközi Nyári Egyetem és </a:t>
            </a:r>
            <a:r>
              <a:rPr lang="hu-HU" dirty="0" err="1">
                <a:latin typeface="Arial" pitchFamily="34" charset="0"/>
                <a:cs typeface="Arial" pitchFamily="34" charset="0"/>
              </a:rPr>
              <a:t>Workshop</a:t>
            </a:r>
            <a:r>
              <a:rPr lang="hu-HU" dirty="0">
                <a:latin typeface="Arial" pitchFamily="34" charset="0"/>
                <a:cs typeface="Arial" pitchFamily="34" charset="0"/>
              </a:rPr>
              <a:t>, Százhalombatta, 2008.08.11-14.</a:t>
            </a:r>
          </a:p>
        </p:txBody>
      </p:sp>
      <p:sp>
        <p:nvSpPr>
          <p:cNvPr id="8" name="Dia számának helye 4"/>
          <p:cNvSpPr>
            <a:spLocks noGrp="1"/>
          </p:cNvSpPr>
          <p:nvPr>
            <p:ph type="sldNum" sz="quarter" idx="11"/>
          </p:nvPr>
        </p:nvSpPr>
        <p:spPr/>
        <p:txBody>
          <a:bodyPr/>
          <a:lstStyle/>
          <a:p>
            <a:fld id="{913534FD-5B68-43BA-9D2D-653310B29D03}" type="slidenum">
              <a:rPr lang="hu-HU"/>
              <a:pPr/>
              <a:t>18</a:t>
            </a:fld>
            <a:endParaRPr lang="hu-HU"/>
          </a:p>
        </p:txBody>
      </p:sp>
      <p:sp>
        <p:nvSpPr>
          <p:cNvPr id="86018" name="Rectangle 2"/>
          <p:cNvSpPr>
            <a:spLocks noGrp="1" noChangeArrowheads="1"/>
          </p:cNvSpPr>
          <p:nvPr>
            <p:ph type="title"/>
          </p:nvPr>
        </p:nvSpPr>
        <p:spPr/>
        <p:txBody>
          <a:bodyPr>
            <a:normAutofit/>
          </a:bodyPr>
          <a:lstStyle/>
          <a:p>
            <a:r>
              <a:rPr lang="hu-HU" sz="2800" b="1" dirty="0" smtClean="0">
                <a:effectLst>
                  <a:outerShdw blurRad="38100" dist="38100" dir="2700000" algn="tl">
                    <a:srgbClr val="000000">
                      <a:alpha val="43137"/>
                    </a:srgbClr>
                  </a:outerShdw>
                </a:effectLst>
                <a:latin typeface="Arial" pitchFamily="34" charset="0"/>
                <a:cs typeface="Arial" pitchFamily="34" charset="0"/>
              </a:rPr>
              <a:t>Korszerű dízelgázolajok</a:t>
            </a:r>
            <a:endParaRPr lang="en-GB"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86019" name="Line 3"/>
          <p:cNvSpPr>
            <a:spLocks noChangeShapeType="1"/>
          </p:cNvSpPr>
          <p:nvPr/>
        </p:nvSpPr>
        <p:spPr bwMode="auto">
          <a:xfrm flipH="1">
            <a:off x="1692277" y="1557339"/>
            <a:ext cx="2735263" cy="1584325"/>
          </a:xfrm>
          <a:prstGeom prst="line">
            <a:avLst/>
          </a:prstGeom>
          <a:noFill/>
          <a:ln w="9525">
            <a:solidFill>
              <a:schemeClr val="tx1"/>
            </a:solidFill>
            <a:round/>
            <a:headEnd/>
            <a:tailEnd type="triangle" w="med" len="med"/>
          </a:ln>
          <a:effectLst/>
        </p:spPr>
        <p:txBody>
          <a:bodyPr/>
          <a:lstStyle/>
          <a:p>
            <a:endParaRPr lang="hu-HU"/>
          </a:p>
        </p:txBody>
      </p:sp>
      <p:sp>
        <p:nvSpPr>
          <p:cNvPr id="86020" name="Line 4"/>
          <p:cNvSpPr>
            <a:spLocks noChangeShapeType="1"/>
          </p:cNvSpPr>
          <p:nvPr/>
        </p:nvSpPr>
        <p:spPr bwMode="auto">
          <a:xfrm>
            <a:off x="4572000" y="1557339"/>
            <a:ext cx="2808288" cy="1584325"/>
          </a:xfrm>
          <a:prstGeom prst="line">
            <a:avLst/>
          </a:prstGeom>
          <a:noFill/>
          <a:ln w="9525">
            <a:solidFill>
              <a:schemeClr val="tx1"/>
            </a:solidFill>
            <a:round/>
            <a:headEnd/>
            <a:tailEnd type="triangle" w="med" len="med"/>
          </a:ln>
          <a:effectLst/>
        </p:spPr>
        <p:txBody>
          <a:bodyPr/>
          <a:lstStyle/>
          <a:p>
            <a:endParaRPr lang="hu-HU"/>
          </a:p>
        </p:txBody>
      </p:sp>
      <p:sp>
        <p:nvSpPr>
          <p:cNvPr id="86021" name="Rectangle 5"/>
          <p:cNvSpPr>
            <a:spLocks noChangeArrowheads="1"/>
          </p:cNvSpPr>
          <p:nvPr/>
        </p:nvSpPr>
        <p:spPr bwMode="auto">
          <a:xfrm>
            <a:off x="0" y="3068638"/>
            <a:ext cx="3563939" cy="1143000"/>
          </a:xfrm>
          <a:prstGeom prst="rect">
            <a:avLst/>
          </a:prstGeom>
          <a:noFill/>
          <a:ln w="9525">
            <a:noFill/>
            <a:miter lim="800000"/>
            <a:headEnd/>
            <a:tailEnd/>
          </a:ln>
          <a:effectLst/>
        </p:spPr>
        <p:txBody>
          <a:bodyPr anchor="b"/>
          <a:lstStyle/>
          <a:p>
            <a:pPr algn="ctr"/>
            <a:r>
              <a:rPr lang="hu-HU" sz="2800" b="1">
                <a:solidFill>
                  <a:srgbClr val="009900"/>
                </a:solidFill>
                <a:latin typeface="Times New Roman" pitchFamily="18" charset="0"/>
              </a:rPr>
              <a:t>Környezetbarát keverőkomponensek</a:t>
            </a:r>
            <a:endParaRPr lang="en-GB" sz="2800" b="1">
              <a:solidFill>
                <a:srgbClr val="009900"/>
              </a:solidFill>
              <a:latin typeface="Times New Roman" pitchFamily="18" charset="0"/>
            </a:endParaRPr>
          </a:p>
        </p:txBody>
      </p:sp>
      <p:sp>
        <p:nvSpPr>
          <p:cNvPr id="86022" name="Rectangle 6"/>
          <p:cNvSpPr>
            <a:spLocks noChangeArrowheads="1"/>
          </p:cNvSpPr>
          <p:nvPr/>
        </p:nvSpPr>
        <p:spPr bwMode="auto">
          <a:xfrm>
            <a:off x="5472114" y="3068638"/>
            <a:ext cx="3563937" cy="1143000"/>
          </a:xfrm>
          <a:prstGeom prst="rect">
            <a:avLst/>
          </a:prstGeom>
          <a:noFill/>
          <a:ln w="9525">
            <a:noFill/>
            <a:miter lim="800000"/>
            <a:headEnd/>
            <a:tailEnd/>
          </a:ln>
          <a:effectLst/>
        </p:spPr>
        <p:txBody>
          <a:bodyPr anchor="b"/>
          <a:lstStyle/>
          <a:p>
            <a:pPr algn="ctr"/>
            <a:r>
              <a:rPr lang="hu-HU" sz="2800" b="1">
                <a:solidFill>
                  <a:srgbClr val="009900"/>
                </a:solidFill>
                <a:latin typeface="Times New Roman" pitchFamily="18" charset="0"/>
              </a:rPr>
              <a:t>Nagyhatékonyságú adalékok</a:t>
            </a:r>
            <a:endParaRPr lang="en-GB" sz="2800" b="1">
              <a:solidFill>
                <a:srgbClr val="009900"/>
              </a:solidFill>
              <a:latin typeface="Times New Roman" pitchFamily="18"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p:cNvSpPr>
            <a:spLocks noGrp="1"/>
          </p:cNvSpPr>
          <p:nvPr>
            <p:ph type="ftr" sz="quarter" idx="10"/>
          </p:nvPr>
        </p:nvSpPr>
        <p:spPr>
          <a:xfrm>
            <a:off x="457200" y="6356351"/>
            <a:ext cx="6615130" cy="501649"/>
          </a:xfrm>
        </p:spPr>
        <p:txBody>
          <a:bodyPr/>
          <a:lstStyle/>
          <a:p>
            <a:r>
              <a:rPr lang="hu-HU" dirty="0" err="1" smtClean="0">
                <a:latin typeface="Arial" pitchFamily="34" charset="0"/>
                <a:cs typeface="Arial" pitchFamily="34" charset="0"/>
              </a:rPr>
              <a:t>Based</a:t>
            </a:r>
            <a:r>
              <a:rPr lang="hu-HU" dirty="0" smtClean="0">
                <a:latin typeface="Arial" pitchFamily="34" charset="0"/>
                <a:cs typeface="Arial" pitchFamily="34" charset="0"/>
              </a:rPr>
              <a:t> </a:t>
            </a:r>
            <a:r>
              <a:rPr lang="hu-HU" dirty="0" err="1" smtClean="0">
                <a:latin typeface="Arial" pitchFamily="34" charset="0"/>
                <a:cs typeface="Arial" pitchFamily="34" charset="0"/>
              </a:rPr>
              <a:t>on</a:t>
            </a:r>
            <a:r>
              <a:rPr lang="hu-HU" dirty="0" smtClean="0">
                <a:latin typeface="Arial" pitchFamily="34" charset="0"/>
                <a:cs typeface="Arial" pitchFamily="34" charset="0"/>
              </a:rPr>
              <a:t> </a:t>
            </a:r>
            <a:r>
              <a:rPr lang="hu-HU" i="1" dirty="0" err="1" smtClean="0">
                <a:latin typeface="Arial" pitchFamily="34" charset="0"/>
                <a:cs typeface="Arial" pitchFamily="34" charset="0"/>
              </a:rPr>
              <a:t>Hancsók</a:t>
            </a:r>
            <a:r>
              <a:rPr lang="hu-HU" i="1" dirty="0" smtClean="0">
                <a:latin typeface="Arial" pitchFamily="34" charset="0"/>
                <a:cs typeface="Arial" pitchFamily="34" charset="0"/>
              </a:rPr>
              <a:t> J.: </a:t>
            </a:r>
            <a:r>
              <a:rPr lang="hu-HU" dirty="0" smtClean="0">
                <a:latin typeface="Arial" pitchFamily="34" charset="0"/>
                <a:cs typeface="Arial" pitchFamily="34" charset="0"/>
              </a:rPr>
              <a:t>I</a:t>
            </a:r>
            <a:r>
              <a:rPr lang="hu-HU" dirty="0">
                <a:latin typeface="Arial" pitchFamily="34" charset="0"/>
                <a:cs typeface="Arial" pitchFamily="34" charset="0"/>
              </a:rPr>
              <a:t>. Ökológia, Regionalitás, Vidékfejlesztés Nemzetközi Nyári Egyetem és </a:t>
            </a:r>
            <a:r>
              <a:rPr lang="hu-HU" dirty="0" err="1">
                <a:latin typeface="Arial" pitchFamily="34" charset="0"/>
                <a:cs typeface="Arial" pitchFamily="34" charset="0"/>
              </a:rPr>
              <a:t>Workshop</a:t>
            </a:r>
            <a:r>
              <a:rPr lang="hu-HU" dirty="0">
                <a:latin typeface="Arial" pitchFamily="34" charset="0"/>
                <a:cs typeface="Arial" pitchFamily="34" charset="0"/>
              </a:rPr>
              <a:t>, Százhalombatta, 2008.08.11-14.</a:t>
            </a:r>
          </a:p>
        </p:txBody>
      </p:sp>
      <p:sp>
        <p:nvSpPr>
          <p:cNvPr id="5" name="Dia számának helye 4"/>
          <p:cNvSpPr>
            <a:spLocks noGrp="1"/>
          </p:cNvSpPr>
          <p:nvPr>
            <p:ph type="sldNum" sz="quarter" idx="11"/>
          </p:nvPr>
        </p:nvSpPr>
        <p:spPr/>
        <p:txBody>
          <a:bodyPr/>
          <a:lstStyle/>
          <a:p>
            <a:fld id="{DD4E46ED-59CF-4D80-877F-5B7032ED9038}" type="slidenum">
              <a:rPr lang="hu-HU"/>
              <a:pPr/>
              <a:t>19</a:t>
            </a:fld>
            <a:endParaRPr lang="hu-HU"/>
          </a:p>
        </p:txBody>
      </p:sp>
      <p:sp>
        <p:nvSpPr>
          <p:cNvPr id="97282" name="Rectangle 2"/>
          <p:cNvSpPr>
            <a:spLocks noGrp="1" noChangeArrowheads="1"/>
          </p:cNvSpPr>
          <p:nvPr>
            <p:ph type="title"/>
          </p:nvPr>
        </p:nvSpPr>
        <p:spPr/>
        <p:txBody>
          <a:bodyPr>
            <a:no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Különböző szénhidrogének cetánszámának és szénatom-számának (gázolaj: C14-C20) összefüggése </a:t>
            </a:r>
            <a:endParaRPr lang="en-GB" sz="28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97284" name="Object 4"/>
          <p:cNvGraphicFramePr>
            <a:graphicFrameLocks noChangeAspect="1"/>
          </p:cNvGraphicFramePr>
          <p:nvPr>
            <p:ph idx="1"/>
          </p:nvPr>
        </p:nvGraphicFramePr>
        <p:xfrm>
          <a:off x="0" y="1773238"/>
          <a:ext cx="8893175" cy="4646612"/>
        </p:xfrm>
        <a:graphic>
          <a:graphicData uri="http://schemas.openxmlformats.org/presentationml/2006/ole">
            <p:oleObj spid="_x0000_s12290" name="Visio" r:id="rId4" imgW="7531961" imgH="3934904" progId="">
              <p:embed/>
            </p:oleObj>
          </a:graphicData>
        </a:graphic>
      </p:graphicFrame>
      <p:cxnSp>
        <p:nvCxnSpPr>
          <p:cNvPr id="7" name="Egyenes összekötő 6"/>
          <p:cNvCxnSpPr/>
          <p:nvPr/>
        </p:nvCxnSpPr>
        <p:spPr>
          <a:xfrm flipV="1">
            <a:off x="4283968" y="1772816"/>
            <a:ext cx="0" cy="381642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Egyenes összekötő 8"/>
          <p:cNvCxnSpPr/>
          <p:nvPr/>
        </p:nvCxnSpPr>
        <p:spPr>
          <a:xfrm flipV="1">
            <a:off x="6444208" y="1772816"/>
            <a:ext cx="0" cy="3816424"/>
          </a:xfrm>
          <a:prstGeom prst="line">
            <a:avLst/>
          </a:prstGeom>
        </p:spPr>
        <p:style>
          <a:lnRef idx="1">
            <a:schemeClr val="accent1"/>
          </a:lnRef>
          <a:fillRef idx="0">
            <a:schemeClr val="accent1"/>
          </a:fillRef>
          <a:effectRef idx="0">
            <a:schemeClr val="accent1"/>
          </a:effectRef>
          <a:fontRef idx="minor">
            <a:schemeClr val="tx1"/>
          </a:fontRef>
        </p:style>
      </p:cxnSp>
      <p:sp>
        <p:nvSpPr>
          <p:cNvPr id="10" name="Szövegdoboz 9"/>
          <p:cNvSpPr txBox="1"/>
          <p:nvPr/>
        </p:nvSpPr>
        <p:spPr>
          <a:xfrm>
            <a:off x="7092280" y="6021288"/>
            <a:ext cx="2016224" cy="1015663"/>
          </a:xfrm>
          <a:prstGeom prst="rect">
            <a:avLst/>
          </a:prstGeom>
          <a:solidFill>
            <a:srgbClr val="FFFF00"/>
          </a:solidFill>
        </p:spPr>
        <p:txBody>
          <a:bodyPr wrap="square" rtlCol="0">
            <a:spAutoFit/>
          </a:bodyPr>
          <a:lstStyle/>
          <a:p>
            <a:r>
              <a:rPr lang="hu-HU" sz="1200" dirty="0" smtClean="0">
                <a:latin typeface="Arial" pitchFamily="34" charset="0"/>
                <a:cs typeface="Arial" pitchFamily="34" charset="0"/>
              </a:rPr>
              <a:t>Korlátok:</a:t>
            </a:r>
          </a:p>
          <a:p>
            <a:pPr>
              <a:buFontTx/>
              <a:buChar char="-"/>
            </a:pPr>
            <a:r>
              <a:rPr lang="hu-HU" sz="1200" dirty="0" smtClean="0">
                <a:latin typeface="Arial" pitchFamily="34" charset="0"/>
                <a:cs typeface="Arial" pitchFamily="34" charset="0"/>
              </a:rPr>
              <a:t> Olefinek polimerizálódnak (maximált oxidációs stabilitási mutató)</a:t>
            </a:r>
          </a:p>
          <a:p>
            <a:r>
              <a:rPr lang="hu-HU" sz="1200" dirty="0" smtClean="0">
                <a:latin typeface="Arial" pitchFamily="34" charset="0"/>
                <a:cs typeface="Arial" pitchFamily="34" charset="0"/>
              </a:rPr>
              <a:t> </a:t>
            </a:r>
            <a:endParaRPr lang="hu-HU" sz="1200" dirty="0">
              <a:latin typeface="Arial" pitchFamily="34" charset="0"/>
              <a:cs typeface="Arial"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99392"/>
            <a:ext cx="8229600" cy="1143000"/>
          </a:xfrm>
        </p:spPr>
        <p:txBody>
          <a:bodyPr>
            <a:normAutofit/>
          </a:bodyPr>
          <a:lstStyle/>
          <a:p>
            <a:pPr algn="r"/>
            <a:r>
              <a:rPr lang="hu-HU" sz="2800" b="1" dirty="0" err="1" smtClean="0">
                <a:effectLst>
                  <a:outerShdw blurRad="38100" dist="38100" dir="2700000" algn="tl">
                    <a:srgbClr val="000000">
                      <a:alpha val="43137"/>
                    </a:srgbClr>
                  </a:outerShdw>
                </a:effectLst>
                <a:latin typeface="Arial" pitchFamily="34" charset="0"/>
                <a:cs typeface="Arial" pitchFamily="34" charset="0"/>
              </a:rPr>
              <a:t>Coverage</a:t>
            </a:r>
            <a:r>
              <a:rPr lang="hu-HU" sz="2800" b="1" dirty="0" smtClean="0">
                <a:effectLst>
                  <a:outerShdw blurRad="38100" dist="38100" dir="2700000" algn="tl">
                    <a:srgbClr val="000000">
                      <a:alpha val="43137"/>
                    </a:srgbClr>
                  </a:outerShdw>
                </a:effectLst>
                <a:latin typeface="Arial" pitchFamily="34" charset="0"/>
                <a:cs typeface="Arial" pitchFamily="34" charset="0"/>
              </a:rPr>
              <a:t> of </a:t>
            </a:r>
            <a:r>
              <a:rPr lang="hu-HU" sz="2800" b="1" dirty="0" err="1" smtClean="0">
                <a:effectLst>
                  <a:outerShdw blurRad="38100" dist="38100" dir="2700000" algn="tl">
                    <a:srgbClr val="000000">
                      <a:alpha val="43137"/>
                    </a:srgbClr>
                  </a:outerShdw>
                </a:effectLst>
                <a:latin typeface="Arial" pitchFamily="34" charset="0"/>
                <a:cs typeface="Arial" pitchFamily="34" charset="0"/>
              </a:rPr>
              <a:t>transport</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modes</a:t>
            </a:r>
            <a:r>
              <a:rPr lang="hu-HU" sz="2800" b="1" dirty="0" smtClean="0">
                <a:effectLst>
                  <a:outerShdw blurRad="38100" dist="38100" dir="2700000" algn="tl">
                    <a:srgbClr val="000000">
                      <a:alpha val="43137"/>
                    </a:srgbClr>
                  </a:outerShdw>
                </a:effectLst>
                <a:latin typeface="Arial" pitchFamily="34" charset="0"/>
                <a:cs typeface="Arial" pitchFamily="34" charset="0"/>
              </a:rPr>
              <a:t> and </a:t>
            </a:r>
            <a:r>
              <a:rPr lang="hu-HU" sz="2800" b="1" dirty="0" err="1" smtClean="0">
                <a:effectLst>
                  <a:outerShdw blurRad="38100" dist="38100" dir="2700000" algn="tl">
                    <a:srgbClr val="000000">
                      <a:alpha val="43137"/>
                    </a:srgbClr>
                  </a:outerShdw>
                </a:effectLst>
                <a:latin typeface="Arial" pitchFamily="34" charset="0"/>
                <a:cs typeface="Arial" pitchFamily="34" charset="0"/>
              </a:rPr>
              <a:t>travel</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range</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by</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the</a:t>
            </a:r>
            <a:r>
              <a:rPr lang="hu-HU" sz="2800" b="1" dirty="0" smtClean="0">
                <a:effectLst>
                  <a:outerShdw blurRad="38100" dist="38100" dir="2700000" algn="tl">
                    <a:srgbClr val="000000">
                      <a:alpha val="43137"/>
                    </a:srgbClr>
                  </a:outerShdw>
                </a:effectLst>
                <a:latin typeface="Arial" pitchFamily="34" charset="0"/>
                <a:cs typeface="Arial" pitchFamily="34" charset="0"/>
              </a:rPr>
              <a:t> main</a:t>
            </a:r>
            <a:r>
              <a:rPr lang="hu-HU"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hu-HU" sz="36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convential</a:t>
            </a:r>
            <a:r>
              <a:rPr lang="hu-HU"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hu-HU" sz="2800" b="1" dirty="0" smtClean="0">
                <a:effectLst>
                  <a:outerShdw blurRad="38100" dist="38100" dir="2700000" algn="tl">
                    <a:srgbClr val="000000">
                      <a:alpha val="43137"/>
                    </a:srgbClr>
                  </a:outerShdw>
                </a:effectLst>
                <a:latin typeface="Arial" pitchFamily="34" charset="0"/>
                <a:cs typeface="Arial" pitchFamily="34" charset="0"/>
              </a:rPr>
              <a:t>and</a:t>
            </a:r>
            <a:r>
              <a:rPr lang="hu-HU"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hu-HU"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alternative</a:t>
            </a:r>
            <a:r>
              <a:rPr lang="hu-HU"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fuels</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3" name="Táblázat 2"/>
          <p:cNvGraphicFramePr>
            <a:graphicFrameLocks noGrp="1"/>
          </p:cNvGraphicFramePr>
          <p:nvPr/>
        </p:nvGraphicFramePr>
        <p:xfrm>
          <a:off x="755576" y="1052736"/>
          <a:ext cx="7704853" cy="4464499"/>
        </p:xfrm>
        <a:graphic>
          <a:graphicData uri="http://schemas.openxmlformats.org/drawingml/2006/table">
            <a:tbl>
              <a:tblPr/>
              <a:tblGrid>
                <a:gridCol w="1135367"/>
                <a:gridCol w="580023"/>
                <a:gridCol w="468955"/>
                <a:gridCol w="740455"/>
                <a:gridCol w="431932"/>
                <a:gridCol w="481296"/>
                <a:gridCol w="715774"/>
                <a:gridCol w="407250"/>
                <a:gridCol w="362001"/>
                <a:gridCol w="382569"/>
                <a:gridCol w="530660"/>
                <a:gridCol w="752797"/>
                <a:gridCol w="715774"/>
              </a:tblGrid>
              <a:tr h="322114">
                <a:tc rowSpan="2">
                  <a:txBody>
                    <a:bodyPr/>
                    <a:lstStyle/>
                    <a:p>
                      <a:pPr algn="l" fontAlgn="ctr"/>
                      <a:r>
                        <a:rPr lang="hu-HU" sz="1100" b="1" i="0" u="none" strike="noStrike" dirty="0" err="1">
                          <a:solidFill>
                            <a:srgbClr val="000000"/>
                          </a:solidFill>
                          <a:latin typeface="Calibri"/>
                        </a:rPr>
                        <a:t>Fuel</a:t>
                      </a:r>
                      <a:endParaRPr lang="hu-HU" sz="11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Mode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hu-HU" sz="1100" b="1" i="0" u="none" strike="noStrike">
                          <a:solidFill>
                            <a:srgbClr val="000000"/>
                          </a:solidFill>
                          <a:latin typeface="Calibri"/>
                        </a:rPr>
                        <a:t>Road-passenger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gridSpan="3">
                  <a:txBody>
                    <a:bodyPr/>
                    <a:lstStyle/>
                    <a:p>
                      <a:pPr algn="ctr" fontAlgn="b"/>
                      <a:r>
                        <a:rPr lang="hu-HU" sz="1100" b="1" i="0" u="none" strike="noStrike">
                          <a:solidFill>
                            <a:srgbClr val="000000"/>
                          </a:solidFill>
                          <a:latin typeface="Calibri"/>
                        </a:rPr>
                        <a:t>Road-freight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a:txBody>
                    <a:bodyPr/>
                    <a:lstStyle/>
                    <a:p>
                      <a:pPr algn="ctr" fontAlgn="b"/>
                      <a:r>
                        <a:rPr lang="hu-HU" sz="1100" b="1" i="0" u="none" strike="noStrike">
                          <a:solidFill>
                            <a:srgbClr val="000000"/>
                          </a:solidFill>
                          <a:latin typeface="Calibri"/>
                        </a:rPr>
                        <a:t>Air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hu-HU" sz="1100" b="1" i="0" u="none" strike="noStrike">
                          <a:solidFill>
                            <a:srgbClr val="000000"/>
                          </a:solidFill>
                          <a:latin typeface="Calibri"/>
                        </a:rPr>
                        <a:t>Rail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hu-HU" sz="1100" b="1" i="0" u="none" strike="noStrike" dirty="0" err="1">
                          <a:solidFill>
                            <a:srgbClr val="000000"/>
                          </a:solidFill>
                          <a:latin typeface="Calibri"/>
                        </a:rPr>
                        <a:t>Water</a:t>
                      </a:r>
                      <a:endParaRPr lang="hu-HU"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r>
              <a:tr h="583026">
                <a:tc vMerge="1">
                  <a:txBody>
                    <a:bodyPr/>
                    <a:lstStyle/>
                    <a:p>
                      <a:endParaRPr lang="hu-HU"/>
                    </a:p>
                  </a:txBody>
                  <a:tcPr/>
                </a:tc>
                <a:tc>
                  <a:txBody>
                    <a:bodyPr/>
                    <a:lstStyle/>
                    <a:p>
                      <a:pPr algn="ctr" fontAlgn="b"/>
                      <a:r>
                        <a:rPr lang="hu-HU" sz="1100" b="1" i="0" u="none" strike="noStrike">
                          <a:solidFill>
                            <a:srgbClr val="000000"/>
                          </a:solidFill>
                          <a:latin typeface="Calibri"/>
                        </a:rPr>
                        <a:t>Range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short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medium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long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short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medium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long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hu-HU" sz="1100" b="1"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inland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short-sea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dirty="0" err="1" smtClean="0">
                          <a:solidFill>
                            <a:srgbClr val="000000"/>
                          </a:solidFill>
                          <a:latin typeface="Calibri"/>
                        </a:rPr>
                        <a:t>maritime</a:t>
                      </a:r>
                      <a:endParaRPr lang="hu-HU"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114">
                <a:tc>
                  <a:txBody>
                    <a:bodyPr/>
                    <a:lstStyle/>
                    <a:p>
                      <a:pPr algn="l" fontAlgn="ctr"/>
                      <a:r>
                        <a:rPr lang="hu-HU" sz="1100" b="1" i="0" u="none" strike="noStrike">
                          <a:solidFill>
                            <a:srgbClr val="000000"/>
                          </a:solidFill>
                          <a:latin typeface="Calibri"/>
                        </a:rPr>
                        <a:t>Natural gas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b"/>
                      <a:r>
                        <a:rPr lang="hu-HU" sz="1100" b="1" i="0" u="none" strike="noStrike">
                          <a:solidFill>
                            <a:srgbClr val="000000"/>
                          </a:solidFill>
                          <a:latin typeface="Calibri"/>
                        </a:rPr>
                        <a:t>LNG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hu-HU" sz="1100" b="0" i="0" u="none" strike="noStrike">
                          <a:solidFill>
                            <a:srgbClr val="00B05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B05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B05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B05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B05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B05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322114">
                <a:tc>
                  <a:txBody>
                    <a:bodyPr/>
                    <a:lstStyle/>
                    <a:p>
                      <a:pPr algn="l" fontAlgn="ctr"/>
                      <a:r>
                        <a:rPr lang="hu-HU" sz="1100" b="1" i="0" u="none" strike="noStrike">
                          <a:solidFill>
                            <a:srgbClr val="000000"/>
                          </a:solidFill>
                          <a:latin typeface="Calibri"/>
                        </a:rPr>
                        <a:t>(biomethane)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100" b="1" i="0" u="none" strike="noStrike">
                          <a:solidFill>
                            <a:srgbClr val="000000"/>
                          </a:solidFill>
                          <a:latin typeface="Calibri"/>
                        </a:rPr>
                        <a:t>CNG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114">
                <a:tc gridSpan="2">
                  <a:txBody>
                    <a:bodyPr/>
                    <a:lstStyle/>
                    <a:p>
                      <a:pPr algn="l" fontAlgn="b"/>
                      <a:r>
                        <a:rPr lang="hu-HU" sz="1100" b="1" i="0" u="none" strike="noStrike">
                          <a:solidFill>
                            <a:srgbClr val="000000"/>
                          </a:solidFill>
                          <a:latin typeface="Calibri"/>
                        </a:rPr>
                        <a:t>LPG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hu-HU"/>
                    </a:p>
                  </a:txBody>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114">
                <a:tc gridSpan="2">
                  <a:txBody>
                    <a:bodyPr/>
                    <a:lstStyle/>
                    <a:p>
                      <a:pPr algn="l" fontAlgn="ctr"/>
                      <a:r>
                        <a:rPr lang="hu-HU" sz="1100" b="1" i="0" u="none" strike="noStrike" dirty="0" err="1">
                          <a:solidFill>
                            <a:srgbClr val="000000"/>
                          </a:solidFill>
                          <a:latin typeface="Calibri"/>
                        </a:rPr>
                        <a:t>Gasoline</a:t>
                      </a:r>
                      <a:endParaRPr lang="hu-HU" sz="11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hu-HU"/>
                    </a:p>
                  </a:txBody>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114">
                <a:tc gridSpan="2">
                  <a:txBody>
                    <a:bodyPr/>
                    <a:lstStyle/>
                    <a:p>
                      <a:pPr algn="l" fontAlgn="b"/>
                      <a:r>
                        <a:rPr lang="hu-HU" sz="1100" b="1" i="0" u="none" strike="noStrike" dirty="0" err="1">
                          <a:solidFill>
                            <a:srgbClr val="000000"/>
                          </a:solidFill>
                          <a:latin typeface="Calibri"/>
                        </a:rPr>
                        <a:t>Gas</a:t>
                      </a:r>
                      <a:r>
                        <a:rPr lang="hu-HU" sz="1100" b="1" i="0" u="none" strike="noStrike" dirty="0">
                          <a:solidFill>
                            <a:srgbClr val="000000"/>
                          </a:solidFill>
                          <a:latin typeface="Calibri"/>
                        </a:rPr>
                        <a:t> </a:t>
                      </a:r>
                      <a:r>
                        <a:rPr lang="hu-HU" sz="1100" b="1" i="0" u="none" strike="noStrike" dirty="0" err="1">
                          <a:solidFill>
                            <a:srgbClr val="000000"/>
                          </a:solidFill>
                          <a:latin typeface="Calibri"/>
                        </a:rPr>
                        <a:t>oil</a:t>
                      </a:r>
                      <a:endParaRPr lang="hu-HU" sz="11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hu-HU"/>
                    </a:p>
                  </a:txBody>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114">
                <a:tc gridSpan="2">
                  <a:txBody>
                    <a:bodyPr/>
                    <a:lstStyle/>
                    <a:p>
                      <a:pPr algn="l" fontAlgn="b"/>
                      <a:r>
                        <a:rPr lang="hu-HU" sz="1100" b="1" i="0" u="none" strike="noStrike" dirty="0" err="1">
                          <a:solidFill>
                            <a:srgbClr val="000000"/>
                          </a:solidFill>
                          <a:latin typeface="Calibri"/>
                        </a:rPr>
                        <a:t>Kerosene</a:t>
                      </a:r>
                      <a:endParaRPr lang="hu-HU" sz="11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hu-HU"/>
                    </a:p>
                  </a:txBody>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114">
                <a:tc gridSpan="2">
                  <a:txBody>
                    <a:bodyPr/>
                    <a:lstStyle/>
                    <a:p>
                      <a:pPr algn="l" fontAlgn="b"/>
                      <a:r>
                        <a:rPr lang="hu-HU" sz="1100" b="1" i="0" u="none" strike="noStrike" dirty="0">
                          <a:solidFill>
                            <a:srgbClr val="000000"/>
                          </a:solidFill>
                          <a:latin typeface="Calibri"/>
                        </a:rPr>
                        <a:t>Bunker </a:t>
                      </a:r>
                      <a:r>
                        <a:rPr lang="hu-HU" sz="1100" b="1" i="0" u="none" strike="noStrike" dirty="0" err="1">
                          <a:solidFill>
                            <a:srgbClr val="000000"/>
                          </a:solidFill>
                          <a:latin typeface="Calibri"/>
                        </a:rPr>
                        <a:t>oil</a:t>
                      </a:r>
                      <a:endParaRPr lang="hu-HU" sz="11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hu-HU"/>
                    </a:p>
                  </a:txBody>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322114">
                <a:tc gridSpan="2">
                  <a:txBody>
                    <a:bodyPr/>
                    <a:lstStyle/>
                    <a:p>
                      <a:pPr algn="l" fontAlgn="b"/>
                      <a:r>
                        <a:rPr lang="hu-HU" sz="1100" b="1" i="0" u="none" strike="noStrike">
                          <a:solidFill>
                            <a:srgbClr val="000000"/>
                          </a:solidFill>
                          <a:latin typeface="Calibri"/>
                        </a:rPr>
                        <a:t>Biofuels (liquid)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hu-HU"/>
                    </a:p>
                  </a:txBody>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322114">
                <a:tc gridSpan="2">
                  <a:txBody>
                    <a:bodyPr/>
                    <a:lstStyle/>
                    <a:p>
                      <a:pPr algn="l" fontAlgn="b"/>
                      <a:r>
                        <a:rPr lang="hu-HU" sz="1100" b="1" i="0" u="none" strike="noStrike">
                          <a:solidFill>
                            <a:srgbClr val="000000"/>
                          </a:solidFill>
                          <a:latin typeface="Calibri"/>
                        </a:rPr>
                        <a:t>Hydrogen (fuel cell)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hu-HU"/>
                    </a:p>
                  </a:txBody>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219">
                <a:tc gridSpan="2">
                  <a:txBody>
                    <a:bodyPr/>
                    <a:lstStyle/>
                    <a:p>
                      <a:pPr algn="l" fontAlgn="b"/>
                      <a:r>
                        <a:rPr lang="hu-HU" sz="1100" b="1" i="0" u="none" strike="noStrike">
                          <a:solidFill>
                            <a:srgbClr val="000000"/>
                          </a:solidFill>
                          <a:latin typeface="Calibri"/>
                        </a:rPr>
                        <a:t>Electricity</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hu-HU"/>
                    </a:p>
                  </a:txBody>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114">
                <a:tc gridSpan="4">
                  <a:txBody>
                    <a:bodyPr/>
                    <a:lstStyle/>
                    <a:p>
                      <a:pPr algn="l" fontAlgn="b"/>
                      <a:r>
                        <a:rPr lang="en-US" sz="1100" b="0" i="0" u="none" strike="noStrike" dirty="0">
                          <a:solidFill>
                            <a:srgbClr val="000000"/>
                          </a:solidFill>
                          <a:latin typeface="Calibri"/>
                        </a:rPr>
                        <a:t>Alternatives as classified by the </a:t>
                      </a:r>
                      <a:r>
                        <a:rPr lang="en-US" sz="1100" b="0" i="0" u="none" strike="noStrike" dirty="0" smtClean="0">
                          <a:solidFill>
                            <a:srgbClr val="000000"/>
                          </a:solidFill>
                          <a:latin typeface="Calibri"/>
                        </a:rPr>
                        <a:t>EC</a:t>
                      </a:r>
                      <a:r>
                        <a:rPr lang="hu-HU" sz="1100" b="0" i="0" u="none" strike="noStrike" dirty="0" smtClean="0">
                          <a:solidFill>
                            <a:srgbClr val="000000"/>
                          </a:solidFill>
                          <a:latin typeface="Calibri"/>
                        </a:rPr>
                        <a:t> </a:t>
                      </a:r>
                      <a:r>
                        <a:rPr lang="hu-HU" sz="1100" b="0" i="0" u="none" strike="noStrike" dirty="0" err="1" smtClean="0">
                          <a:solidFill>
                            <a:srgbClr val="000000"/>
                          </a:solidFill>
                          <a:latin typeface="Calibri"/>
                        </a:rPr>
                        <a:t>Transport</a:t>
                      </a:r>
                      <a:endParaRPr lang="en-US" sz="11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c hMerge="1">
                  <a:txBody>
                    <a:bodyPr/>
                    <a:lstStyle/>
                    <a:p>
                      <a:endParaRPr lang="hu-HU"/>
                    </a:p>
                  </a:txBody>
                  <a:tcPr/>
                </a:tc>
                <a:tc hMerge="1">
                  <a:txBody>
                    <a:bodyPr/>
                    <a:lstStyle/>
                    <a:p>
                      <a:endParaRPr lang="hu-HU"/>
                    </a:p>
                  </a:txBody>
                  <a:tcPr/>
                </a:tc>
                <a:tc hMerge="1">
                  <a:txBody>
                    <a:bodyPr/>
                    <a:lstStyle/>
                    <a:p>
                      <a:endParaRPr lang="hu-HU"/>
                    </a:p>
                  </a:txBody>
                  <a:tcPr/>
                </a:tc>
                <a:tc>
                  <a:txBody>
                    <a:bodyPr/>
                    <a:lstStyle/>
                    <a:p>
                      <a:pPr algn="l" fontAlgn="b"/>
                      <a:endParaRPr lang="hu-HU"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4" name="Szövegdoboz 3"/>
          <p:cNvSpPr txBox="1"/>
          <p:nvPr/>
        </p:nvSpPr>
        <p:spPr>
          <a:xfrm>
            <a:off x="0" y="5661248"/>
            <a:ext cx="9144000" cy="1569660"/>
          </a:xfrm>
          <a:prstGeom prst="rect">
            <a:avLst/>
          </a:prstGeom>
          <a:noFill/>
        </p:spPr>
        <p:txBody>
          <a:bodyPr wrap="square" rtlCol="0">
            <a:spAutoFit/>
          </a:bodyPr>
          <a:lstStyle/>
          <a:p>
            <a:pPr marL="0" lvl="1"/>
            <a:r>
              <a:rPr lang="hu-HU" sz="1200" dirty="0" err="1" smtClean="0">
                <a:latin typeface="Arial" pitchFamily="34" charset="0"/>
                <a:cs typeface="Arial" pitchFamily="34" charset="0"/>
              </a:rPr>
              <a:t>Based</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on</a:t>
            </a:r>
            <a:r>
              <a:rPr lang="hu-HU" sz="1200" dirty="0" smtClean="0">
                <a:latin typeface="Arial" pitchFamily="34" charset="0"/>
                <a:cs typeface="Arial" pitchFamily="34" charset="0"/>
              </a:rPr>
              <a:t> European </a:t>
            </a:r>
            <a:r>
              <a:rPr lang="hu-HU" sz="1200" dirty="0" err="1" smtClean="0">
                <a:latin typeface="Arial" pitchFamily="34" charset="0"/>
                <a:cs typeface="Arial" pitchFamily="34" charset="0"/>
              </a:rPr>
              <a:t>Commission</a:t>
            </a:r>
            <a:r>
              <a:rPr lang="hu-HU" sz="1200" dirty="0" smtClean="0">
                <a:latin typeface="Arial" pitchFamily="34" charset="0"/>
                <a:cs typeface="Arial" pitchFamily="34" charset="0"/>
              </a:rPr>
              <a:t> COM(2013) 17 </a:t>
            </a:r>
            <a:r>
              <a:rPr lang="hu-HU" sz="1200" dirty="0" err="1" smtClean="0">
                <a:latin typeface="Arial" pitchFamily="34" charset="0"/>
                <a:cs typeface="Arial" pitchFamily="34" charset="0"/>
              </a:rPr>
              <a:t>final</a:t>
            </a:r>
            <a:r>
              <a:rPr lang="hu-HU" sz="1200" dirty="0" smtClean="0">
                <a:latin typeface="Arial" pitchFamily="34" charset="0"/>
                <a:cs typeface="Arial" pitchFamily="34" charset="0"/>
              </a:rPr>
              <a:t> (24.1.2013) ‘</a:t>
            </a:r>
            <a:r>
              <a:rPr lang="hu-HU" sz="1200" dirty="0" err="1" smtClean="0">
                <a:latin typeface="Arial" pitchFamily="34" charset="0"/>
                <a:cs typeface="Arial" pitchFamily="34" charset="0"/>
              </a:rPr>
              <a:t>Clean</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power</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for</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transport</a:t>
            </a:r>
            <a:r>
              <a:rPr lang="hu-HU" sz="1200" dirty="0" smtClean="0">
                <a:latin typeface="Arial" pitchFamily="34" charset="0"/>
                <a:cs typeface="Arial" pitchFamily="34" charset="0"/>
              </a:rPr>
              <a:t>: A European </a:t>
            </a:r>
            <a:r>
              <a:rPr lang="hu-HU" sz="1200" dirty="0" err="1" smtClean="0">
                <a:latin typeface="Arial" pitchFamily="34" charset="0"/>
                <a:cs typeface="Arial" pitchFamily="34" charset="0"/>
              </a:rPr>
              <a:t>alternative</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fuels</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strategy</a:t>
            </a:r>
            <a:r>
              <a:rPr lang="hu-HU" sz="1200" dirty="0" smtClean="0">
                <a:latin typeface="Arial" pitchFamily="34" charset="0"/>
                <a:cs typeface="Arial" pitchFamily="34" charset="0"/>
              </a:rPr>
              <a:t>’ p.4. </a:t>
            </a:r>
            <a:r>
              <a:rPr lang="hu-HU" sz="1200" dirty="0" err="1" smtClean="0">
                <a:latin typeface="Arial" pitchFamily="34" charset="0"/>
                <a:cs typeface="Arial" pitchFamily="34" charset="0"/>
              </a:rPr>
              <a:t>Parliament</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vote</a:t>
            </a:r>
            <a:r>
              <a:rPr lang="hu-HU" sz="1200" dirty="0" smtClean="0">
                <a:latin typeface="Arial" pitchFamily="34" charset="0"/>
                <a:cs typeface="Arial" pitchFamily="34" charset="0"/>
              </a:rPr>
              <a:t> is </a:t>
            </a:r>
            <a:r>
              <a:rPr lang="hu-HU" sz="1200" dirty="0" err="1" smtClean="0">
                <a:latin typeface="Arial" pitchFamily="34" charset="0"/>
                <a:cs typeface="Arial" pitchFamily="34" charset="0"/>
              </a:rPr>
              <a:t>scheduled</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for</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Febr</a:t>
            </a:r>
            <a:r>
              <a:rPr lang="hu-HU" sz="1200" dirty="0" smtClean="0">
                <a:latin typeface="Arial" pitchFamily="34" charset="0"/>
                <a:cs typeface="Arial" pitchFamily="34" charset="0"/>
              </a:rPr>
              <a:t> 2014 (</a:t>
            </a:r>
            <a:r>
              <a:rPr lang="hu-HU" sz="1200" dirty="0" smtClean="0">
                <a:latin typeface="Arial" pitchFamily="34" charset="0"/>
                <a:cs typeface="Arial" pitchFamily="34" charset="0"/>
                <a:hlinkClick r:id="rId2"/>
              </a:rPr>
              <a:t>http://hy-tec.eu/2013/10/regions-role-aknowleded-in-eu-parliament-report-on-clean-power-for-transport/</a:t>
            </a:r>
            <a:r>
              <a:rPr lang="hu-HU" sz="1200" dirty="0" smtClean="0">
                <a:latin typeface="Arial" pitchFamily="34" charset="0"/>
                <a:cs typeface="Arial" pitchFamily="34" charset="0"/>
              </a:rPr>
              <a:t>). „</a:t>
            </a:r>
            <a:r>
              <a:rPr lang="en-US" sz="1200" dirty="0" smtClean="0">
                <a:latin typeface="Arial" pitchFamily="34" charset="0"/>
                <a:cs typeface="Arial" pitchFamily="34" charset="0"/>
              </a:rPr>
              <a:t>The Council is expected to agree a draft text in the form of a general approach, with reduced ambitions compared to the Commission proposal, extending the deadline to 2030 and reducing the obligations for LNG. Nevertheless, this agreement could pave the way for an agreement between EP and Council before the European Parliament elections on 24-25 May 2014</a:t>
            </a:r>
            <a:r>
              <a:rPr lang="hu-HU" sz="1200" dirty="0" smtClean="0">
                <a:latin typeface="Arial" pitchFamily="34" charset="0"/>
                <a:cs typeface="Arial" pitchFamily="34" charset="0"/>
              </a:rPr>
              <a:t>” &lt;(</a:t>
            </a:r>
            <a:r>
              <a:rPr lang="hu-HU" sz="1200" dirty="0" smtClean="0">
                <a:latin typeface="Arial" pitchFamily="34" charset="0"/>
                <a:cs typeface="Arial" pitchFamily="34" charset="0"/>
                <a:hlinkClick r:id="rId3"/>
              </a:rPr>
              <a:t>http://europa.eu/rapid/press-release_MEMO-13-1095_en.htm)</a:t>
            </a:r>
            <a:r>
              <a:rPr lang="hu-HU" sz="1200" dirty="0" smtClean="0">
                <a:latin typeface="Arial" pitchFamily="34" charset="0"/>
                <a:cs typeface="Arial" pitchFamily="34" charset="0"/>
              </a:rPr>
              <a:t>&gt;.</a:t>
            </a:r>
          </a:p>
          <a:p>
            <a:pPr marL="0" lvl="1"/>
            <a:endParaRPr lang="en-US" sz="1200" dirty="0" smtClean="0">
              <a:latin typeface="Arial" pitchFamily="34" charset="0"/>
              <a:cs typeface="Arial" pitchFamily="34" charset="0"/>
            </a:endParaRPr>
          </a:p>
          <a:p>
            <a:endParaRPr lang="hu-HU" sz="1200" dirty="0">
              <a:latin typeface="Arial" pitchFamily="34" charset="0"/>
              <a:cs typeface="Arial" pitchFamily="34" charset="0"/>
            </a:endParaRPr>
          </a:p>
        </p:txBody>
      </p:sp>
      <p:sp>
        <p:nvSpPr>
          <p:cNvPr id="5" name="Jobbra nyíl 4"/>
          <p:cNvSpPr/>
          <p:nvPr/>
        </p:nvSpPr>
        <p:spPr>
          <a:xfrm>
            <a:off x="-180528" y="3501008"/>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Bal oldali kapcsos zárójel 5"/>
          <p:cNvSpPr/>
          <p:nvPr/>
        </p:nvSpPr>
        <p:spPr>
          <a:xfrm>
            <a:off x="611560" y="3284984"/>
            <a:ext cx="72008" cy="9361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4"/>
          <p:cNvSpPr>
            <a:spLocks noGrp="1"/>
          </p:cNvSpPr>
          <p:nvPr>
            <p:ph type="sldNum" sz="quarter" idx="11"/>
          </p:nvPr>
        </p:nvSpPr>
        <p:spPr/>
        <p:txBody>
          <a:bodyPr/>
          <a:lstStyle/>
          <a:p>
            <a:pPr>
              <a:defRPr/>
            </a:pPr>
            <a:r>
              <a:rPr lang="hu-HU" dirty="0" smtClean="0"/>
              <a:t>20/b</a:t>
            </a:r>
            <a:endParaRPr lang="hu-HU" dirty="0"/>
          </a:p>
        </p:txBody>
      </p:sp>
      <p:sp>
        <p:nvSpPr>
          <p:cNvPr id="8196" name="Rectangle 2"/>
          <p:cNvSpPr>
            <a:spLocks noGrp="1" noChangeArrowheads="1"/>
          </p:cNvSpPr>
          <p:nvPr>
            <p:ph type="title"/>
          </p:nvPr>
        </p:nvSpPr>
        <p:spPr/>
        <p:txBody>
          <a:bodyPr>
            <a:normAutofit/>
          </a:bodyPr>
          <a:lstStyle/>
          <a:p>
            <a:endParaRPr lang="hu-HU" sz="2400" dirty="0" smtClean="0">
              <a:solidFill>
                <a:srgbClr val="006600"/>
              </a:solidFill>
            </a:endParaRPr>
          </a:p>
        </p:txBody>
      </p:sp>
      <p:graphicFrame>
        <p:nvGraphicFramePr>
          <p:cNvPr id="8194" name="Object 2"/>
          <p:cNvGraphicFramePr>
            <a:graphicFrameLocks noChangeAspect="1"/>
          </p:cNvGraphicFramePr>
          <p:nvPr/>
        </p:nvGraphicFramePr>
        <p:xfrm>
          <a:off x="827584" y="1412776"/>
          <a:ext cx="6985000" cy="4646612"/>
        </p:xfrm>
        <a:graphic>
          <a:graphicData uri="http://schemas.openxmlformats.org/presentationml/2006/ole">
            <p:oleObj spid="_x0000_s13314" name="Chart" r:id="rId3" imgW="6772250" imgH="4505188" progId="Excel.Sheet.8">
              <p:embed/>
            </p:oleObj>
          </a:graphicData>
        </a:graphic>
      </p:graphicFrame>
      <p:sp>
        <p:nvSpPr>
          <p:cNvPr id="8197" name="Rectangle 4"/>
          <p:cNvSpPr>
            <a:spLocks noGrp="1" noChangeArrowheads="1"/>
          </p:cNvSpPr>
          <p:nvPr>
            <p:ph type="body" idx="1"/>
          </p:nvPr>
        </p:nvSpPr>
        <p:spPr>
          <a:xfrm>
            <a:off x="457200" y="-204268"/>
            <a:ext cx="8229600" cy="5793508"/>
          </a:xfrm>
          <a:noFill/>
        </p:spPr>
        <p:txBody>
          <a:bodyPr>
            <a:normAutofit/>
          </a:bodyPr>
          <a:lstStyle/>
          <a:p>
            <a:pPr algn="r">
              <a:buFont typeface="Wingdings" pitchFamily="2" charset="2"/>
              <a:buNone/>
            </a:pPr>
            <a:endParaRPr lang="hu-HU" sz="2800" b="1" dirty="0" smtClean="0">
              <a:effectLst>
                <a:outerShdw blurRad="38100" dist="38100" dir="2700000" algn="tl">
                  <a:srgbClr val="000000">
                    <a:alpha val="43137"/>
                  </a:srgbClr>
                </a:outerShdw>
              </a:effectLst>
              <a:latin typeface="Arial" pitchFamily="34" charset="0"/>
              <a:cs typeface="Arial" pitchFamily="34" charset="0"/>
            </a:endParaRPr>
          </a:p>
          <a:p>
            <a:pPr algn="r">
              <a:buFont typeface="Wingdings" pitchFamily="2" charset="2"/>
              <a:buNone/>
            </a:pPr>
            <a:r>
              <a:rPr lang="hu-HU" sz="2800" b="1" dirty="0" smtClean="0">
                <a:effectLst>
                  <a:outerShdw blurRad="38100" dist="38100" dir="2700000" algn="tl">
                    <a:srgbClr val="000000">
                      <a:alpha val="43137"/>
                    </a:srgbClr>
                  </a:outerShdw>
                </a:effectLst>
                <a:latin typeface="Arial" pitchFamily="34" charset="0"/>
                <a:cs typeface="Arial" pitchFamily="34" charset="0"/>
              </a:rPr>
              <a:t>A paraffinok fagyáspontja (szivattyúzhatóság kis hőmérsékleten)</a:t>
            </a:r>
          </a:p>
        </p:txBody>
      </p:sp>
      <p:sp>
        <p:nvSpPr>
          <p:cNvPr id="7" name="Élőláb helye 3"/>
          <p:cNvSpPr>
            <a:spLocks noGrp="1"/>
          </p:cNvSpPr>
          <p:nvPr>
            <p:ph type="ftr" sz="quarter" idx="10"/>
          </p:nvPr>
        </p:nvSpPr>
        <p:spPr>
          <a:xfrm>
            <a:off x="285750" y="6643688"/>
            <a:ext cx="7858125" cy="214312"/>
          </a:xfrm>
        </p:spPr>
        <p:txBody>
          <a:bodyPr/>
          <a:lstStyle/>
          <a:p>
            <a:pPr>
              <a:defRPr/>
            </a:pPr>
            <a:r>
              <a:rPr lang="hu-HU" dirty="0" err="1" smtClean="0"/>
              <a:t>Based</a:t>
            </a:r>
            <a:r>
              <a:rPr lang="hu-HU" dirty="0" smtClean="0"/>
              <a:t> </a:t>
            </a:r>
            <a:r>
              <a:rPr lang="hu-HU" dirty="0" err="1" smtClean="0"/>
              <a:t>on</a:t>
            </a:r>
            <a:r>
              <a:rPr lang="hu-HU" dirty="0" smtClean="0"/>
              <a:t> </a:t>
            </a:r>
            <a:r>
              <a:rPr lang="hu-HU" i="1" dirty="0" err="1" smtClean="0"/>
              <a:t>Hancsók</a:t>
            </a:r>
            <a:r>
              <a:rPr lang="hu-HU" i="1" dirty="0" smtClean="0"/>
              <a:t> Jenő</a:t>
            </a:r>
            <a:r>
              <a:rPr lang="hu-HU" dirty="0" smtClean="0"/>
              <a:t>: „Belsőégésű motorok alternatív hajtóanyagai", MSZT, Budapest, 2011. április 14.</a:t>
            </a:r>
            <a:endParaRPr lang="hu-HU" dirty="0"/>
          </a:p>
        </p:txBody>
      </p:sp>
      <p:cxnSp>
        <p:nvCxnSpPr>
          <p:cNvPr id="9" name="Egyenes összekötő 8"/>
          <p:cNvCxnSpPr/>
          <p:nvPr/>
        </p:nvCxnSpPr>
        <p:spPr>
          <a:xfrm flipV="1">
            <a:off x="6372200" y="1700808"/>
            <a:ext cx="0" cy="3744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Egyenes összekötő 10"/>
          <p:cNvCxnSpPr/>
          <p:nvPr/>
        </p:nvCxnSpPr>
        <p:spPr>
          <a:xfrm flipV="1">
            <a:off x="3563888" y="1700808"/>
            <a:ext cx="0" cy="3672408"/>
          </a:xfrm>
          <a:prstGeom prst="line">
            <a:avLst/>
          </a:prstGeom>
        </p:spPr>
        <p:style>
          <a:lnRef idx="1">
            <a:schemeClr val="accent1"/>
          </a:lnRef>
          <a:fillRef idx="0">
            <a:schemeClr val="accent1"/>
          </a:fillRef>
          <a:effectRef idx="0">
            <a:schemeClr val="accent1"/>
          </a:effectRef>
          <a:fontRef idx="minor">
            <a:schemeClr val="tx1"/>
          </a:fontRef>
        </p:style>
      </p:cxnSp>
      <p:sp>
        <p:nvSpPr>
          <p:cNvPr id="12" name="Téglalap 11"/>
          <p:cNvSpPr/>
          <p:nvPr/>
        </p:nvSpPr>
        <p:spPr>
          <a:xfrm>
            <a:off x="755576" y="5962054"/>
            <a:ext cx="7200800" cy="646331"/>
          </a:xfrm>
          <a:prstGeom prst="rect">
            <a:avLst/>
          </a:prstGeom>
          <a:solidFill>
            <a:srgbClr val="FFFF00"/>
          </a:solidFill>
        </p:spPr>
        <p:txBody>
          <a:bodyPr wrap="square">
            <a:spAutoFit/>
          </a:bodyPr>
          <a:lstStyle/>
          <a:p>
            <a:pPr algn="ctr">
              <a:buFont typeface="Wingdings" pitchFamily="2" charset="2"/>
              <a:buNone/>
            </a:pPr>
            <a:r>
              <a:rPr lang="hu-HU" b="1" dirty="0" err="1" smtClean="0">
                <a:effectLst>
                  <a:outerShdw blurRad="38100" dist="38100" dir="2700000" algn="tl">
                    <a:srgbClr val="000000">
                      <a:alpha val="43137"/>
                    </a:srgbClr>
                  </a:outerShdw>
                </a:effectLst>
                <a:latin typeface="Arial" pitchFamily="34" charset="0"/>
                <a:cs typeface="Arial" pitchFamily="34" charset="0"/>
              </a:rPr>
              <a:t>Izoparaffinok</a:t>
            </a:r>
            <a:r>
              <a:rPr lang="hu-HU" b="1" dirty="0" smtClean="0">
                <a:effectLst>
                  <a:outerShdw blurRad="38100" dist="38100" dir="2700000" algn="tl">
                    <a:srgbClr val="000000">
                      <a:alpha val="43137"/>
                    </a:srgbClr>
                  </a:outerShdw>
                </a:effectLst>
                <a:latin typeface="Arial" pitchFamily="34" charset="0"/>
                <a:cs typeface="Arial" pitchFamily="34" charset="0"/>
              </a:rPr>
              <a:t> fagyáspontja kisebb, szivattyúzhatósága kis hőmérsékleten jobb</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Élőláb helye 3"/>
          <p:cNvSpPr>
            <a:spLocks noGrp="1"/>
          </p:cNvSpPr>
          <p:nvPr>
            <p:ph type="ftr" sz="quarter" idx="10"/>
          </p:nvPr>
        </p:nvSpPr>
        <p:spPr/>
        <p:txBody>
          <a:bodyPr/>
          <a:lstStyle/>
          <a:p>
            <a:r>
              <a:rPr lang="hu-HU"/>
              <a:t>I. Ökológia, Regionalitás, Vidékfejlesztés Nemzetközi Nyári Egyetem és Workshop, Százhalombatta, 2008.08.11-14.</a:t>
            </a:r>
          </a:p>
        </p:txBody>
      </p:sp>
      <p:sp>
        <p:nvSpPr>
          <p:cNvPr id="46" name="Dia számának helye 4"/>
          <p:cNvSpPr>
            <a:spLocks noGrp="1"/>
          </p:cNvSpPr>
          <p:nvPr>
            <p:ph type="sldNum" sz="quarter" idx="11"/>
          </p:nvPr>
        </p:nvSpPr>
        <p:spPr/>
        <p:txBody>
          <a:bodyPr/>
          <a:lstStyle/>
          <a:p>
            <a:fld id="{DEF4EB63-A32A-4A5D-A44B-C3BF6074DD86}" type="slidenum">
              <a:rPr lang="hu-HU"/>
              <a:pPr/>
              <a:t>21</a:t>
            </a:fld>
            <a:endParaRPr lang="hu-HU"/>
          </a:p>
        </p:txBody>
      </p:sp>
      <p:sp>
        <p:nvSpPr>
          <p:cNvPr id="87042" name="Rectangle 2"/>
          <p:cNvSpPr>
            <a:spLocks noGrp="1" noChangeArrowheads="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Korszerű dízelgázolajok adalékai (1/3)</a:t>
            </a:r>
            <a:endParaRPr lang="en-GB" sz="28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87412" name="Group 372"/>
          <p:cNvGraphicFramePr>
            <a:graphicFrameLocks noGrp="1"/>
          </p:cNvGraphicFramePr>
          <p:nvPr>
            <p:ph type="tbl" idx="1"/>
          </p:nvPr>
        </p:nvGraphicFramePr>
        <p:xfrm>
          <a:off x="323851" y="1412875"/>
          <a:ext cx="8447088" cy="9726930"/>
        </p:xfrm>
        <a:graphic>
          <a:graphicData uri="http://schemas.openxmlformats.org/drawingml/2006/table">
            <a:tbl>
              <a:tblPr/>
              <a:tblGrid>
                <a:gridCol w="1928813"/>
                <a:gridCol w="3170237"/>
                <a:gridCol w="1833563"/>
                <a:gridCol w="1514475"/>
              </a:tblGrid>
              <a:tr h="7772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dirty="0" smtClean="0">
                          <a:ln>
                            <a:noFill/>
                          </a:ln>
                          <a:solidFill>
                            <a:schemeClr val="tx1"/>
                          </a:solidFill>
                          <a:effectLst/>
                          <a:latin typeface="Times New Roman" pitchFamily="18" charset="0"/>
                          <a:cs typeface="Times New Roman" pitchFamily="18" charset="0"/>
                        </a:rPr>
                        <a:t>Adalékok</a:t>
                      </a:r>
                      <a:endParaRPr kumimoji="0" lang="hu-HU" sz="1100" b="1" i="0" u="none" strike="noStrike" cap="none" normalizeH="0" baseline="0" dirty="0" smtClean="0">
                        <a:ln>
                          <a:noFill/>
                        </a:ln>
                        <a:solidFill>
                          <a:schemeClr val="tx1"/>
                        </a:solidFill>
                        <a:effectLst/>
                        <a:latin typeface="Arial"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Teljesítmény kritériumok (követelmények)</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Vegyülettípus</a:t>
                      </a:r>
                      <a:endParaRPr kumimoji="0" lang="hu-HU" sz="11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Javasolt adalék-koncentráció, mg/kg</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2915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Cetánszámnövelők (gyulladásjavítók) </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Cetánszám növelése, gyulladásra való hajlam növelése (könnyebb hidegindítás, kisebb emisszió, zaj, hajtóanyag-fogyasztás, nagyobb motorélettartam)</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2-etil-hexil-nitrát, (szerves peroxidok)</a:t>
                      </a:r>
                      <a:endParaRPr kumimoji="0" lang="hu-HU" sz="11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100-300</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8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Égésjavítók (füstcsökkentők)</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Csökkentett emisszió (hozzájárulás a részecskék elégéséhez)</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Vas-karbonilok, dialkil-karbonátok; laktonok, éterek, észterek, dimetoxi-metán, cink-oxid és szerves peroxid vagy hidroperoxid </a:t>
                      </a:r>
                      <a:endParaRPr kumimoji="0" lang="hu-HU" sz="11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dirty="0" smtClean="0">
                          <a:ln>
                            <a:noFill/>
                          </a:ln>
                          <a:solidFill>
                            <a:schemeClr val="tx1"/>
                          </a:solidFill>
                          <a:effectLst/>
                          <a:latin typeface="Times New Roman" pitchFamily="18" charset="0"/>
                          <a:cs typeface="Times New Roman" pitchFamily="18" charset="0"/>
                        </a:rPr>
                        <a:t>10-30</a:t>
                      </a:r>
                      <a:endParaRPr kumimoji="0" lang="hu-HU" sz="11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59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Detergensek- diszpergensek </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Tisztító és tisztántartó adalékok, lerakódások megakadályozása, illetőleg szabályozása az üzemanyag-ellátó és -adagoló rendszerben; motoralkatrészek tisztántartása; hajtóanyag-fogyasztás és CO</a:t>
                      </a:r>
                      <a:r>
                        <a:rPr kumimoji="0" lang="hu-HU" sz="1100" b="1" i="0" u="none" strike="noStrike" cap="none" normalizeH="0" baseline="-30000" smtClean="0">
                          <a:ln>
                            <a:noFill/>
                          </a:ln>
                          <a:solidFill>
                            <a:schemeClr val="tx1"/>
                          </a:solidFill>
                          <a:effectLst/>
                          <a:latin typeface="Times New Roman" pitchFamily="18" charset="0"/>
                          <a:cs typeface="Times New Roman" pitchFamily="18" charset="0"/>
                        </a:rPr>
                        <a:t>2</a:t>
                      </a: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-kibocsátás csökkentése</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Aminok, imidazolinok, amidok, zsírsav-szukcinimidek, Mannich-bázisok polialkilén-szukcinimidek</a:t>
                      </a:r>
                      <a:endParaRPr kumimoji="0" lang="hu-HU" sz="11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30-330</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201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Oxidációgátlók</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Gyantaképződés elkerülése, lerakódás-gátlás, tárolási stabilitás növelése</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4-metil-2,6-di-tercier-butil-fenol, aromás diaminok, tercier-primer-aminok</a:t>
                      </a:r>
                      <a:endParaRPr kumimoji="0" lang="hu-HU" sz="11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5-30</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201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Korrózió- és rozsdagátlók</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Korrózió és rozsdásodás megakadályozása (pl. hajtóanyag ellátó-rendszer)</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Alkil- vagy polialkil-borostyánkősavak, dimersavak amin-sók</a:t>
                      </a:r>
                      <a:endParaRPr kumimoji="0" lang="hu-HU" sz="11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10-20</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630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Fémdezaktivátrok </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Oxidáló katalizátorként ható fémnyomok aktivitásának csökkentése, megszüntetése; tárolási stabilitás növelése; elsősorban a rézionok katalitikus hatásának csökkentése</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N,N'-diszalicilidén-1,2-propán-diamin</a:t>
                      </a:r>
                      <a:endParaRPr kumimoji="0" lang="hu-HU" sz="11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5-20</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Élőláb helye 3"/>
          <p:cNvSpPr>
            <a:spLocks noGrp="1"/>
          </p:cNvSpPr>
          <p:nvPr>
            <p:ph type="ftr" sz="quarter" idx="10"/>
          </p:nvPr>
        </p:nvSpPr>
        <p:spPr/>
        <p:txBody>
          <a:bodyPr/>
          <a:lstStyle/>
          <a:p>
            <a:r>
              <a:rPr lang="hu-HU"/>
              <a:t>I. Ökológia, Regionalitás, Vidékfejlesztés Nemzetközi Nyári Egyetem és Workshop, Százhalombatta, 2008.08.11-14.</a:t>
            </a:r>
          </a:p>
        </p:txBody>
      </p:sp>
      <p:sp>
        <p:nvSpPr>
          <p:cNvPr id="56" name="Dia számának helye 4"/>
          <p:cNvSpPr>
            <a:spLocks noGrp="1"/>
          </p:cNvSpPr>
          <p:nvPr>
            <p:ph type="sldNum" sz="quarter" idx="11"/>
          </p:nvPr>
        </p:nvSpPr>
        <p:spPr/>
        <p:txBody>
          <a:bodyPr/>
          <a:lstStyle/>
          <a:p>
            <a:fld id="{383F6131-D8FD-41AD-B647-D1CF5A62A2A2}" type="slidenum">
              <a:rPr lang="hu-HU"/>
              <a:pPr/>
              <a:t>22</a:t>
            </a:fld>
            <a:endParaRPr lang="hu-HU"/>
          </a:p>
        </p:txBody>
      </p:sp>
      <p:sp>
        <p:nvSpPr>
          <p:cNvPr id="88066" name="Rectangle 2"/>
          <p:cNvSpPr>
            <a:spLocks noGrp="1" noChangeArrowheads="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Korszerű dízelgázolajok adalékai (2/3)</a:t>
            </a:r>
            <a:endParaRPr lang="en-GB" sz="2800" dirty="0"/>
          </a:p>
        </p:txBody>
      </p:sp>
      <p:graphicFrame>
        <p:nvGraphicFramePr>
          <p:cNvPr id="90171" name="Group 1083"/>
          <p:cNvGraphicFramePr>
            <a:graphicFrameLocks noGrp="1"/>
          </p:cNvGraphicFramePr>
          <p:nvPr>
            <p:ph type="tbl" idx="1"/>
          </p:nvPr>
        </p:nvGraphicFramePr>
        <p:xfrm>
          <a:off x="285751" y="1450975"/>
          <a:ext cx="8447088" cy="6766560"/>
        </p:xfrm>
        <a:graphic>
          <a:graphicData uri="http://schemas.openxmlformats.org/drawingml/2006/table">
            <a:tbl>
              <a:tblPr/>
              <a:tblGrid>
                <a:gridCol w="1928813"/>
                <a:gridCol w="3170237"/>
                <a:gridCol w="2016125"/>
                <a:gridCol w="1331913"/>
              </a:tblGrid>
              <a:tr h="685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Adalékok</a:t>
                      </a:r>
                      <a:endParaRPr kumimoji="0" lang="hu-HU" sz="1000" b="1" i="0" u="none" strike="noStrike" cap="none" normalizeH="0" baseline="0" smtClean="0">
                        <a:ln>
                          <a:noFill/>
                        </a:ln>
                        <a:solidFill>
                          <a:schemeClr val="tx1"/>
                        </a:solidFill>
                        <a:effectLst/>
                        <a:latin typeface="Arial"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Teljesítmény kritériumok (követelmények)</a:t>
                      </a:r>
                      <a:endParaRPr kumimoji="0" lang="hu-HU" sz="10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Vegyülettípus</a:t>
                      </a:r>
                      <a:endParaRPr kumimoji="0" lang="hu-HU" sz="1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Javasolt adalék-koncentráció, mg/kg</a:t>
                      </a:r>
                      <a:endParaRPr kumimoji="0" lang="hu-HU" sz="10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8343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Zavarosodásgátlók</a:t>
                      </a: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(demulgeátorok)</a:t>
                      </a:r>
                      <a:endParaRPr kumimoji="0" lang="hu-HU" sz="1000" b="1" i="0" u="none" strike="noStrike" cap="none" normalizeH="0" baseline="0" smtClean="0">
                        <a:ln>
                          <a:noFill/>
                        </a:ln>
                        <a:solidFill>
                          <a:schemeClr val="tx1"/>
                        </a:solidFill>
                        <a:effectLst/>
                        <a:latin typeface="Arial"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Víz vagy egyéb oldhatatlan komponensek által okozott zavarosság kialakulásának megelőzése, megakadályozása, illetőleg megszüntetése</a:t>
                      </a:r>
                      <a:endParaRPr kumimoji="0" lang="hu-HU" sz="10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Alkil- vagy dialkil-szulfoszukcinátok, alkilfenil-polioxi-glikol-éterek</a:t>
                      </a:r>
                      <a:endParaRPr kumimoji="0" lang="hu-HU" sz="1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10-20</a:t>
                      </a:r>
                      <a:endParaRPr kumimoji="0" lang="hu-HU" sz="10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Kenőképesség-javítók</a:t>
                      </a:r>
                      <a:endParaRPr kumimoji="0" lang="hu-HU" sz="1000" b="1" i="0" u="none" strike="noStrike" cap="none" normalizeH="0" baseline="0" smtClean="0">
                        <a:ln>
                          <a:noFill/>
                        </a:ln>
                        <a:solidFill>
                          <a:schemeClr val="tx1"/>
                        </a:solidFill>
                        <a:effectLst/>
                        <a:latin typeface="Arial"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Kis kéntartalmú és csökkentett végforráspontú gázolajok esetén a kenőképesség növelése (adagoló szivattyúk)</a:t>
                      </a:r>
                      <a:endParaRPr kumimoji="0" lang="hu-HU" sz="10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Telítetlen karbonsavak vagy észterek</a:t>
                      </a:r>
                      <a:endParaRPr kumimoji="0" lang="hu-HU" sz="1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25-100</a:t>
                      </a:r>
                      <a:endParaRPr kumimoji="0" lang="hu-HU" sz="10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Zavarosodáspont-csökkentők</a:t>
                      </a:r>
                      <a:endParaRPr kumimoji="0" lang="hu-HU" sz="1000" b="1" i="0" u="none" strike="noStrike" cap="none" normalizeH="0" baseline="0" smtClean="0">
                        <a:ln>
                          <a:noFill/>
                        </a:ln>
                        <a:solidFill>
                          <a:schemeClr val="tx1"/>
                        </a:solidFill>
                        <a:effectLst/>
                        <a:latin typeface="Arial"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Paraffinkiválás kezdeti hőmérsékletének csökkentése</a:t>
                      </a:r>
                      <a:endParaRPr kumimoji="0" lang="hu-HU" sz="10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Olefin-észter kopolimerek</a:t>
                      </a:r>
                      <a:endParaRPr kumimoji="0" lang="hu-HU" sz="1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150-500</a:t>
                      </a:r>
                      <a:endParaRPr kumimoji="0" lang="hu-HU" sz="10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Dermedéspont-csökkentők</a:t>
                      </a:r>
                      <a:endParaRPr kumimoji="0" lang="hu-HU" sz="1000" b="1" i="0" u="none" strike="noStrike" cap="none" normalizeH="0" baseline="0" smtClean="0">
                        <a:ln>
                          <a:noFill/>
                        </a:ln>
                        <a:solidFill>
                          <a:schemeClr val="tx1"/>
                        </a:solidFill>
                        <a:effectLst/>
                        <a:latin typeface="Arial"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Dermedéspont csökkentése</a:t>
                      </a:r>
                      <a:endParaRPr kumimoji="0" lang="hu-HU" sz="10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Etilén-vinil-acetát kopolimerek</a:t>
                      </a:r>
                      <a:endParaRPr kumimoji="0" lang="hu-HU" sz="1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75-350</a:t>
                      </a:r>
                      <a:endParaRPr kumimoji="0" lang="hu-HU" sz="10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73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Hidegfolyás-, hidegszűrhetőség-javítók</a:t>
                      </a:r>
                      <a:endParaRPr kumimoji="0" lang="hu-HU" sz="1000" b="1" i="0" u="none" strike="noStrike" cap="none" normalizeH="0" baseline="0" smtClean="0">
                        <a:ln>
                          <a:noFill/>
                        </a:ln>
                        <a:solidFill>
                          <a:schemeClr val="tx1"/>
                        </a:solidFill>
                        <a:effectLst/>
                        <a:latin typeface="Arial"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Jó hidegfolyási viselkedés biztosítása</a:t>
                      </a:r>
                      <a:endParaRPr kumimoji="0" lang="hu-HU" sz="10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Polimetakrilátok, a poliakrilátok, </a:t>
                      </a:r>
                      <a:r>
                        <a:rPr kumimoji="0" lang="hu-HU" sz="10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-olefin-kopolimerek, maleinsavanhidrid-olefinkopolimerek, mono- és dikarbonsavak észterei</a:t>
                      </a:r>
                      <a:endParaRPr kumimoji="0" lang="hu-HU" sz="10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150-500</a:t>
                      </a:r>
                      <a:endParaRPr kumimoji="0" lang="hu-HU" sz="10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43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Paraffindiszpergáto-rok (Wax-Anti-Settling-Additive= WASA)</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Paraffin-kiülepedés megakadályozása</a:t>
                      </a:r>
                    </a:p>
                    <a:p>
                      <a:pPr marL="0" marR="0" lvl="0" indent="0" algn="l"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(gépjármű üzemeltethetőségének biztosítása)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Akil-aril-amidok, maleinsavanhidrid-olefin kopolimerek észterei, amidjai,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100-200 </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43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Hajtóanyag fogyasztást csökkentők (pl. súrlódáscsökkentők) </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Kisebb hajtóanyag fogyasztás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N,N’-bisz(hidroxialkil)-alkil-aminok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50-100 </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72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Jegesedésgátlók </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Jégkristályok kialakulásának (eltömődéseknek) megakadályozása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Glikoléterek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smtClean="0">
                          <a:ln>
                            <a:noFill/>
                          </a:ln>
                          <a:solidFill>
                            <a:schemeClr val="tx1"/>
                          </a:solidFill>
                          <a:effectLst/>
                          <a:latin typeface="Times New Roman" pitchFamily="18" charset="0"/>
                          <a:cs typeface="Times New Roman" pitchFamily="18" charset="0"/>
                        </a:rPr>
                        <a:t>2-10 </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Élőláb helye 3"/>
          <p:cNvSpPr>
            <a:spLocks noGrp="1"/>
          </p:cNvSpPr>
          <p:nvPr>
            <p:ph type="ftr" sz="quarter" idx="10"/>
          </p:nvPr>
        </p:nvSpPr>
        <p:spPr/>
        <p:txBody>
          <a:bodyPr/>
          <a:lstStyle/>
          <a:p>
            <a:r>
              <a:rPr lang="hu-HU"/>
              <a:t>I. Ökológia, Regionalitás, Vidékfejlesztés Nemzetközi Nyári Egyetem és Workshop, Százhalombatta, 2008.08.11-14.</a:t>
            </a:r>
          </a:p>
        </p:txBody>
      </p:sp>
      <p:sp>
        <p:nvSpPr>
          <p:cNvPr id="51" name="Dia számának helye 4"/>
          <p:cNvSpPr>
            <a:spLocks noGrp="1"/>
          </p:cNvSpPr>
          <p:nvPr>
            <p:ph type="sldNum" sz="quarter" idx="11"/>
          </p:nvPr>
        </p:nvSpPr>
        <p:spPr/>
        <p:txBody>
          <a:bodyPr/>
          <a:lstStyle/>
          <a:p>
            <a:fld id="{53A6E8BF-590F-40CF-882A-02AB21A95EC6}" type="slidenum">
              <a:rPr lang="hu-HU"/>
              <a:pPr/>
              <a:t>23</a:t>
            </a:fld>
            <a:endParaRPr lang="hu-HU"/>
          </a:p>
        </p:txBody>
      </p:sp>
      <p:sp>
        <p:nvSpPr>
          <p:cNvPr id="91138" name="Rectangle 2"/>
          <p:cNvSpPr>
            <a:spLocks noGrp="1" noChangeArrowheads="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Korszerű dízelgázolajok adalékai (3/</a:t>
            </a:r>
            <a:r>
              <a:rPr lang="hu-HU" sz="2800" b="1" dirty="0" err="1" smtClean="0">
                <a:effectLst>
                  <a:outerShdw blurRad="38100" dist="38100" dir="2700000" algn="tl">
                    <a:srgbClr val="000000">
                      <a:alpha val="43137"/>
                    </a:srgbClr>
                  </a:outerShdw>
                </a:effectLst>
                <a:latin typeface="Arial" pitchFamily="34" charset="0"/>
                <a:cs typeface="Arial" pitchFamily="34" charset="0"/>
              </a:rPr>
              <a:t>3</a:t>
            </a:r>
            <a:r>
              <a:rPr lang="hu-HU" sz="2800" b="1" dirty="0" smtClean="0">
                <a:effectLst>
                  <a:outerShdw blurRad="38100" dist="38100" dir="2700000" algn="tl">
                    <a:srgbClr val="000000">
                      <a:alpha val="43137"/>
                    </a:srgbClr>
                  </a:outerShdw>
                </a:effectLst>
                <a:latin typeface="Arial" pitchFamily="34" charset="0"/>
                <a:cs typeface="Arial" pitchFamily="34" charset="0"/>
              </a:rPr>
              <a:t>)</a:t>
            </a:r>
            <a:endParaRPr lang="en-GB" sz="2800" dirty="0"/>
          </a:p>
        </p:txBody>
      </p:sp>
      <p:graphicFrame>
        <p:nvGraphicFramePr>
          <p:cNvPr id="91482" name="Group 346"/>
          <p:cNvGraphicFramePr>
            <a:graphicFrameLocks noGrp="1"/>
          </p:cNvGraphicFramePr>
          <p:nvPr>
            <p:ph type="tbl" idx="1"/>
          </p:nvPr>
        </p:nvGraphicFramePr>
        <p:xfrm>
          <a:off x="250826" y="1341438"/>
          <a:ext cx="8713790" cy="7863840"/>
        </p:xfrm>
        <a:graphic>
          <a:graphicData uri="http://schemas.openxmlformats.org/drawingml/2006/table">
            <a:tbl>
              <a:tblPr/>
              <a:tblGrid>
                <a:gridCol w="1989139"/>
                <a:gridCol w="3124200"/>
                <a:gridCol w="2303463"/>
                <a:gridCol w="1296988"/>
              </a:tblGrid>
              <a:tr h="1005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Adalékok</a:t>
                      </a:r>
                      <a:endParaRPr kumimoji="0" lang="hu-HU" sz="1200" b="1" i="0" u="none" strike="noStrike" cap="none" normalizeH="0" baseline="0" dirty="0" smtClean="0">
                        <a:ln>
                          <a:noFill/>
                        </a:ln>
                        <a:solidFill>
                          <a:schemeClr val="tx1"/>
                        </a:solidFill>
                        <a:effectLst/>
                        <a:latin typeface="Arial"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Teljesítmény kritériumok (követelmények)</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Vegyülettípus</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Javasolt adalék-koncentráció, mg/kg</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8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Biocidok</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Mikroorganizmusok elszaporodásának gátlása és a baktériumok által okozott minőségromlás akadályozása</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N,</a:t>
                      </a:r>
                      <a:r>
                        <a:rPr kumimoji="0" lang="hu-HU" sz="1200" b="1" i="0" u="none" strike="noStrike" cap="none" normalizeH="0" baseline="0" dirty="0" err="1" smtClean="0">
                          <a:ln>
                            <a:noFill/>
                          </a:ln>
                          <a:solidFill>
                            <a:schemeClr val="tx1"/>
                          </a:solidFill>
                          <a:effectLst/>
                          <a:latin typeface="Times New Roman" pitchFamily="18" charset="0"/>
                          <a:cs typeface="Times New Roman" pitchFamily="18" charset="0"/>
                        </a:rPr>
                        <a:t>N</a:t>
                      </a: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'—metilén-bisz-5-metiloxaazolidin</a:t>
                      </a:r>
                      <a:endParaRPr kumimoji="0" lang="hu-HU" sz="12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1-10</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9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Habzásgátlók</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Habképződés megakadályozása tankoláskor</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Poli(metil-sziloxán), szilicium-poliéter kopolimerek,</a:t>
                      </a:r>
                      <a:endParaRPr kumimoji="0" lang="hu-HU"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1-5</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2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Sztatikus feltöltődést gátlók</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Vezetőképesség növelése</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Kvaterner ammóniumsók, fémnaftenátok, </a:t>
                      </a:r>
                      <a:br>
                        <a:rPr kumimoji="0" lang="hu-HU" sz="1200" b="1" i="0" u="none" strike="noStrike" cap="none" normalizeH="0" baseline="0" smtClean="0">
                          <a:ln>
                            <a:noFill/>
                          </a:ln>
                          <a:solidFill>
                            <a:schemeClr val="tx1"/>
                          </a:solidFill>
                          <a:effectLst/>
                          <a:latin typeface="Times New Roman" pitchFamily="18" charset="0"/>
                          <a:cs typeface="Times New Roman" pitchFamily="18" charset="0"/>
                        </a:rPr>
                      </a:br>
                      <a:r>
                        <a:rPr kumimoji="0" lang="hu-HU"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-olefin-maleinsavanhidrid kopolimereknek polialkilén-poliaminokkal, aril-aminokkal képezett sói</a:t>
                      </a:r>
                      <a:endParaRPr kumimoji="0" lang="hu-HU"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2-10</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9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Leégetés-javítók</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Részecskeszűrőn levő koromleégetés gyulladási hőmérsékletének csökkentése</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Ferrocén</a:t>
                      </a:r>
                      <a:endParaRPr kumimoji="0" lang="hu-HU"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5-20</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Szagcsökkentők, szagosítók</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 jellegzetes kellemetlen szagok elnyomása, közömbösítése</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GB" sz="1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5-10</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5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Áramlásjavítók</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Súrlódás csökkentő hatásukkal növelik a csővezetékben időegység alatt átáramló hajtóanyag mennyiségét</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Aifás-amidok, -észterek</a:t>
                      </a:r>
                      <a:endParaRPr kumimoji="0" lang="hu-HU"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10-50</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Színezékek</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Minőség megkülönböztetése</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Azovegyületek</a:t>
                      </a:r>
                      <a:endParaRPr kumimoji="0" lang="hu-HU"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5-10</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p:cNvSpPr>
            <a:spLocks noGrp="1"/>
          </p:cNvSpPr>
          <p:nvPr>
            <p:ph type="ftr" sz="quarter" idx="10"/>
          </p:nvPr>
        </p:nvSpPr>
        <p:spPr>
          <a:xfrm>
            <a:off x="457200" y="5857892"/>
            <a:ext cx="5900750" cy="501649"/>
          </a:xfrm>
        </p:spPr>
        <p:txBody>
          <a:bodyPr/>
          <a:lstStyle/>
          <a:p>
            <a:r>
              <a:rPr lang="hu-HU" i="1" dirty="0" err="1" smtClean="0">
                <a:latin typeface="Arial" pitchFamily="34" charset="0"/>
                <a:cs typeface="Arial" pitchFamily="34" charset="0"/>
              </a:rPr>
              <a:t>Hancsók</a:t>
            </a:r>
            <a:r>
              <a:rPr lang="hu-HU" i="1" dirty="0" smtClean="0">
                <a:latin typeface="Arial" pitchFamily="34" charset="0"/>
                <a:cs typeface="Arial" pitchFamily="34" charset="0"/>
              </a:rPr>
              <a:t> J.: </a:t>
            </a:r>
            <a:r>
              <a:rPr lang="hu-HU" dirty="0" smtClean="0">
                <a:latin typeface="Arial" pitchFamily="34" charset="0"/>
                <a:cs typeface="Arial" pitchFamily="34" charset="0"/>
              </a:rPr>
              <a:t>I</a:t>
            </a:r>
            <a:r>
              <a:rPr lang="hu-HU" dirty="0">
                <a:latin typeface="Arial" pitchFamily="34" charset="0"/>
                <a:cs typeface="Arial" pitchFamily="34" charset="0"/>
              </a:rPr>
              <a:t>. Ökológia, Regionalitás, Vidékfejlesztés Nemzetközi Nyári Egyetem és </a:t>
            </a:r>
            <a:r>
              <a:rPr lang="hu-HU" dirty="0" err="1">
                <a:latin typeface="Arial" pitchFamily="34" charset="0"/>
                <a:cs typeface="Arial" pitchFamily="34" charset="0"/>
              </a:rPr>
              <a:t>Workshop</a:t>
            </a:r>
            <a:r>
              <a:rPr lang="hu-HU" dirty="0">
                <a:latin typeface="Arial" pitchFamily="34" charset="0"/>
                <a:cs typeface="Arial" pitchFamily="34" charset="0"/>
              </a:rPr>
              <a:t>, Százhalombatta, 2008.08.11-14.</a:t>
            </a:r>
          </a:p>
        </p:txBody>
      </p:sp>
      <p:sp>
        <p:nvSpPr>
          <p:cNvPr id="5" name="Dia számának helye 4"/>
          <p:cNvSpPr>
            <a:spLocks noGrp="1"/>
          </p:cNvSpPr>
          <p:nvPr>
            <p:ph type="sldNum" sz="quarter" idx="11"/>
          </p:nvPr>
        </p:nvSpPr>
        <p:spPr/>
        <p:txBody>
          <a:bodyPr/>
          <a:lstStyle/>
          <a:p>
            <a:fld id="{BB2C3019-B3AE-40F4-8C35-BADE21736CF4}" type="slidenum">
              <a:rPr lang="hu-HU"/>
              <a:pPr/>
              <a:t>24</a:t>
            </a:fld>
            <a:endParaRPr lang="hu-HU"/>
          </a:p>
        </p:txBody>
      </p:sp>
      <p:sp>
        <p:nvSpPr>
          <p:cNvPr id="71682" name="Rectangle 2"/>
          <p:cNvSpPr>
            <a:spLocks noGrp="1" noChangeArrowheads="1"/>
          </p:cNvSpPr>
          <p:nvPr>
            <p:ph type="title"/>
          </p:nvPr>
        </p:nvSpPr>
        <p:spPr/>
        <p:txBody>
          <a:bodyPr>
            <a:no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Környezetbarát dízelgázolajok előállításának kulcsfontosságú elemei (1/2)</a:t>
            </a:r>
            <a:endParaRPr lang="en-GB"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71683" name="Rectangle 3"/>
          <p:cNvSpPr>
            <a:spLocks noGrp="1" noChangeArrowheads="1"/>
          </p:cNvSpPr>
          <p:nvPr>
            <p:ph type="body" idx="1"/>
          </p:nvPr>
        </p:nvSpPr>
        <p:spPr>
          <a:xfrm>
            <a:off x="285751" y="1450975"/>
            <a:ext cx="8447088" cy="5073650"/>
          </a:xfrm>
        </p:spPr>
        <p:txBody>
          <a:bodyPr/>
          <a:lstStyle/>
          <a:p>
            <a:pPr>
              <a:lnSpc>
                <a:spcPct val="80000"/>
              </a:lnSpc>
            </a:pPr>
            <a:r>
              <a:rPr lang="hu-HU" sz="2400" dirty="0" smtClean="0">
                <a:solidFill>
                  <a:srgbClr val="009900"/>
                </a:solidFill>
              </a:rPr>
              <a:t>1. kis </a:t>
            </a:r>
            <a:r>
              <a:rPr lang="hu-HU" sz="2400" dirty="0" err="1" smtClean="0">
                <a:solidFill>
                  <a:srgbClr val="009900"/>
                </a:solidFill>
              </a:rPr>
              <a:t>hetero</a:t>
            </a:r>
            <a:r>
              <a:rPr lang="hu-HU" sz="2400" dirty="0" smtClean="0">
                <a:solidFill>
                  <a:srgbClr val="009900"/>
                </a:solidFill>
              </a:rPr>
              <a:t>(nem HC)</a:t>
            </a:r>
            <a:r>
              <a:rPr lang="hu-HU" sz="2400" dirty="0" err="1" smtClean="0">
                <a:solidFill>
                  <a:srgbClr val="009900"/>
                </a:solidFill>
              </a:rPr>
              <a:t>-atomtartalmú</a:t>
            </a:r>
            <a:r>
              <a:rPr lang="hu-HU" sz="2400" dirty="0" smtClean="0">
                <a:solidFill>
                  <a:srgbClr val="009900"/>
                </a:solidFill>
              </a:rPr>
              <a:t> </a:t>
            </a:r>
            <a:r>
              <a:rPr lang="hu-HU" sz="2400" dirty="0">
                <a:solidFill>
                  <a:srgbClr val="009900"/>
                </a:solidFill>
              </a:rPr>
              <a:t>keverőkomponensek </a:t>
            </a:r>
            <a:r>
              <a:rPr lang="hu-HU" sz="2400" dirty="0" smtClean="0">
                <a:solidFill>
                  <a:srgbClr val="009900"/>
                </a:solidFill>
              </a:rPr>
              <a:t>előállítása</a:t>
            </a:r>
            <a:endParaRPr lang="hu-HU" sz="2400" dirty="0">
              <a:solidFill>
                <a:srgbClr val="009900"/>
              </a:solidFill>
            </a:endParaRPr>
          </a:p>
          <a:p>
            <a:pPr lvl="1">
              <a:lnSpc>
                <a:spcPct val="80000"/>
              </a:lnSpc>
            </a:pPr>
            <a:r>
              <a:rPr lang="hu-HU" sz="2200" dirty="0"/>
              <a:t>egylépéses mély </a:t>
            </a:r>
            <a:r>
              <a:rPr lang="hu-HU" sz="2200" dirty="0" err="1"/>
              <a:t>heteroatomeltávolítás</a:t>
            </a:r>
            <a:r>
              <a:rPr lang="hu-HU" sz="2200" dirty="0"/>
              <a:t> és részleges </a:t>
            </a:r>
            <a:r>
              <a:rPr lang="hu-HU" sz="2200" dirty="0" smtClean="0"/>
              <a:t>aromástelítés (</a:t>
            </a:r>
            <a:r>
              <a:rPr lang="hu-HU" sz="2200" dirty="0" err="1" smtClean="0"/>
              <a:t>hydrotreating</a:t>
            </a:r>
            <a:r>
              <a:rPr lang="hu-HU" sz="2200" dirty="0" smtClean="0"/>
              <a:t>),</a:t>
            </a:r>
            <a:endParaRPr lang="hu-HU" sz="2200" dirty="0"/>
          </a:p>
          <a:p>
            <a:pPr lvl="1">
              <a:lnSpc>
                <a:spcPct val="80000"/>
              </a:lnSpc>
            </a:pPr>
            <a:r>
              <a:rPr lang="hu-HU" sz="2200" dirty="0"/>
              <a:t>enyhe </a:t>
            </a:r>
            <a:r>
              <a:rPr lang="hu-HU" sz="2200" dirty="0" err="1" smtClean="0"/>
              <a:t>hidrokrakkolás</a:t>
            </a:r>
            <a:r>
              <a:rPr lang="hu-HU" sz="2200" dirty="0" smtClean="0"/>
              <a:t> (</a:t>
            </a:r>
            <a:r>
              <a:rPr lang="hu-HU" sz="2200" dirty="0" err="1" smtClean="0"/>
              <a:t>mild</a:t>
            </a:r>
            <a:r>
              <a:rPr lang="hu-HU" sz="2200" dirty="0" smtClean="0"/>
              <a:t> </a:t>
            </a:r>
            <a:r>
              <a:rPr lang="hu-HU" sz="2200" dirty="0" err="1" smtClean="0"/>
              <a:t>hydrocracking</a:t>
            </a:r>
            <a:r>
              <a:rPr lang="hu-HU" sz="2200" dirty="0" smtClean="0"/>
              <a:t>),</a:t>
            </a:r>
            <a:endParaRPr lang="hu-HU" sz="2200" dirty="0"/>
          </a:p>
          <a:p>
            <a:pPr>
              <a:lnSpc>
                <a:spcPct val="80000"/>
              </a:lnSpc>
            </a:pPr>
            <a:r>
              <a:rPr lang="hu-HU" sz="2400" dirty="0" smtClean="0">
                <a:solidFill>
                  <a:srgbClr val="009900"/>
                </a:solidFill>
              </a:rPr>
              <a:t>2. kis </a:t>
            </a:r>
            <a:r>
              <a:rPr lang="hu-HU" sz="2400" dirty="0">
                <a:solidFill>
                  <a:srgbClr val="009900"/>
                </a:solidFill>
              </a:rPr>
              <a:t>aromástartalmú keverőkomponensek </a:t>
            </a:r>
            <a:r>
              <a:rPr lang="hu-HU" sz="2400" dirty="0" smtClean="0">
                <a:solidFill>
                  <a:srgbClr val="009900"/>
                </a:solidFill>
              </a:rPr>
              <a:t>előállítása </a:t>
            </a:r>
            <a:endParaRPr lang="hu-HU" sz="2400" dirty="0">
              <a:solidFill>
                <a:srgbClr val="009900"/>
              </a:solidFill>
            </a:endParaRPr>
          </a:p>
          <a:p>
            <a:pPr lvl="1">
              <a:lnSpc>
                <a:spcPct val="80000"/>
              </a:lnSpc>
            </a:pPr>
            <a:r>
              <a:rPr lang="hu-HU" sz="2200" dirty="0"/>
              <a:t>kétlépéses mély </a:t>
            </a:r>
            <a:r>
              <a:rPr lang="hu-HU" sz="2200" dirty="0" err="1"/>
              <a:t>heteroatomeltávolítás</a:t>
            </a:r>
            <a:r>
              <a:rPr lang="hu-HU" sz="2200" dirty="0"/>
              <a:t> és erőteljes </a:t>
            </a:r>
            <a:r>
              <a:rPr lang="hu-HU" sz="2200" dirty="0" smtClean="0"/>
              <a:t>aromástelítés (HT),</a:t>
            </a:r>
            <a:endParaRPr lang="hu-HU" sz="2200" dirty="0"/>
          </a:p>
          <a:p>
            <a:pPr lvl="1">
              <a:lnSpc>
                <a:spcPct val="80000"/>
              </a:lnSpc>
            </a:pPr>
            <a:r>
              <a:rPr lang="hu-HU" sz="2200" dirty="0"/>
              <a:t>párlat </a:t>
            </a:r>
            <a:r>
              <a:rPr lang="hu-HU" sz="2200" dirty="0" err="1"/>
              <a:t>hidrokrakkolás</a:t>
            </a:r>
            <a:r>
              <a:rPr lang="hu-HU" sz="2200" dirty="0"/>
              <a:t> (egy, vagy kétlépéses),</a:t>
            </a:r>
          </a:p>
          <a:p>
            <a:pPr>
              <a:lnSpc>
                <a:spcPct val="80000"/>
              </a:lnSpc>
            </a:pPr>
            <a:r>
              <a:rPr lang="hu-HU" sz="2400" dirty="0" smtClean="0">
                <a:solidFill>
                  <a:srgbClr val="009900"/>
                </a:solidFill>
              </a:rPr>
              <a:t>3. dízelgázolaj </a:t>
            </a:r>
            <a:r>
              <a:rPr lang="hu-HU" sz="2400" dirty="0">
                <a:solidFill>
                  <a:srgbClr val="009900"/>
                </a:solidFill>
              </a:rPr>
              <a:t>keverőkomponensek </a:t>
            </a:r>
            <a:r>
              <a:rPr lang="hu-HU" sz="2400" dirty="0" err="1">
                <a:solidFill>
                  <a:srgbClr val="009900"/>
                </a:solidFill>
              </a:rPr>
              <a:t>izoparaffin-tartalmának</a:t>
            </a:r>
            <a:r>
              <a:rPr lang="hu-HU" sz="2400" dirty="0">
                <a:solidFill>
                  <a:srgbClr val="009900"/>
                </a:solidFill>
              </a:rPr>
              <a:t> növelési </a:t>
            </a:r>
            <a:r>
              <a:rPr lang="hu-HU" sz="2400" dirty="0" smtClean="0">
                <a:solidFill>
                  <a:srgbClr val="009900"/>
                </a:solidFill>
              </a:rPr>
              <a:t>lehetőségei </a:t>
            </a:r>
            <a:endParaRPr lang="hu-HU" sz="2400" dirty="0">
              <a:solidFill>
                <a:srgbClr val="009900"/>
              </a:solidFill>
            </a:endParaRPr>
          </a:p>
          <a:p>
            <a:pPr lvl="1">
              <a:lnSpc>
                <a:spcPct val="80000"/>
              </a:lnSpc>
            </a:pPr>
            <a:r>
              <a:rPr lang="hu-HU" sz="2200" dirty="0"/>
              <a:t>katalitikus </a:t>
            </a:r>
            <a:r>
              <a:rPr lang="hu-HU" sz="2200" i="1" dirty="0" err="1" smtClean="0"/>
              <a:t>n-</a:t>
            </a:r>
            <a:r>
              <a:rPr lang="hu-HU" sz="2200" dirty="0" err="1" smtClean="0"/>
              <a:t>paraffinátalakítás</a:t>
            </a:r>
            <a:endParaRPr lang="hu-HU" sz="2200" dirty="0"/>
          </a:p>
          <a:p>
            <a:pPr lvl="2">
              <a:lnSpc>
                <a:spcPct val="80000"/>
              </a:lnSpc>
            </a:pPr>
            <a:r>
              <a:rPr lang="hu-HU" sz="2000" dirty="0"/>
              <a:t>hagyományos, elsősorban </a:t>
            </a:r>
            <a:r>
              <a:rPr lang="hu-HU" sz="2000" dirty="0" err="1"/>
              <a:t>hidrokrakkoló</a:t>
            </a:r>
            <a:r>
              <a:rPr lang="hu-HU" sz="2000" dirty="0"/>
              <a:t> aktivitású katalizátorokon, </a:t>
            </a:r>
          </a:p>
          <a:p>
            <a:pPr lvl="2">
              <a:lnSpc>
                <a:spcPct val="80000"/>
              </a:lnSpc>
            </a:pPr>
            <a:r>
              <a:rPr lang="hu-HU" sz="2000" dirty="0"/>
              <a:t>korszerű, elsősorban </a:t>
            </a:r>
            <a:r>
              <a:rPr lang="hu-HU" sz="2000" dirty="0" err="1"/>
              <a:t>hidroizomerizáló</a:t>
            </a:r>
            <a:r>
              <a:rPr lang="hu-HU" sz="2000" dirty="0"/>
              <a:t> aktivitású </a:t>
            </a:r>
            <a:r>
              <a:rPr lang="hu-HU" sz="2000" dirty="0" smtClean="0"/>
              <a:t>katalizátorokon</a:t>
            </a:r>
            <a:r>
              <a:rPr lang="hu-HU" dirty="0" smtClean="0"/>
              <a:t> </a:t>
            </a:r>
            <a:endParaRPr lang="en-GB"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p:cNvSpPr>
            <a:spLocks noGrp="1"/>
          </p:cNvSpPr>
          <p:nvPr>
            <p:ph type="ftr" sz="quarter" idx="10"/>
          </p:nvPr>
        </p:nvSpPr>
        <p:spPr>
          <a:xfrm>
            <a:off x="457200" y="5572140"/>
            <a:ext cx="5757874" cy="501649"/>
          </a:xfrm>
        </p:spPr>
        <p:txBody>
          <a:bodyPr/>
          <a:lstStyle/>
          <a:p>
            <a:r>
              <a:rPr lang="hu-HU" i="1" dirty="0" err="1" smtClean="0">
                <a:latin typeface="Arial" pitchFamily="34" charset="0"/>
                <a:cs typeface="Arial" pitchFamily="34" charset="0"/>
              </a:rPr>
              <a:t>Hancsók</a:t>
            </a:r>
            <a:r>
              <a:rPr lang="hu-HU" i="1" dirty="0" smtClean="0">
                <a:latin typeface="Arial" pitchFamily="34" charset="0"/>
                <a:cs typeface="Arial" pitchFamily="34" charset="0"/>
              </a:rPr>
              <a:t> J.: </a:t>
            </a:r>
            <a:r>
              <a:rPr lang="hu-HU" dirty="0" smtClean="0">
                <a:latin typeface="Arial" pitchFamily="34" charset="0"/>
                <a:cs typeface="Arial" pitchFamily="34" charset="0"/>
              </a:rPr>
              <a:t>I</a:t>
            </a:r>
            <a:r>
              <a:rPr lang="hu-HU" dirty="0">
                <a:latin typeface="Arial" pitchFamily="34" charset="0"/>
                <a:cs typeface="Arial" pitchFamily="34" charset="0"/>
              </a:rPr>
              <a:t>. Ökológia, Regionalitás, Vidékfejlesztés Nemzetközi Nyári Egyetem és </a:t>
            </a:r>
            <a:r>
              <a:rPr lang="hu-HU" dirty="0" err="1">
                <a:latin typeface="Arial" pitchFamily="34" charset="0"/>
                <a:cs typeface="Arial" pitchFamily="34" charset="0"/>
              </a:rPr>
              <a:t>Workshop</a:t>
            </a:r>
            <a:r>
              <a:rPr lang="hu-HU" dirty="0">
                <a:latin typeface="Arial" pitchFamily="34" charset="0"/>
                <a:cs typeface="Arial" pitchFamily="34" charset="0"/>
              </a:rPr>
              <a:t>, Százhalombatta, 2008.08.11-14.</a:t>
            </a:r>
          </a:p>
        </p:txBody>
      </p:sp>
      <p:sp>
        <p:nvSpPr>
          <p:cNvPr id="5" name="Dia számának helye 4"/>
          <p:cNvSpPr>
            <a:spLocks noGrp="1"/>
          </p:cNvSpPr>
          <p:nvPr>
            <p:ph type="sldNum" sz="quarter" idx="11"/>
          </p:nvPr>
        </p:nvSpPr>
        <p:spPr/>
        <p:txBody>
          <a:bodyPr/>
          <a:lstStyle/>
          <a:p>
            <a:fld id="{21B13476-9F3F-4D2B-BD01-3C0535533791}" type="slidenum">
              <a:rPr lang="hu-HU"/>
              <a:pPr/>
              <a:t>25</a:t>
            </a:fld>
            <a:endParaRPr lang="hu-HU"/>
          </a:p>
        </p:txBody>
      </p:sp>
      <p:sp>
        <p:nvSpPr>
          <p:cNvPr id="72706" name="Rectangle 2"/>
          <p:cNvSpPr>
            <a:spLocks noGrp="1" noChangeArrowheads="1"/>
          </p:cNvSpPr>
          <p:nvPr>
            <p:ph type="title"/>
          </p:nvPr>
        </p:nvSpPr>
        <p:spPr/>
        <p:txBody>
          <a:bodyPr>
            <a:no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Környezetbarát dízelgázolajok előállításának kulcsfontosságú elemei (2/</a:t>
            </a:r>
            <a:r>
              <a:rPr lang="hu-HU" sz="2800" b="1" dirty="0" err="1" smtClean="0">
                <a:effectLst>
                  <a:outerShdw blurRad="38100" dist="38100" dir="2700000" algn="tl">
                    <a:srgbClr val="000000">
                      <a:alpha val="43137"/>
                    </a:srgbClr>
                  </a:outerShdw>
                </a:effectLst>
                <a:latin typeface="Arial" pitchFamily="34" charset="0"/>
                <a:cs typeface="Arial" pitchFamily="34" charset="0"/>
              </a:rPr>
              <a:t>2</a:t>
            </a:r>
            <a:r>
              <a:rPr lang="hu-HU" sz="2800" b="1" dirty="0" smtClean="0">
                <a:effectLst>
                  <a:outerShdw blurRad="38100" dist="38100" dir="2700000" algn="tl">
                    <a:srgbClr val="000000">
                      <a:alpha val="43137"/>
                    </a:srgbClr>
                  </a:outerShdw>
                </a:effectLst>
                <a:latin typeface="Arial" pitchFamily="34" charset="0"/>
                <a:cs typeface="Arial" pitchFamily="34" charset="0"/>
              </a:rPr>
              <a:t>)</a:t>
            </a:r>
            <a:endParaRPr lang="en-GB"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72707" name="Rectangle 3"/>
          <p:cNvSpPr>
            <a:spLocks noGrp="1" noChangeArrowheads="1"/>
          </p:cNvSpPr>
          <p:nvPr>
            <p:ph type="body" idx="1"/>
          </p:nvPr>
        </p:nvSpPr>
        <p:spPr>
          <a:xfrm>
            <a:off x="285751" y="1450975"/>
            <a:ext cx="8447088" cy="3778250"/>
          </a:xfrm>
        </p:spPr>
        <p:txBody>
          <a:bodyPr/>
          <a:lstStyle/>
          <a:p>
            <a:pPr>
              <a:lnSpc>
                <a:spcPct val="80000"/>
              </a:lnSpc>
            </a:pPr>
            <a:r>
              <a:rPr lang="hu-HU" sz="2400" dirty="0" smtClean="0">
                <a:solidFill>
                  <a:srgbClr val="009900"/>
                </a:solidFill>
                <a:latin typeface="Arial" pitchFamily="34" charset="0"/>
                <a:cs typeface="Arial" pitchFamily="34" charset="0"/>
              </a:rPr>
              <a:t>4. dízelgázolajok </a:t>
            </a:r>
            <a:r>
              <a:rPr lang="hu-HU" sz="2400" dirty="0" err="1">
                <a:solidFill>
                  <a:srgbClr val="009900"/>
                </a:solidFill>
                <a:latin typeface="Arial" pitchFamily="34" charset="0"/>
                <a:cs typeface="Arial" pitchFamily="34" charset="0"/>
              </a:rPr>
              <a:t>bioeredetű</a:t>
            </a:r>
            <a:r>
              <a:rPr lang="hu-HU" sz="2400" dirty="0">
                <a:solidFill>
                  <a:srgbClr val="009900"/>
                </a:solidFill>
                <a:latin typeface="Arial" pitchFamily="34" charset="0"/>
                <a:cs typeface="Arial" pitchFamily="34" charset="0"/>
              </a:rPr>
              <a:t> </a:t>
            </a:r>
            <a:r>
              <a:rPr lang="hu-HU" sz="2400" dirty="0" smtClean="0">
                <a:solidFill>
                  <a:srgbClr val="009900"/>
                </a:solidFill>
                <a:latin typeface="Arial" pitchFamily="34" charset="0"/>
                <a:cs typeface="Arial" pitchFamily="34" charset="0"/>
              </a:rPr>
              <a:t>keverőkomponensei</a:t>
            </a:r>
            <a:endParaRPr lang="hu-HU" sz="2400" dirty="0">
              <a:solidFill>
                <a:srgbClr val="009900"/>
              </a:solidFill>
              <a:latin typeface="Arial" pitchFamily="34" charset="0"/>
              <a:cs typeface="Arial" pitchFamily="34" charset="0"/>
            </a:endParaRPr>
          </a:p>
          <a:p>
            <a:pPr lvl="1">
              <a:lnSpc>
                <a:spcPct val="80000"/>
              </a:lnSpc>
            </a:pPr>
            <a:r>
              <a:rPr lang="hu-HU" sz="2200" dirty="0">
                <a:latin typeface="Arial" pitchFamily="34" charset="0"/>
                <a:cs typeface="Arial" pitchFamily="34" charset="0"/>
              </a:rPr>
              <a:t>első generációs </a:t>
            </a:r>
            <a:r>
              <a:rPr lang="hu-HU" sz="2200" dirty="0" err="1" smtClean="0">
                <a:latin typeface="Arial" pitchFamily="34" charset="0"/>
                <a:cs typeface="Arial" pitchFamily="34" charset="0"/>
              </a:rPr>
              <a:t>biohajtóanyagok</a:t>
            </a:r>
            <a:endParaRPr lang="hu-HU" sz="2200" dirty="0">
              <a:latin typeface="Arial" pitchFamily="34" charset="0"/>
              <a:cs typeface="Arial" pitchFamily="34" charset="0"/>
            </a:endParaRPr>
          </a:p>
          <a:p>
            <a:pPr lvl="2">
              <a:lnSpc>
                <a:spcPct val="80000"/>
              </a:lnSpc>
            </a:pPr>
            <a:r>
              <a:rPr lang="hu-HU" sz="2000" dirty="0" smtClean="0">
                <a:latin typeface="Arial" pitchFamily="34" charset="0"/>
                <a:cs typeface="Arial" pitchFamily="34" charset="0"/>
              </a:rPr>
              <a:t>biodízel </a:t>
            </a:r>
            <a:r>
              <a:rPr lang="hu-HU" sz="2000" dirty="0">
                <a:latin typeface="Arial" pitchFamily="34" charset="0"/>
                <a:cs typeface="Arial" pitchFamily="34" charset="0"/>
              </a:rPr>
              <a:t>stb.</a:t>
            </a:r>
          </a:p>
          <a:p>
            <a:pPr lvl="1">
              <a:lnSpc>
                <a:spcPct val="80000"/>
              </a:lnSpc>
            </a:pPr>
            <a:r>
              <a:rPr lang="hu-HU" sz="2200" dirty="0">
                <a:latin typeface="Arial" pitchFamily="34" charset="0"/>
                <a:cs typeface="Arial" pitchFamily="34" charset="0"/>
              </a:rPr>
              <a:t>újgenerációs </a:t>
            </a:r>
            <a:r>
              <a:rPr lang="hu-HU" sz="2200" dirty="0" err="1" smtClean="0">
                <a:latin typeface="Arial" pitchFamily="34" charset="0"/>
                <a:cs typeface="Arial" pitchFamily="34" charset="0"/>
              </a:rPr>
              <a:t>biohajtóanyagok</a:t>
            </a:r>
            <a:endParaRPr lang="hu-HU" sz="2200" dirty="0">
              <a:latin typeface="Arial" pitchFamily="34" charset="0"/>
              <a:cs typeface="Arial" pitchFamily="34" charset="0"/>
            </a:endParaRPr>
          </a:p>
          <a:p>
            <a:pPr lvl="2">
              <a:lnSpc>
                <a:spcPct val="80000"/>
              </a:lnSpc>
            </a:pPr>
            <a:r>
              <a:rPr lang="hu-HU" sz="2000" dirty="0" err="1">
                <a:latin typeface="Arial" pitchFamily="34" charset="0"/>
                <a:cs typeface="Arial" pitchFamily="34" charset="0"/>
              </a:rPr>
              <a:t>biogázolaj</a:t>
            </a:r>
            <a:r>
              <a:rPr lang="hu-HU" sz="2000" dirty="0">
                <a:latin typeface="Arial" pitchFamily="34" charset="0"/>
                <a:cs typeface="Arial" pitchFamily="34" charset="0"/>
              </a:rPr>
              <a:t> (növényolajokból </a:t>
            </a:r>
            <a:r>
              <a:rPr lang="hu-HU" sz="2000" dirty="0" err="1">
                <a:latin typeface="Arial" pitchFamily="34" charset="0"/>
                <a:cs typeface="Arial" pitchFamily="34" charset="0"/>
              </a:rPr>
              <a:t>hidrokrakkolással</a:t>
            </a:r>
            <a:r>
              <a:rPr lang="hu-HU" sz="2000" dirty="0">
                <a:latin typeface="Arial" pitchFamily="34" charset="0"/>
                <a:cs typeface="Arial" pitchFamily="34" charset="0"/>
              </a:rPr>
              <a:t> előállított </a:t>
            </a:r>
            <a:r>
              <a:rPr lang="hu-HU" sz="2000" i="1" dirty="0" err="1">
                <a:latin typeface="Arial" pitchFamily="34" charset="0"/>
                <a:cs typeface="Arial" pitchFamily="34" charset="0"/>
              </a:rPr>
              <a:t>n</a:t>
            </a:r>
            <a:r>
              <a:rPr lang="hu-HU" sz="2000" dirty="0" err="1">
                <a:latin typeface="Arial" pitchFamily="34" charset="0"/>
                <a:cs typeface="Arial" pitchFamily="34" charset="0"/>
              </a:rPr>
              <a:t>-</a:t>
            </a:r>
            <a:r>
              <a:rPr lang="hu-HU" sz="2000" dirty="0">
                <a:latin typeface="Arial" pitchFamily="34" charset="0"/>
                <a:cs typeface="Arial" pitchFamily="34" charset="0"/>
              </a:rPr>
              <a:t> és </a:t>
            </a:r>
            <a:r>
              <a:rPr lang="hu-HU" sz="2000" i="1" dirty="0" err="1">
                <a:latin typeface="Arial" pitchFamily="34" charset="0"/>
                <a:cs typeface="Arial" pitchFamily="34" charset="0"/>
              </a:rPr>
              <a:t>i</a:t>
            </a:r>
            <a:r>
              <a:rPr lang="hu-HU" sz="2000" dirty="0" err="1">
                <a:latin typeface="Arial" pitchFamily="34" charset="0"/>
                <a:cs typeface="Arial" pitchFamily="34" charset="0"/>
              </a:rPr>
              <a:t>-paraffinok</a:t>
            </a:r>
            <a:r>
              <a:rPr lang="hu-HU" sz="2000" dirty="0">
                <a:latin typeface="Arial" pitchFamily="34" charset="0"/>
                <a:cs typeface="Arial" pitchFamily="34" charset="0"/>
              </a:rPr>
              <a:t> elegye),</a:t>
            </a:r>
          </a:p>
          <a:p>
            <a:pPr lvl="2">
              <a:lnSpc>
                <a:spcPct val="80000"/>
              </a:lnSpc>
            </a:pPr>
            <a:r>
              <a:rPr lang="hu-HU" sz="2000" dirty="0">
                <a:latin typeface="Arial" pitchFamily="34" charset="0"/>
                <a:cs typeface="Arial" pitchFamily="34" charset="0"/>
              </a:rPr>
              <a:t>szintetikus </a:t>
            </a:r>
            <a:r>
              <a:rPr lang="hu-HU" sz="2000" dirty="0" err="1">
                <a:latin typeface="Arial" pitchFamily="34" charset="0"/>
                <a:cs typeface="Arial" pitchFamily="34" charset="0"/>
              </a:rPr>
              <a:t>biogázolajok</a:t>
            </a:r>
            <a:r>
              <a:rPr lang="hu-HU" sz="2000" dirty="0">
                <a:latin typeface="Arial" pitchFamily="34" charset="0"/>
                <a:cs typeface="Arial" pitchFamily="34" charset="0"/>
              </a:rPr>
              <a:t> (</a:t>
            </a:r>
            <a:r>
              <a:rPr lang="hu-HU" sz="2000" dirty="0" err="1">
                <a:latin typeface="Arial" pitchFamily="34" charset="0"/>
                <a:cs typeface="Arial" pitchFamily="34" charset="0"/>
              </a:rPr>
              <a:t>szintetikus</a:t>
            </a:r>
            <a:r>
              <a:rPr lang="hu-HU" sz="2000" dirty="0">
                <a:latin typeface="Arial" pitchFamily="34" charset="0"/>
                <a:cs typeface="Arial" pitchFamily="34" charset="0"/>
              </a:rPr>
              <a:t> </a:t>
            </a:r>
            <a:r>
              <a:rPr lang="hu-HU" sz="2000" i="1" dirty="0" err="1">
                <a:latin typeface="Arial" pitchFamily="34" charset="0"/>
                <a:cs typeface="Arial" pitchFamily="34" charset="0"/>
              </a:rPr>
              <a:t>n</a:t>
            </a:r>
            <a:r>
              <a:rPr lang="hu-HU" sz="2000" dirty="0" err="1">
                <a:latin typeface="Arial" pitchFamily="34" charset="0"/>
                <a:cs typeface="Arial" pitchFamily="34" charset="0"/>
              </a:rPr>
              <a:t>-</a:t>
            </a:r>
            <a:r>
              <a:rPr lang="hu-HU" sz="2000" dirty="0">
                <a:latin typeface="Arial" pitchFamily="34" charset="0"/>
                <a:cs typeface="Arial" pitchFamily="34" charset="0"/>
              </a:rPr>
              <a:t> és </a:t>
            </a:r>
            <a:r>
              <a:rPr lang="hu-HU" sz="2000" i="1" dirty="0" err="1">
                <a:latin typeface="Arial" pitchFamily="34" charset="0"/>
                <a:cs typeface="Arial" pitchFamily="34" charset="0"/>
              </a:rPr>
              <a:t>i</a:t>
            </a:r>
            <a:r>
              <a:rPr lang="hu-HU" sz="2000" dirty="0" err="1">
                <a:latin typeface="Arial" pitchFamily="34" charset="0"/>
                <a:cs typeface="Arial" pitchFamily="34" charset="0"/>
              </a:rPr>
              <a:t>-paraffinok</a:t>
            </a:r>
            <a:r>
              <a:rPr lang="hu-HU" sz="2000" dirty="0">
                <a:latin typeface="Arial" pitchFamily="34" charset="0"/>
                <a:cs typeface="Arial" pitchFamily="34" charset="0"/>
              </a:rPr>
              <a:t> elegye; </a:t>
            </a:r>
            <a:r>
              <a:rPr lang="hu-HU" sz="2000" dirty="0" err="1">
                <a:latin typeface="Arial" pitchFamily="34" charset="0"/>
                <a:cs typeface="Arial" pitchFamily="34" charset="0"/>
              </a:rPr>
              <a:t>Fischer-Tropsch</a:t>
            </a:r>
            <a:r>
              <a:rPr lang="hu-HU" sz="2000" dirty="0">
                <a:latin typeface="Arial" pitchFamily="34" charset="0"/>
                <a:cs typeface="Arial" pitchFamily="34" charset="0"/>
              </a:rPr>
              <a:t> gázolaj</a:t>
            </a:r>
            <a:r>
              <a:rPr lang="hu-HU" sz="2000" dirty="0" smtClean="0">
                <a:latin typeface="Arial" pitchFamily="34" charset="0"/>
                <a:cs typeface="Arial" pitchFamily="34" charset="0"/>
              </a:rPr>
              <a:t>) </a:t>
            </a:r>
            <a:r>
              <a:rPr lang="hu-HU" sz="2000" dirty="0">
                <a:latin typeface="Arial" pitchFamily="34" charset="0"/>
                <a:cs typeface="Arial" pitchFamily="34" charset="0"/>
              </a:rPr>
              <a:t>stb.</a:t>
            </a:r>
          </a:p>
          <a:p>
            <a:pPr>
              <a:lnSpc>
                <a:spcPct val="80000"/>
              </a:lnSpc>
            </a:pPr>
            <a:r>
              <a:rPr lang="hu-HU" sz="2400" dirty="0" smtClean="0">
                <a:solidFill>
                  <a:srgbClr val="009900"/>
                </a:solidFill>
                <a:latin typeface="Arial" pitchFamily="34" charset="0"/>
                <a:cs typeface="Arial" pitchFamily="34" charset="0"/>
              </a:rPr>
              <a:t>5. dízelgázolajok adalékai</a:t>
            </a:r>
            <a:endParaRPr lang="hu-HU" sz="2400" dirty="0">
              <a:solidFill>
                <a:srgbClr val="009900"/>
              </a:solidFill>
              <a:latin typeface="Arial" pitchFamily="34" charset="0"/>
              <a:cs typeface="Arial" pitchFamily="34" charset="0"/>
            </a:endParaRPr>
          </a:p>
          <a:p>
            <a:pPr lvl="1">
              <a:lnSpc>
                <a:spcPct val="80000"/>
              </a:lnSpc>
            </a:pPr>
            <a:r>
              <a:rPr lang="hu-HU" sz="2200" dirty="0">
                <a:latin typeface="Arial" pitchFamily="34" charset="0"/>
                <a:cs typeface="Arial" pitchFamily="34" charset="0"/>
              </a:rPr>
              <a:t>nagy hatékonyság</a:t>
            </a:r>
          </a:p>
          <a:p>
            <a:pPr lvl="1">
              <a:lnSpc>
                <a:spcPct val="80000"/>
              </a:lnSpc>
            </a:pPr>
            <a:r>
              <a:rPr lang="hu-HU" sz="2200" dirty="0">
                <a:latin typeface="Arial" pitchFamily="34" charset="0"/>
                <a:cs typeface="Arial" pitchFamily="34" charset="0"/>
              </a:rPr>
              <a:t>kén-, fém-, foszfor-, halogén- és hamumentesség</a:t>
            </a:r>
            <a:endParaRPr lang="en-GB" sz="2200" dirty="0">
              <a:latin typeface="Arial" pitchFamily="34" charset="0"/>
              <a:cs typeface="Arial" pitchFamily="34" charset="0"/>
            </a:endParaRPr>
          </a:p>
          <a:p>
            <a:pPr lvl="1">
              <a:lnSpc>
                <a:spcPct val="80000"/>
              </a:lnSpc>
            </a:pPr>
            <a:endParaRPr lang="hu-HU" sz="2200" dirty="0"/>
          </a:p>
          <a:p>
            <a:pPr lvl="1">
              <a:lnSpc>
                <a:spcPct val="80000"/>
              </a:lnSpc>
              <a:buFont typeface="Wingdings" pitchFamily="2" charset="2"/>
              <a:buNone/>
            </a:pPr>
            <a:endParaRPr lang="hu-HU" sz="2200" dirty="0"/>
          </a:p>
          <a:p>
            <a:pPr lvl="1">
              <a:lnSpc>
                <a:spcPct val="80000"/>
              </a:lnSpc>
              <a:buFont typeface="Wingdings" pitchFamily="2" charset="2"/>
              <a:buNone/>
            </a:pPr>
            <a:endParaRPr lang="en-GB" sz="2200"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Élőláb helye 3"/>
          <p:cNvSpPr>
            <a:spLocks noGrp="1"/>
          </p:cNvSpPr>
          <p:nvPr>
            <p:ph type="ftr" sz="quarter" idx="10"/>
          </p:nvPr>
        </p:nvSpPr>
        <p:spPr/>
        <p:txBody>
          <a:bodyPr/>
          <a:lstStyle/>
          <a:p>
            <a:r>
              <a:rPr lang="hu-HU"/>
              <a:t>I. Ökológia, Regionalitás, Vidékfejlesztés Nemzetközi Nyári Egyetem és Workshop, Százhalombatta, 2008.08.11-14.</a:t>
            </a:r>
          </a:p>
        </p:txBody>
      </p:sp>
      <p:sp>
        <p:nvSpPr>
          <p:cNvPr id="81" name="Dia számának helye 4"/>
          <p:cNvSpPr>
            <a:spLocks noGrp="1"/>
          </p:cNvSpPr>
          <p:nvPr>
            <p:ph type="sldNum" sz="quarter" idx="11"/>
          </p:nvPr>
        </p:nvSpPr>
        <p:spPr/>
        <p:txBody>
          <a:bodyPr/>
          <a:lstStyle/>
          <a:p>
            <a:fld id="{0353C0C1-BE7E-4BE2-98CA-216B6F56571E}" type="slidenum">
              <a:rPr lang="hu-HU"/>
              <a:pPr/>
              <a:t>26</a:t>
            </a:fld>
            <a:endParaRPr lang="hu-HU"/>
          </a:p>
        </p:txBody>
      </p:sp>
      <p:sp>
        <p:nvSpPr>
          <p:cNvPr id="94210" name="Rectangle 2"/>
          <p:cNvSpPr>
            <a:spLocks noGrp="1" noChangeArrowheads="1"/>
          </p:cNvSpPr>
          <p:nvPr>
            <p:ph type="title"/>
          </p:nvPr>
        </p:nvSpPr>
        <p:spPr/>
        <p:txBody>
          <a:bodyPr>
            <a:no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Dízelgázolajok minőségi előírásainak változása Magyarországon</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94359" name="Group 151"/>
          <p:cNvGraphicFramePr>
            <a:graphicFrameLocks noGrp="1"/>
          </p:cNvGraphicFramePr>
          <p:nvPr>
            <p:ph type="tbl" idx="1"/>
          </p:nvPr>
        </p:nvGraphicFramePr>
        <p:xfrm>
          <a:off x="179388" y="928670"/>
          <a:ext cx="8820153" cy="4206240"/>
        </p:xfrm>
        <a:graphic>
          <a:graphicData uri="http://schemas.openxmlformats.org/drawingml/2006/table">
            <a:tbl>
              <a:tblPr/>
              <a:tblGrid>
                <a:gridCol w="2995612"/>
                <a:gridCol w="823913"/>
                <a:gridCol w="849312"/>
                <a:gridCol w="806451"/>
                <a:gridCol w="782639"/>
                <a:gridCol w="852487"/>
                <a:gridCol w="857251"/>
                <a:gridCol w="852488"/>
              </a:tblGrid>
              <a:tr h="27432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Jellemzők</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Magyarország</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r>
              <a:tr h="1005840">
                <a:tc vMerge="1">
                  <a:txBody>
                    <a:bodyPr/>
                    <a:lstStyle/>
                    <a:p>
                      <a:endParaRPr lang="hu-H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MSZ 1627 (1986)</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MSZ 1627 (1993)</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MSZ 1627 (1997)</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MSZ EN 590 (1999)</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MSZ EN 590 (2000)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MSZ EN 590 (2004)</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rgbClr val="009900"/>
                          </a:solidFill>
                          <a:effectLst/>
                          <a:latin typeface="Times New Roman" pitchFamily="18" charset="0"/>
                          <a:cs typeface="Times New Roman" pitchFamily="18" charset="0"/>
                        </a:rPr>
                        <a:t>MSZ EN 590</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dirty="0" smtClean="0">
                          <a:ln>
                            <a:noFill/>
                          </a:ln>
                          <a:solidFill>
                            <a:srgbClr val="009900"/>
                          </a:solidFill>
                          <a:effectLst/>
                          <a:latin typeface="Times New Roman" pitchFamily="18" charset="0"/>
                          <a:cs typeface="Times New Roman" pitchFamily="18" charset="0"/>
                        </a:rPr>
                        <a:t>(2011)</a:t>
                      </a:r>
                      <a:endParaRPr kumimoji="0" lang="hu-HU" sz="1200" b="1" i="0" u="none" strike="noStrike" cap="none" normalizeH="0" baseline="0" dirty="0" smtClean="0">
                        <a:ln>
                          <a:noFill/>
                        </a:ln>
                        <a:solidFill>
                          <a:srgbClr val="009900"/>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74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Cetánszám, legalább</a:t>
                      </a:r>
                      <a:endParaRPr kumimoji="0" lang="hu-HU" sz="1200" b="1" i="0" u="none" strike="noStrike" cap="none" normalizeH="0" baseline="0" smtClean="0">
                        <a:ln>
                          <a:noFill/>
                        </a:ln>
                        <a:solidFill>
                          <a:schemeClr val="tx1"/>
                        </a:solidFill>
                        <a:effectLst/>
                        <a:latin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42</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48</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48</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49</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51</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51</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rgbClr val="009900"/>
                          </a:solidFill>
                          <a:effectLst/>
                          <a:latin typeface="Times New Roman" pitchFamily="18" charset="0"/>
                          <a:cs typeface="Times New Roman" pitchFamily="18" charset="0"/>
                        </a:rPr>
                        <a:t>51</a:t>
                      </a:r>
                      <a:endParaRPr kumimoji="0" lang="hu-HU" sz="1200" b="1" i="0" u="none" strike="noStrike" cap="none" normalizeH="0" baseline="0" dirty="0" smtClean="0">
                        <a:ln>
                          <a:noFill/>
                        </a:ln>
                        <a:solidFill>
                          <a:srgbClr val="009900"/>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Sűrűség, 15°C-on, kg/m</a:t>
                      </a:r>
                      <a:r>
                        <a:rPr kumimoji="0" lang="hu-HU" sz="1200" b="1" i="0" u="none" strike="noStrike" cap="none" normalizeH="0" baseline="30000" smtClean="0">
                          <a:ln>
                            <a:noFill/>
                          </a:ln>
                          <a:solidFill>
                            <a:schemeClr val="tx1"/>
                          </a:solidFill>
                          <a:effectLst/>
                          <a:latin typeface="Times New Roman" pitchFamily="18" charset="0"/>
                          <a:cs typeface="Times New Roman" pitchFamily="18" charset="0"/>
                        </a:rPr>
                        <a:t>3</a:t>
                      </a: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 legfeljebb</a:t>
                      </a:r>
                      <a:endParaRPr kumimoji="0" lang="hu-HU" sz="1200" b="1" i="0" u="none" strike="noStrike" cap="none" normalizeH="0" baseline="0" smtClean="0">
                        <a:ln>
                          <a:noFill/>
                        </a:ln>
                        <a:solidFill>
                          <a:schemeClr val="tx1"/>
                        </a:solidFill>
                        <a:effectLst/>
                        <a:latin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815-860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820-860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820-860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820–860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820–845</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820–845</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rgbClr val="009900"/>
                          </a:solidFill>
                          <a:effectLst/>
                          <a:latin typeface="Times New Roman" pitchFamily="18" charset="0"/>
                          <a:cs typeface="Times New Roman" pitchFamily="18" charset="0"/>
                        </a:rPr>
                        <a:t>820-845</a:t>
                      </a:r>
                      <a:endParaRPr kumimoji="0" lang="hu-HU" sz="1200" b="1" i="0" u="none" strike="noStrike" cap="none" normalizeH="0" baseline="0" dirty="0" smtClean="0">
                        <a:ln>
                          <a:noFill/>
                        </a:ln>
                        <a:solidFill>
                          <a:srgbClr val="009900"/>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Összes aromástartalom, %, legfeljebb</a:t>
                      </a:r>
                      <a:endParaRPr kumimoji="0" lang="hu-HU" sz="1200" b="1" i="0" u="none" strike="noStrike" cap="none" normalizeH="0" baseline="0" smtClean="0">
                        <a:ln>
                          <a:noFill/>
                        </a:ln>
                        <a:solidFill>
                          <a:schemeClr val="tx1"/>
                        </a:solidFill>
                        <a:effectLst/>
                        <a:latin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rgbClr val="009900"/>
                          </a:solidFill>
                          <a:effectLst/>
                          <a:latin typeface="Times New Roman" pitchFamily="18" charset="0"/>
                          <a:cs typeface="Times New Roman" pitchFamily="18" charset="0"/>
                        </a:rPr>
                        <a:t>-</a:t>
                      </a:r>
                      <a:endParaRPr kumimoji="0" lang="hu-HU" sz="1200" b="1" i="0" u="none" strike="noStrike" cap="none" normalizeH="0" baseline="0" dirty="0" smtClean="0">
                        <a:ln>
                          <a:noFill/>
                        </a:ln>
                        <a:solidFill>
                          <a:srgbClr val="009900"/>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Többgyűrűs aromástartalom, %m/m, legfeljebb</a:t>
                      </a:r>
                      <a:endParaRPr kumimoji="0" lang="hu-HU" sz="1200" b="1" i="0" u="none" strike="noStrike" cap="none" normalizeH="0" baseline="0" smtClean="0">
                        <a:ln>
                          <a:noFill/>
                        </a:ln>
                        <a:solidFill>
                          <a:schemeClr val="tx1"/>
                        </a:solidFill>
                        <a:effectLst/>
                        <a:latin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11</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11</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rgbClr val="009900"/>
                          </a:solidFill>
                          <a:effectLst/>
                          <a:latin typeface="Times New Roman" pitchFamily="18" charset="0"/>
                          <a:cs typeface="Times New Roman" pitchFamily="18" charset="0"/>
                        </a:rPr>
                        <a:t>11</a:t>
                      </a:r>
                      <a:endParaRPr kumimoji="0" lang="hu-HU" sz="1200" b="1" i="0" u="none" strike="noStrike" cap="none" normalizeH="0" baseline="0" dirty="0" smtClean="0">
                        <a:ln>
                          <a:noFill/>
                        </a:ln>
                        <a:solidFill>
                          <a:srgbClr val="009900"/>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95 ftf%-ig átdesztillált, °C, legfeljebb</a:t>
                      </a:r>
                      <a:endParaRPr kumimoji="0" lang="hu-HU" sz="1200" b="1" i="0" u="none" strike="noStrike" cap="none" normalizeH="0" baseline="0" smtClean="0">
                        <a:ln>
                          <a:noFill/>
                        </a:ln>
                        <a:solidFill>
                          <a:schemeClr val="tx1"/>
                        </a:solidFill>
                        <a:effectLst/>
                        <a:latin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360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360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rgbClr val="009900"/>
                          </a:solidFill>
                          <a:effectLst/>
                          <a:latin typeface="Times New Roman" pitchFamily="18" charset="0"/>
                          <a:cs typeface="Times New Roman" pitchFamily="18" charset="0"/>
                        </a:rPr>
                        <a:t>360</a:t>
                      </a:r>
                      <a:endParaRPr kumimoji="0" lang="hu-HU" sz="1200" b="1" i="0" u="none" strike="noStrike" cap="none" normalizeH="0" baseline="0" dirty="0" smtClean="0">
                        <a:ln>
                          <a:noFill/>
                        </a:ln>
                        <a:solidFill>
                          <a:srgbClr val="009900"/>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Kéntartalom, mg/kg, legfeljebb</a:t>
                      </a:r>
                      <a:endParaRPr kumimoji="0" lang="hu-HU" sz="1200" b="1" i="0" u="none" strike="noStrike" cap="none" normalizeH="0" baseline="0" smtClean="0">
                        <a:ln>
                          <a:noFill/>
                        </a:ln>
                        <a:solidFill>
                          <a:schemeClr val="tx1"/>
                        </a:solidFill>
                        <a:effectLst/>
                        <a:latin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2000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2000/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500/100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500/100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500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350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50/</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10</a:t>
                      </a:r>
                      <a:r>
                        <a:rPr kumimoji="0" lang="hu-HU" sz="1200" b="1" i="0" u="none" strike="noStrike" cap="none" normalizeH="0" baseline="30000" smtClean="0">
                          <a:ln>
                            <a:noFill/>
                          </a:ln>
                          <a:solidFill>
                            <a:schemeClr val="tx1"/>
                          </a:solidFill>
                          <a:effectLst/>
                          <a:latin typeface="Times New Roman" pitchFamily="18" charset="0"/>
                          <a:cs typeface="Times New Roman" pitchFamily="18" charset="0"/>
                        </a:rPr>
                        <a:t>1</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rgbClr val="009900"/>
                          </a:solidFill>
                          <a:effectLst/>
                          <a:latin typeface="Times New Roman" pitchFamily="18" charset="0"/>
                          <a:cs typeface="Times New Roman" pitchFamily="18" charset="0"/>
                        </a:rPr>
                        <a:t>10</a:t>
                      </a:r>
                      <a:endParaRPr kumimoji="0" lang="hu-HU" sz="1200" b="1" i="0" u="none" strike="noStrike" cap="none" normalizeH="0" baseline="0" dirty="0" smtClean="0">
                        <a:ln>
                          <a:noFill/>
                        </a:ln>
                        <a:solidFill>
                          <a:srgbClr val="009900"/>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4353" name="Text Box 145"/>
          <p:cNvSpPr txBox="1">
            <a:spLocks noChangeArrowheads="1"/>
          </p:cNvSpPr>
          <p:nvPr/>
        </p:nvSpPr>
        <p:spPr bwMode="auto">
          <a:xfrm>
            <a:off x="1" y="5115839"/>
            <a:ext cx="9217025" cy="1200329"/>
          </a:xfrm>
          <a:prstGeom prst="rect">
            <a:avLst/>
          </a:prstGeom>
          <a:noFill/>
          <a:ln w="9525">
            <a:noFill/>
            <a:miter lim="800000"/>
            <a:headEnd/>
            <a:tailEnd/>
          </a:ln>
          <a:effectLst/>
        </p:spPr>
        <p:txBody>
          <a:bodyPr>
            <a:spAutoFit/>
          </a:bodyPr>
          <a:lstStyle/>
          <a:p>
            <a:r>
              <a:rPr lang="hu-HU" sz="1200" dirty="0">
                <a:latin typeface="Arial" pitchFamily="34" charset="0"/>
                <a:cs typeface="Arial" pitchFamily="34" charset="0"/>
              </a:rPr>
              <a:t>Az MSZ 1627 dízelgázolajok minőségi előírásait tartalmazó termékszabvány 1999-ben megszűnt és helyette az MSZ EN 590 termékszabvány az érvényes, azaz a dízelgázolajokra vonatkozó hazai és Európai Uniós termékszabvány ettől kezdve azonos.</a:t>
            </a:r>
          </a:p>
          <a:p>
            <a:endParaRPr lang="hu-HU" sz="1200" dirty="0">
              <a:latin typeface="Arial" pitchFamily="34" charset="0"/>
              <a:cs typeface="Arial" pitchFamily="34" charset="0"/>
            </a:endParaRPr>
          </a:p>
          <a:p>
            <a:r>
              <a:rPr lang="hu-HU" sz="1200" dirty="0">
                <a:latin typeface="Arial" pitchFamily="34" charset="0"/>
                <a:cs typeface="Arial" pitchFamily="34" charset="0"/>
              </a:rPr>
              <a:t>* Előírás </a:t>
            </a:r>
            <a:r>
              <a:rPr lang="hu-HU" sz="1200" dirty="0" smtClean="0">
                <a:latin typeface="Arial" pitchFamily="34" charset="0"/>
                <a:cs typeface="Arial" pitchFamily="34" charset="0"/>
              </a:rPr>
              <a:t>bevezetése </a:t>
            </a:r>
            <a:r>
              <a:rPr lang="hu-HU" sz="1200" dirty="0">
                <a:latin typeface="Arial" pitchFamily="34" charset="0"/>
                <a:cs typeface="Arial" pitchFamily="34" charset="0"/>
              </a:rPr>
              <a:t>2010 </a:t>
            </a:r>
          </a:p>
          <a:p>
            <a:r>
              <a:rPr lang="hu-HU" sz="1200" baseline="30000" dirty="0">
                <a:latin typeface="Arial" pitchFamily="34" charset="0"/>
                <a:cs typeface="Arial" pitchFamily="34" charset="0"/>
              </a:rPr>
              <a:t>1</a:t>
            </a:r>
            <a:r>
              <a:rPr lang="hu-HU" sz="1200" dirty="0">
                <a:latin typeface="Arial" pitchFamily="34" charset="0"/>
                <a:cs typeface="Arial" pitchFamily="34" charset="0"/>
              </a:rPr>
              <a:t> regionálisan biztosítani kell a legfeljebb 10 </a:t>
            </a:r>
            <a:r>
              <a:rPr lang="hu-HU" sz="1200" dirty="0" err="1">
                <a:latin typeface="Arial" pitchFamily="34" charset="0"/>
                <a:cs typeface="Arial" pitchFamily="34" charset="0"/>
              </a:rPr>
              <a:t>mgS</a:t>
            </a:r>
            <a:r>
              <a:rPr lang="hu-HU" sz="1200" dirty="0">
                <a:latin typeface="Arial" pitchFamily="34" charset="0"/>
                <a:cs typeface="Arial" pitchFamily="34" charset="0"/>
              </a:rPr>
              <a:t>/kg kéntartalmú motorbenzint is</a:t>
            </a:r>
          </a:p>
          <a:p>
            <a:r>
              <a:rPr lang="hu-HU" sz="1200" dirty="0" smtClean="0">
                <a:latin typeface="Arial" pitchFamily="34" charset="0"/>
                <a:cs typeface="Arial" pitchFamily="34" charset="0"/>
              </a:rPr>
              <a:t>- </a:t>
            </a:r>
            <a:r>
              <a:rPr lang="hu-HU" sz="1200" dirty="0">
                <a:latin typeface="Arial" pitchFamily="34" charset="0"/>
                <a:cs typeface="Arial" pitchFamily="34" charset="0"/>
              </a:rPr>
              <a:t>Nincs előírás</a:t>
            </a:r>
            <a:endParaRPr lang="hu-HU" sz="1200" b="1" dirty="0">
              <a:latin typeface="Arial"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Ellipszis 693"/>
          <p:cNvSpPr/>
          <p:nvPr/>
        </p:nvSpPr>
        <p:spPr>
          <a:xfrm>
            <a:off x="4355976" y="3933056"/>
            <a:ext cx="4788024" cy="2924944"/>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2" name="Group 2"/>
          <p:cNvGrpSpPr>
            <a:grpSpLocks/>
          </p:cNvGrpSpPr>
          <p:nvPr/>
        </p:nvGrpSpPr>
        <p:grpSpPr bwMode="auto">
          <a:xfrm>
            <a:off x="347663" y="3886200"/>
            <a:ext cx="8948737" cy="2971800"/>
            <a:chOff x="219" y="2352"/>
            <a:chExt cx="5637" cy="1872"/>
          </a:xfrm>
        </p:grpSpPr>
        <p:grpSp>
          <p:nvGrpSpPr>
            <p:cNvPr id="3" name="Group 3"/>
            <p:cNvGrpSpPr>
              <a:grpSpLocks/>
            </p:cNvGrpSpPr>
            <p:nvPr/>
          </p:nvGrpSpPr>
          <p:grpSpPr bwMode="auto">
            <a:xfrm>
              <a:off x="672" y="3502"/>
              <a:ext cx="966" cy="194"/>
              <a:chOff x="672" y="4750"/>
              <a:chExt cx="966" cy="194"/>
            </a:xfrm>
          </p:grpSpPr>
          <p:grpSp>
            <p:nvGrpSpPr>
              <p:cNvPr id="4" name="Group 4"/>
              <p:cNvGrpSpPr>
                <a:grpSpLocks/>
              </p:cNvGrpSpPr>
              <p:nvPr/>
            </p:nvGrpSpPr>
            <p:grpSpPr bwMode="auto">
              <a:xfrm>
                <a:off x="672" y="4750"/>
                <a:ext cx="165" cy="194"/>
                <a:chOff x="969" y="3448"/>
                <a:chExt cx="165" cy="194"/>
              </a:xfrm>
            </p:grpSpPr>
            <p:sp>
              <p:nvSpPr>
                <p:cNvPr id="318469" name="Rectangle 5"/>
                <p:cNvSpPr>
                  <a:spLocks noChangeArrowheads="1"/>
                </p:cNvSpPr>
                <p:nvPr/>
              </p:nvSpPr>
              <p:spPr bwMode="auto">
                <a:xfrm>
                  <a:off x="969" y="3448"/>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470" name="Rectangle 6"/>
                <p:cNvSpPr>
                  <a:spLocks noChangeArrowheads="1"/>
                </p:cNvSpPr>
                <p:nvPr/>
              </p:nvSpPr>
              <p:spPr bwMode="auto">
                <a:xfrm>
                  <a:off x="969" y="3454"/>
                  <a:ext cx="165" cy="12"/>
                </a:xfrm>
                <a:prstGeom prst="rect">
                  <a:avLst/>
                </a:prstGeom>
                <a:solidFill>
                  <a:srgbClr val="FFFF00"/>
                </a:solidFill>
                <a:ln w="9525">
                  <a:solidFill>
                    <a:srgbClr val="FFFF66"/>
                  </a:solidFill>
                  <a:miter lim="800000"/>
                  <a:headEnd/>
                  <a:tailEnd/>
                </a:ln>
              </p:spPr>
              <p:txBody>
                <a:bodyPr/>
                <a:lstStyle/>
                <a:p>
                  <a:endParaRPr lang="hu-HU"/>
                </a:p>
              </p:txBody>
            </p:sp>
            <p:sp>
              <p:nvSpPr>
                <p:cNvPr id="318471" name="Rectangle 7"/>
                <p:cNvSpPr>
                  <a:spLocks noChangeArrowheads="1"/>
                </p:cNvSpPr>
                <p:nvPr/>
              </p:nvSpPr>
              <p:spPr bwMode="auto">
                <a:xfrm>
                  <a:off x="969" y="3466"/>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472" name="Rectangle 8"/>
                <p:cNvSpPr>
                  <a:spLocks noChangeArrowheads="1"/>
                </p:cNvSpPr>
                <p:nvPr/>
              </p:nvSpPr>
              <p:spPr bwMode="auto">
                <a:xfrm>
                  <a:off x="969" y="3472"/>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473" name="Rectangle 9"/>
                <p:cNvSpPr>
                  <a:spLocks noChangeArrowheads="1"/>
                </p:cNvSpPr>
                <p:nvPr/>
              </p:nvSpPr>
              <p:spPr bwMode="auto">
                <a:xfrm>
                  <a:off x="969" y="3478"/>
                  <a:ext cx="165" cy="11"/>
                </a:xfrm>
                <a:prstGeom prst="rect">
                  <a:avLst/>
                </a:prstGeom>
                <a:solidFill>
                  <a:srgbClr val="FFFF00"/>
                </a:solidFill>
                <a:ln w="9525">
                  <a:solidFill>
                    <a:srgbClr val="FFFF66"/>
                  </a:solidFill>
                  <a:miter lim="800000"/>
                  <a:headEnd/>
                  <a:tailEnd/>
                </a:ln>
              </p:spPr>
              <p:txBody>
                <a:bodyPr/>
                <a:lstStyle/>
                <a:p>
                  <a:endParaRPr lang="hu-HU"/>
                </a:p>
              </p:txBody>
            </p:sp>
            <p:sp>
              <p:nvSpPr>
                <p:cNvPr id="318474" name="Rectangle 10"/>
                <p:cNvSpPr>
                  <a:spLocks noChangeArrowheads="1"/>
                </p:cNvSpPr>
                <p:nvPr/>
              </p:nvSpPr>
              <p:spPr bwMode="auto">
                <a:xfrm>
                  <a:off x="969" y="3489"/>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475" name="Rectangle 11"/>
                <p:cNvSpPr>
                  <a:spLocks noChangeArrowheads="1"/>
                </p:cNvSpPr>
                <p:nvPr/>
              </p:nvSpPr>
              <p:spPr bwMode="auto">
                <a:xfrm>
                  <a:off x="969" y="3495"/>
                  <a:ext cx="165" cy="12"/>
                </a:xfrm>
                <a:prstGeom prst="rect">
                  <a:avLst/>
                </a:prstGeom>
                <a:solidFill>
                  <a:srgbClr val="FFFF00"/>
                </a:solidFill>
                <a:ln w="9525">
                  <a:solidFill>
                    <a:srgbClr val="FFFF66"/>
                  </a:solidFill>
                  <a:miter lim="800000"/>
                  <a:headEnd/>
                  <a:tailEnd/>
                </a:ln>
              </p:spPr>
              <p:txBody>
                <a:bodyPr/>
                <a:lstStyle/>
                <a:p>
                  <a:endParaRPr lang="hu-HU"/>
                </a:p>
              </p:txBody>
            </p:sp>
            <p:sp>
              <p:nvSpPr>
                <p:cNvPr id="318476" name="Rectangle 12"/>
                <p:cNvSpPr>
                  <a:spLocks noChangeArrowheads="1"/>
                </p:cNvSpPr>
                <p:nvPr/>
              </p:nvSpPr>
              <p:spPr bwMode="auto">
                <a:xfrm>
                  <a:off x="969" y="3507"/>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477" name="Rectangle 13"/>
                <p:cNvSpPr>
                  <a:spLocks noChangeArrowheads="1"/>
                </p:cNvSpPr>
                <p:nvPr/>
              </p:nvSpPr>
              <p:spPr bwMode="auto">
                <a:xfrm>
                  <a:off x="969" y="3513"/>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478" name="Rectangle 14"/>
                <p:cNvSpPr>
                  <a:spLocks noChangeArrowheads="1"/>
                </p:cNvSpPr>
                <p:nvPr/>
              </p:nvSpPr>
              <p:spPr bwMode="auto">
                <a:xfrm>
                  <a:off x="969" y="3519"/>
                  <a:ext cx="165" cy="11"/>
                </a:xfrm>
                <a:prstGeom prst="rect">
                  <a:avLst/>
                </a:prstGeom>
                <a:solidFill>
                  <a:srgbClr val="FFFF00"/>
                </a:solidFill>
                <a:ln w="9525">
                  <a:solidFill>
                    <a:srgbClr val="FFFF66"/>
                  </a:solidFill>
                  <a:miter lim="800000"/>
                  <a:headEnd/>
                  <a:tailEnd/>
                </a:ln>
              </p:spPr>
              <p:txBody>
                <a:bodyPr/>
                <a:lstStyle/>
                <a:p>
                  <a:endParaRPr lang="hu-HU"/>
                </a:p>
              </p:txBody>
            </p:sp>
            <p:sp>
              <p:nvSpPr>
                <p:cNvPr id="318479" name="Rectangle 15"/>
                <p:cNvSpPr>
                  <a:spLocks noChangeArrowheads="1"/>
                </p:cNvSpPr>
                <p:nvPr/>
              </p:nvSpPr>
              <p:spPr bwMode="auto">
                <a:xfrm>
                  <a:off x="969" y="3530"/>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480" name="Rectangle 16"/>
                <p:cNvSpPr>
                  <a:spLocks noChangeArrowheads="1"/>
                </p:cNvSpPr>
                <p:nvPr/>
              </p:nvSpPr>
              <p:spPr bwMode="auto">
                <a:xfrm>
                  <a:off x="969" y="3536"/>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481" name="Rectangle 17"/>
                <p:cNvSpPr>
                  <a:spLocks noChangeArrowheads="1"/>
                </p:cNvSpPr>
                <p:nvPr/>
              </p:nvSpPr>
              <p:spPr bwMode="auto">
                <a:xfrm>
                  <a:off x="969" y="3542"/>
                  <a:ext cx="165" cy="12"/>
                </a:xfrm>
                <a:prstGeom prst="rect">
                  <a:avLst/>
                </a:prstGeom>
                <a:solidFill>
                  <a:srgbClr val="FFFF00"/>
                </a:solidFill>
                <a:ln w="9525">
                  <a:solidFill>
                    <a:srgbClr val="FFFF66"/>
                  </a:solidFill>
                  <a:miter lim="800000"/>
                  <a:headEnd/>
                  <a:tailEnd/>
                </a:ln>
              </p:spPr>
              <p:txBody>
                <a:bodyPr/>
                <a:lstStyle/>
                <a:p>
                  <a:endParaRPr lang="hu-HU"/>
                </a:p>
              </p:txBody>
            </p:sp>
            <p:sp>
              <p:nvSpPr>
                <p:cNvPr id="318482" name="Rectangle 18"/>
                <p:cNvSpPr>
                  <a:spLocks noChangeArrowheads="1"/>
                </p:cNvSpPr>
                <p:nvPr/>
              </p:nvSpPr>
              <p:spPr bwMode="auto">
                <a:xfrm>
                  <a:off x="969" y="3554"/>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483" name="Rectangle 19"/>
                <p:cNvSpPr>
                  <a:spLocks noChangeArrowheads="1"/>
                </p:cNvSpPr>
                <p:nvPr/>
              </p:nvSpPr>
              <p:spPr bwMode="auto">
                <a:xfrm>
                  <a:off x="969" y="3560"/>
                  <a:ext cx="165" cy="11"/>
                </a:xfrm>
                <a:prstGeom prst="rect">
                  <a:avLst/>
                </a:prstGeom>
                <a:solidFill>
                  <a:srgbClr val="FFFF00"/>
                </a:solidFill>
                <a:ln w="9525">
                  <a:solidFill>
                    <a:srgbClr val="FFFF66"/>
                  </a:solidFill>
                  <a:miter lim="800000"/>
                  <a:headEnd/>
                  <a:tailEnd/>
                </a:ln>
              </p:spPr>
              <p:txBody>
                <a:bodyPr/>
                <a:lstStyle/>
                <a:p>
                  <a:endParaRPr lang="hu-HU"/>
                </a:p>
              </p:txBody>
            </p:sp>
            <p:sp>
              <p:nvSpPr>
                <p:cNvPr id="318484" name="Rectangle 20"/>
                <p:cNvSpPr>
                  <a:spLocks noChangeArrowheads="1"/>
                </p:cNvSpPr>
                <p:nvPr/>
              </p:nvSpPr>
              <p:spPr bwMode="auto">
                <a:xfrm>
                  <a:off x="969" y="3571"/>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485" name="Rectangle 21"/>
                <p:cNvSpPr>
                  <a:spLocks noChangeArrowheads="1"/>
                </p:cNvSpPr>
                <p:nvPr/>
              </p:nvSpPr>
              <p:spPr bwMode="auto">
                <a:xfrm>
                  <a:off x="969" y="3577"/>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486" name="Rectangle 22"/>
                <p:cNvSpPr>
                  <a:spLocks noChangeArrowheads="1"/>
                </p:cNvSpPr>
                <p:nvPr/>
              </p:nvSpPr>
              <p:spPr bwMode="auto">
                <a:xfrm>
                  <a:off x="969" y="3583"/>
                  <a:ext cx="165" cy="12"/>
                </a:xfrm>
                <a:prstGeom prst="rect">
                  <a:avLst/>
                </a:prstGeom>
                <a:solidFill>
                  <a:srgbClr val="FFFF00"/>
                </a:solidFill>
                <a:ln w="9525">
                  <a:solidFill>
                    <a:srgbClr val="FFFF66"/>
                  </a:solidFill>
                  <a:miter lim="800000"/>
                  <a:headEnd/>
                  <a:tailEnd/>
                </a:ln>
              </p:spPr>
              <p:txBody>
                <a:bodyPr/>
                <a:lstStyle/>
                <a:p>
                  <a:endParaRPr lang="hu-HU"/>
                </a:p>
              </p:txBody>
            </p:sp>
            <p:sp>
              <p:nvSpPr>
                <p:cNvPr id="318487" name="Rectangle 23"/>
                <p:cNvSpPr>
                  <a:spLocks noChangeArrowheads="1"/>
                </p:cNvSpPr>
                <p:nvPr/>
              </p:nvSpPr>
              <p:spPr bwMode="auto">
                <a:xfrm>
                  <a:off x="969" y="3595"/>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488" name="Rectangle 24"/>
                <p:cNvSpPr>
                  <a:spLocks noChangeArrowheads="1"/>
                </p:cNvSpPr>
                <p:nvPr/>
              </p:nvSpPr>
              <p:spPr bwMode="auto">
                <a:xfrm>
                  <a:off x="969" y="3601"/>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489" name="Rectangle 25"/>
                <p:cNvSpPr>
                  <a:spLocks noChangeArrowheads="1"/>
                </p:cNvSpPr>
                <p:nvPr/>
              </p:nvSpPr>
              <p:spPr bwMode="auto">
                <a:xfrm>
                  <a:off x="969" y="3607"/>
                  <a:ext cx="165" cy="11"/>
                </a:xfrm>
                <a:prstGeom prst="rect">
                  <a:avLst/>
                </a:prstGeom>
                <a:solidFill>
                  <a:srgbClr val="FFFF00"/>
                </a:solidFill>
                <a:ln w="9525">
                  <a:solidFill>
                    <a:srgbClr val="FFFF66"/>
                  </a:solidFill>
                  <a:miter lim="800000"/>
                  <a:headEnd/>
                  <a:tailEnd/>
                </a:ln>
              </p:spPr>
              <p:txBody>
                <a:bodyPr/>
                <a:lstStyle/>
                <a:p>
                  <a:endParaRPr lang="hu-HU"/>
                </a:p>
              </p:txBody>
            </p:sp>
            <p:sp>
              <p:nvSpPr>
                <p:cNvPr id="318490" name="Rectangle 26"/>
                <p:cNvSpPr>
                  <a:spLocks noChangeArrowheads="1"/>
                </p:cNvSpPr>
                <p:nvPr/>
              </p:nvSpPr>
              <p:spPr bwMode="auto">
                <a:xfrm>
                  <a:off x="969" y="3618"/>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491" name="Rectangle 27"/>
                <p:cNvSpPr>
                  <a:spLocks noChangeArrowheads="1"/>
                </p:cNvSpPr>
                <p:nvPr/>
              </p:nvSpPr>
              <p:spPr bwMode="auto">
                <a:xfrm>
                  <a:off x="969" y="3624"/>
                  <a:ext cx="165" cy="12"/>
                </a:xfrm>
                <a:prstGeom prst="rect">
                  <a:avLst/>
                </a:prstGeom>
                <a:solidFill>
                  <a:srgbClr val="FFFF00"/>
                </a:solidFill>
                <a:ln w="9525">
                  <a:solidFill>
                    <a:srgbClr val="FFFF66"/>
                  </a:solidFill>
                  <a:miter lim="800000"/>
                  <a:headEnd/>
                  <a:tailEnd/>
                </a:ln>
              </p:spPr>
              <p:txBody>
                <a:bodyPr/>
                <a:lstStyle/>
                <a:p>
                  <a:endParaRPr lang="hu-HU"/>
                </a:p>
              </p:txBody>
            </p:sp>
            <p:sp>
              <p:nvSpPr>
                <p:cNvPr id="318492" name="Rectangle 28"/>
                <p:cNvSpPr>
                  <a:spLocks noChangeArrowheads="1"/>
                </p:cNvSpPr>
                <p:nvPr/>
              </p:nvSpPr>
              <p:spPr bwMode="auto">
                <a:xfrm>
                  <a:off x="969" y="3636"/>
                  <a:ext cx="165" cy="6"/>
                </a:xfrm>
                <a:prstGeom prst="rect">
                  <a:avLst/>
                </a:prstGeom>
                <a:solidFill>
                  <a:srgbClr val="FFFF00"/>
                </a:solidFill>
                <a:ln w="9525">
                  <a:solidFill>
                    <a:srgbClr val="FFFF66"/>
                  </a:solidFill>
                  <a:miter lim="800000"/>
                  <a:headEnd/>
                  <a:tailEnd/>
                </a:ln>
              </p:spPr>
              <p:txBody>
                <a:bodyPr/>
                <a:lstStyle/>
                <a:p>
                  <a:endParaRPr lang="hu-HU"/>
                </a:p>
              </p:txBody>
            </p:sp>
          </p:grpSp>
          <p:sp>
            <p:nvSpPr>
              <p:cNvPr id="318493" name="Rectangle 29"/>
              <p:cNvSpPr>
                <a:spLocks noChangeArrowheads="1"/>
              </p:cNvSpPr>
              <p:nvPr/>
            </p:nvSpPr>
            <p:spPr bwMode="auto">
              <a:xfrm>
                <a:off x="672" y="4750"/>
                <a:ext cx="165" cy="194"/>
              </a:xfrm>
              <a:prstGeom prst="rect">
                <a:avLst/>
              </a:prstGeom>
              <a:solidFill>
                <a:srgbClr val="FFFF00"/>
              </a:solidFill>
              <a:ln w="9525">
                <a:solidFill>
                  <a:srgbClr val="FFFF66"/>
                </a:solidFill>
                <a:miter lim="800000"/>
                <a:headEnd/>
                <a:tailEnd/>
              </a:ln>
            </p:spPr>
            <p:txBody>
              <a:bodyPr/>
              <a:lstStyle/>
              <a:p>
                <a:endParaRPr lang="hu-HU"/>
              </a:p>
            </p:txBody>
          </p:sp>
          <p:grpSp>
            <p:nvGrpSpPr>
              <p:cNvPr id="5" name="Group 30"/>
              <p:cNvGrpSpPr>
                <a:grpSpLocks/>
              </p:cNvGrpSpPr>
              <p:nvPr/>
            </p:nvGrpSpPr>
            <p:grpSpPr bwMode="auto">
              <a:xfrm>
                <a:off x="837" y="4750"/>
                <a:ext cx="159" cy="194"/>
                <a:chOff x="1134" y="3448"/>
                <a:chExt cx="159" cy="194"/>
              </a:xfrm>
            </p:grpSpPr>
            <p:sp>
              <p:nvSpPr>
                <p:cNvPr id="318495" name="Rectangle 31"/>
                <p:cNvSpPr>
                  <a:spLocks noChangeArrowheads="1"/>
                </p:cNvSpPr>
                <p:nvPr/>
              </p:nvSpPr>
              <p:spPr bwMode="auto">
                <a:xfrm>
                  <a:off x="1134" y="3448"/>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496" name="Rectangle 32"/>
                <p:cNvSpPr>
                  <a:spLocks noChangeArrowheads="1"/>
                </p:cNvSpPr>
                <p:nvPr/>
              </p:nvSpPr>
              <p:spPr bwMode="auto">
                <a:xfrm>
                  <a:off x="1134" y="3454"/>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497" name="Rectangle 33"/>
                <p:cNvSpPr>
                  <a:spLocks noChangeArrowheads="1"/>
                </p:cNvSpPr>
                <p:nvPr/>
              </p:nvSpPr>
              <p:spPr bwMode="auto">
                <a:xfrm>
                  <a:off x="1134" y="3466"/>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498" name="Rectangle 34"/>
                <p:cNvSpPr>
                  <a:spLocks noChangeArrowheads="1"/>
                </p:cNvSpPr>
                <p:nvPr/>
              </p:nvSpPr>
              <p:spPr bwMode="auto">
                <a:xfrm>
                  <a:off x="1134" y="3472"/>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499" name="Rectangle 35"/>
                <p:cNvSpPr>
                  <a:spLocks noChangeArrowheads="1"/>
                </p:cNvSpPr>
                <p:nvPr/>
              </p:nvSpPr>
              <p:spPr bwMode="auto">
                <a:xfrm>
                  <a:off x="1134" y="3478"/>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500" name="Rectangle 36"/>
                <p:cNvSpPr>
                  <a:spLocks noChangeArrowheads="1"/>
                </p:cNvSpPr>
                <p:nvPr/>
              </p:nvSpPr>
              <p:spPr bwMode="auto">
                <a:xfrm>
                  <a:off x="1134" y="3489"/>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01" name="Rectangle 37"/>
                <p:cNvSpPr>
                  <a:spLocks noChangeArrowheads="1"/>
                </p:cNvSpPr>
                <p:nvPr/>
              </p:nvSpPr>
              <p:spPr bwMode="auto">
                <a:xfrm>
                  <a:off x="1134" y="3495"/>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02" name="Rectangle 38"/>
                <p:cNvSpPr>
                  <a:spLocks noChangeArrowheads="1"/>
                </p:cNvSpPr>
                <p:nvPr/>
              </p:nvSpPr>
              <p:spPr bwMode="auto">
                <a:xfrm>
                  <a:off x="1134" y="3507"/>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03" name="Rectangle 39"/>
                <p:cNvSpPr>
                  <a:spLocks noChangeArrowheads="1"/>
                </p:cNvSpPr>
                <p:nvPr/>
              </p:nvSpPr>
              <p:spPr bwMode="auto">
                <a:xfrm>
                  <a:off x="1134" y="3513"/>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04" name="Rectangle 40"/>
                <p:cNvSpPr>
                  <a:spLocks noChangeArrowheads="1"/>
                </p:cNvSpPr>
                <p:nvPr/>
              </p:nvSpPr>
              <p:spPr bwMode="auto">
                <a:xfrm>
                  <a:off x="1134" y="3519"/>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505" name="Rectangle 41"/>
                <p:cNvSpPr>
                  <a:spLocks noChangeArrowheads="1"/>
                </p:cNvSpPr>
                <p:nvPr/>
              </p:nvSpPr>
              <p:spPr bwMode="auto">
                <a:xfrm>
                  <a:off x="1134" y="3530"/>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06" name="Rectangle 42"/>
                <p:cNvSpPr>
                  <a:spLocks noChangeArrowheads="1"/>
                </p:cNvSpPr>
                <p:nvPr/>
              </p:nvSpPr>
              <p:spPr bwMode="auto">
                <a:xfrm>
                  <a:off x="1134" y="3536"/>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07" name="Rectangle 43"/>
                <p:cNvSpPr>
                  <a:spLocks noChangeArrowheads="1"/>
                </p:cNvSpPr>
                <p:nvPr/>
              </p:nvSpPr>
              <p:spPr bwMode="auto">
                <a:xfrm>
                  <a:off x="1134" y="3542"/>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08" name="Rectangle 44"/>
                <p:cNvSpPr>
                  <a:spLocks noChangeArrowheads="1"/>
                </p:cNvSpPr>
                <p:nvPr/>
              </p:nvSpPr>
              <p:spPr bwMode="auto">
                <a:xfrm>
                  <a:off x="1134" y="3554"/>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09" name="Rectangle 45"/>
                <p:cNvSpPr>
                  <a:spLocks noChangeArrowheads="1"/>
                </p:cNvSpPr>
                <p:nvPr/>
              </p:nvSpPr>
              <p:spPr bwMode="auto">
                <a:xfrm>
                  <a:off x="1134" y="3560"/>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510" name="Rectangle 46"/>
                <p:cNvSpPr>
                  <a:spLocks noChangeArrowheads="1"/>
                </p:cNvSpPr>
                <p:nvPr/>
              </p:nvSpPr>
              <p:spPr bwMode="auto">
                <a:xfrm>
                  <a:off x="1134" y="3571"/>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11" name="Rectangle 47"/>
                <p:cNvSpPr>
                  <a:spLocks noChangeArrowheads="1"/>
                </p:cNvSpPr>
                <p:nvPr/>
              </p:nvSpPr>
              <p:spPr bwMode="auto">
                <a:xfrm>
                  <a:off x="1134" y="3577"/>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12" name="Rectangle 48"/>
                <p:cNvSpPr>
                  <a:spLocks noChangeArrowheads="1"/>
                </p:cNvSpPr>
                <p:nvPr/>
              </p:nvSpPr>
              <p:spPr bwMode="auto">
                <a:xfrm>
                  <a:off x="1134" y="3583"/>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13" name="Rectangle 49"/>
                <p:cNvSpPr>
                  <a:spLocks noChangeArrowheads="1"/>
                </p:cNvSpPr>
                <p:nvPr/>
              </p:nvSpPr>
              <p:spPr bwMode="auto">
                <a:xfrm>
                  <a:off x="1134" y="3595"/>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14" name="Rectangle 50"/>
                <p:cNvSpPr>
                  <a:spLocks noChangeArrowheads="1"/>
                </p:cNvSpPr>
                <p:nvPr/>
              </p:nvSpPr>
              <p:spPr bwMode="auto">
                <a:xfrm>
                  <a:off x="1134" y="3601"/>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15" name="Rectangle 51"/>
                <p:cNvSpPr>
                  <a:spLocks noChangeArrowheads="1"/>
                </p:cNvSpPr>
                <p:nvPr/>
              </p:nvSpPr>
              <p:spPr bwMode="auto">
                <a:xfrm>
                  <a:off x="1134" y="3607"/>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516" name="Rectangle 52"/>
                <p:cNvSpPr>
                  <a:spLocks noChangeArrowheads="1"/>
                </p:cNvSpPr>
                <p:nvPr/>
              </p:nvSpPr>
              <p:spPr bwMode="auto">
                <a:xfrm>
                  <a:off x="1134" y="3618"/>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17" name="Rectangle 53"/>
                <p:cNvSpPr>
                  <a:spLocks noChangeArrowheads="1"/>
                </p:cNvSpPr>
                <p:nvPr/>
              </p:nvSpPr>
              <p:spPr bwMode="auto">
                <a:xfrm>
                  <a:off x="1134" y="3624"/>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18" name="Rectangle 54"/>
                <p:cNvSpPr>
                  <a:spLocks noChangeArrowheads="1"/>
                </p:cNvSpPr>
                <p:nvPr/>
              </p:nvSpPr>
              <p:spPr bwMode="auto">
                <a:xfrm>
                  <a:off x="1134" y="3636"/>
                  <a:ext cx="159" cy="6"/>
                </a:xfrm>
                <a:prstGeom prst="rect">
                  <a:avLst/>
                </a:prstGeom>
                <a:solidFill>
                  <a:srgbClr val="FFFF00"/>
                </a:solidFill>
                <a:ln w="9525">
                  <a:solidFill>
                    <a:srgbClr val="FFFF66"/>
                  </a:solidFill>
                  <a:miter lim="800000"/>
                  <a:headEnd/>
                  <a:tailEnd/>
                </a:ln>
              </p:spPr>
              <p:txBody>
                <a:bodyPr/>
                <a:lstStyle/>
                <a:p>
                  <a:endParaRPr lang="hu-HU"/>
                </a:p>
              </p:txBody>
            </p:sp>
          </p:grpSp>
          <p:sp>
            <p:nvSpPr>
              <p:cNvPr id="318519" name="Rectangle 55"/>
              <p:cNvSpPr>
                <a:spLocks noChangeArrowheads="1"/>
              </p:cNvSpPr>
              <p:nvPr/>
            </p:nvSpPr>
            <p:spPr bwMode="auto">
              <a:xfrm>
                <a:off x="837" y="4750"/>
                <a:ext cx="159" cy="194"/>
              </a:xfrm>
              <a:prstGeom prst="rect">
                <a:avLst/>
              </a:prstGeom>
              <a:solidFill>
                <a:srgbClr val="FFFF00"/>
              </a:solidFill>
              <a:ln w="9525">
                <a:solidFill>
                  <a:srgbClr val="FFFF66"/>
                </a:solidFill>
                <a:miter lim="800000"/>
                <a:headEnd/>
                <a:tailEnd/>
              </a:ln>
            </p:spPr>
            <p:txBody>
              <a:bodyPr/>
              <a:lstStyle/>
              <a:p>
                <a:endParaRPr lang="hu-HU"/>
              </a:p>
            </p:txBody>
          </p:sp>
          <p:grpSp>
            <p:nvGrpSpPr>
              <p:cNvPr id="6" name="Group 56"/>
              <p:cNvGrpSpPr>
                <a:grpSpLocks/>
              </p:cNvGrpSpPr>
              <p:nvPr/>
            </p:nvGrpSpPr>
            <p:grpSpPr bwMode="auto">
              <a:xfrm>
                <a:off x="996" y="4750"/>
                <a:ext cx="159" cy="194"/>
                <a:chOff x="1293" y="3448"/>
                <a:chExt cx="159" cy="194"/>
              </a:xfrm>
            </p:grpSpPr>
            <p:sp>
              <p:nvSpPr>
                <p:cNvPr id="318521" name="Rectangle 57"/>
                <p:cNvSpPr>
                  <a:spLocks noChangeArrowheads="1"/>
                </p:cNvSpPr>
                <p:nvPr/>
              </p:nvSpPr>
              <p:spPr bwMode="auto">
                <a:xfrm>
                  <a:off x="1293" y="3448"/>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22" name="Rectangle 58"/>
                <p:cNvSpPr>
                  <a:spLocks noChangeArrowheads="1"/>
                </p:cNvSpPr>
                <p:nvPr/>
              </p:nvSpPr>
              <p:spPr bwMode="auto">
                <a:xfrm>
                  <a:off x="1293" y="3454"/>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23" name="Rectangle 59"/>
                <p:cNvSpPr>
                  <a:spLocks noChangeArrowheads="1"/>
                </p:cNvSpPr>
                <p:nvPr/>
              </p:nvSpPr>
              <p:spPr bwMode="auto">
                <a:xfrm>
                  <a:off x="1293" y="3466"/>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24" name="Rectangle 60"/>
                <p:cNvSpPr>
                  <a:spLocks noChangeArrowheads="1"/>
                </p:cNvSpPr>
                <p:nvPr/>
              </p:nvSpPr>
              <p:spPr bwMode="auto">
                <a:xfrm>
                  <a:off x="1293" y="3472"/>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25" name="Rectangle 61"/>
                <p:cNvSpPr>
                  <a:spLocks noChangeArrowheads="1"/>
                </p:cNvSpPr>
                <p:nvPr/>
              </p:nvSpPr>
              <p:spPr bwMode="auto">
                <a:xfrm>
                  <a:off x="1293" y="3478"/>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526" name="Rectangle 62"/>
                <p:cNvSpPr>
                  <a:spLocks noChangeArrowheads="1"/>
                </p:cNvSpPr>
                <p:nvPr/>
              </p:nvSpPr>
              <p:spPr bwMode="auto">
                <a:xfrm>
                  <a:off x="1293" y="3489"/>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27" name="Rectangle 63"/>
                <p:cNvSpPr>
                  <a:spLocks noChangeArrowheads="1"/>
                </p:cNvSpPr>
                <p:nvPr/>
              </p:nvSpPr>
              <p:spPr bwMode="auto">
                <a:xfrm>
                  <a:off x="1293" y="3495"/>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28" name="Rectangle 64"/>
                <p:cNvSpPr>
                  <a:spLocks noChangeArrowheads="1"/>
                </p:cNvSpPr>
                <p:nvPr/>
              </p:nvSpPr>
              <p:spPr bwMode="auto">
                <a:xfrm>
                  <a:off x="1293" y="3507"/>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29" name="Rectangle 65"/>
                <p:cNvSpPr>
                  <a:spLocks noChangeArrowheads="1"/>
                </p:cNvSpPr>
                <p:nvPr/>
              </p:nvSpPr>
              <p:spPr bwMode="auto">
                <a:xfrm>
                  <a:off x="1293" y="3513"/>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30" name="Rectangle 66"/>
                <p:cNvSpPr>
                  <a:spLocks noChangeArrowheads="1"/>
                </p:cNvSpPr>
                <p:nvPr/>
              </p:nvSpPr>
              <p:spPr bwMode="auto">
                <a:xfrm>
                  <a:off x="1293" y="3519"/>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531" name="Rectangle 67"/>
                <p:cNvSpPr>
                  <a:spLocks noChangeArrowheads="1"/>
                </p:cNvSpPr>
                <p:nvPr/>
              </p:nvSpPr>
              <p:spPr bwMode="auto">
                <a:xfrm>
                  <a:off x="1293" y="3530"/>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32" name="Rectangle 68"/>
                <p:cNvSpPr>
                  <a:spLocks noChangeArrowheads="1"/>
                </p:cNvSpPr>
                <p:nvPr/>
              </p:nvSpPr>
              <p:spPr bwMode="auto">
                <a:xfrm>
                  <a:off x="1293" y="3536"/>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33" name="Rectangle 69"/>
                <p:cNvSpPr>
                  <a:spLocks noChangeArrowheads="1"/>
                </p:cNvSpPr>
                <p:nvPr/>
              </p:nvSpPr>
              <p:spPr bwMode="auto">
                <a:xfrm>
                  <a:off x="1293" y="3542"/>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34" name="Rectangle 70"/>
                <p:cNvSpPr>
                  <a:spLocks noChangeArrowheads="1"/>
                </p:cNvSpPr>
                <p:nvPr/>
              </p:nvSpPr>
              <p:spPr bwMode="auto">
                <a:xfrm>
                  <a:off x="1293" y="3554"/>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35" name="Rectangle 71"/>
                <p:cNvSpPr>
                  <a:spLocks noChangeArrowheads="1"/>
                </p:cNvSpPr>
                <p:nvPr/>
              </p:nvSpPr>
              <p:spPr bwMode="auto">
                <a:xfrm>
                  <a:off x="1293" y="3560"/>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536" name="Rectangle 72"/>
                <p:cNvSpPr>
                  <a:spLocks noChangeArrowheads="1"/>
                </p:cNvSpPr>
                <p:nvPr/>
              </p:nvSpPr>
              <p:spPr bwMode="auto">
                <a:xfrm>
                  <a:off x="1293" y="3571"/>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37" name="Rectangle 73"/>
                <p:cNvSpPr>
                  <a:spLocks noChangeArrowheads="1"/>
                </p:cNvSpPr>
                <p:nvPr/>
              </p:nvSpPr>
              <p:spPr bwMode="auto">
                <a:xfrm>
                  <a:off x="1293" y="3577"/>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38" name="Rectangle 74"/>
                <p:cNvSpPr>
                  <a:spLocks noChangeArrowheads="1"/>
                </p:cNvSpPr>
                <p:nvPr/>
              </p:nvSpPr>
              <p:spPr bwMode="auto">
                <a:xfrm>
                  <a:off x="1293" y="3583"/>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39" name="Rectangle 75"/>
                <p:cNvSpPr>
                  <a:spLocks noChangeArrowheads="1"/>
                </p:cNvSpPr>
                <p:nvPr/>
              </p:nvSpPr>
              <p:spPr bwMode="auto">
                <a:xfrm>
                  <a:off x="1293" y="3595"/>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40" name="Rectangle 76"/>
                <p:cNvSpPr>
                  <a:spLocks noChangeArrowheads="1"/>
                </p:cNvSpPr>
                <p:nvPr/>
              </p:nvSpPr>
              <p:spPr bwMode="auto">
                <a:xfrm>
                  <a:off x="1293" y="3601"/>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41" name="Rectangle 77"/>
                <p:cNvSpPr>
                  <a:spLocks noChangeArrowheads="1"/>
                </p:cNvSpPr>
                <p:nvPr/>
              </p:nvSpPr>
              <p:spPr bwMode="auto">
                <a:xfrm>
                  <a:off x="1293" y="3607"/>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542" name="Rectangle 78"/>
                <p:cNvSpPr>
                  <a:spLocks noChangeArrowheads="1"/>
                </p:cNvSpPr>
                <p:nvPr/>
              </p:nvSpPr>
              <p:spPr bwMode="auto">
                <a:xfrm>
                  <a:off x="1293" y="3618"/>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43" name="Rectangle 79"/>
                <p:cNvSpPr>
                  <a:spLocks noChangeArrowheads="1"/>
                </p:cNvSpPr>
                <p:nvPr/>
              </p:nvSpPr>
              <p:spPr bwMode="auto">
                <a:xfrm>
                  <a:off x="1293" y="3624"/>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44" name="Rectangle 80"/>
                <p:cNvSpPr>
                  <a:spLocks noChangeArrowheads="1"/>
                </p:cNvSpPr>
                <p:nvPr/>
              </p:nvSpPr>
              <p:spPr bwMode="auto">
                <a:xfrm>
                  <a:off x="1293" y="3636"/>
                  <a:ext cx="159" cy="6"/>
                </a:xfrm>
                <a:prstGeom prst="rect">
                  <a:avLst/>
                </a:prstGeom>
                <a:solidFill>
                  <a:srgbClr val="FFFF00"/>
                </a:solidFill>
                <a:ln w="9525">
                  <a:solidFill>
                    <a:srgbClr val="FFFF66"/>
                  </a:solidFill>
                  <a:miter lim="800000"/>
                  <a:headEnd/>
                  <a:tailEnd/>
                </a:ln>
              </p:spPr>
              <p:txBody>
                <a:bodyPr/>
                <a:lstStyle/>
                <a:p>
                  <a:endParaRPr lang="hu-HU"/>
                </a:p>
              </p:txBody>
            </p:sp>
          </p:grpSp>
          <p:sp>
            <p:nvSpPr>
              <p:cNvPr id="318545" name="Rectangle 81"/>
              <p:cNvSpPr>
                <a:spLocks noChangeArrowheads="1"/>
              </p:cNvSpPr>
              <p:nvPr/>
            </p:nvSpPr>
            <p:spPr bwMode="auto">
              <a:xfrm>
                <a:off x="996" y="4750"/>
                <a:ext cx="159" cy="194"/>
              </a:xfrm>
              <a:prstGeom prst="rect">
                <a:avLst/>
              </a:prstGeom>
              <a:solidFill>
                <a:srgbClr val="FFFF00"/>
              </a:solidFill>
              <a:ln w="9525">
                <a:solidFill>
                  <a:srgbClr val="FFFF66"/>
                </a:solidFill>
                <a:miter lim="800000"/>
                <a:headEnd/>
                <a:tailEnd/>
              </a:ln>
            </p:spPr>
            <p:txBody>
              <a:bodyPr/>
              <a:lstStyle/>
              <a:p>
                <a:endParaRPr lang="hu-HU"/>
              </a:p>
            </p:txBody>
          </p:sp>
          <p:grpSp>
            <p:nvGrpSpPr>
              <p:cNvPr id="7" name="Group 82"/>
              <p:cNvGrpSpPr>
                <a:grpSpLocks/>
              </p:cNvGrpSpPr>
              <p:nvPr/>
            </p:nvGrpSpPr>
            <p:grpSpPr bwMode="auto">
              <a:xfrm>
                <a:off x="1155" y="4750"/>
                <a:ext cx="159" cy="194"/>
                <a:chOff x="1452" y="3448"/>
                <a:chExt cx="159" cy="194"/>
              </a:xfrm>
            </p:grpSpPr>
            <p:sp>
              <p:nvSpPr>
                <p:cNvPr id="318547" name="Rectangle 83"/>
                <p:cNvSpPr>
                  <a:spLocks noChangeArrowheads="1"/>
                </p:cNvSpPr>
                <p:nvPr/>
              </p:nvSpPr>
              <p:spPr bwMode="auto">
                <a:xfrm>
                  <a:off x="1452" y="3448"/>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48" name="Rectangle 84"/>
                <p:cNvSpPr>
                  <a:spLocks noChangeArrowheads="1"/>
                </p:cNvSpPr>
                <p:nvPr/>
              </p:nvSpPr>
              <p:spPr bwMode="auto">
                <a:xfrm>
                  <a:off x="1452" y="3454"/>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49" name="Rectangle 85"/>
                <p:cNvSpPr>
                  <a:spLocks noChangeArrowheads="1"/>
                </p:cNvSpPr>
                <p:nvPr/>
              </p:nvSpPr>
              <p:spPr bwMode="auto">
                <a:xfrm>
                  <a:off x="1452" y="3466"/>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50" name="Rectangle 86"/>
                <p:cNvSpPr>
                  <a:spLocks noChangeArrowheads="1"/>
                </p:cNvSpPr>
                <p:nvPr/>
              </p:nvSpPr>
              <p:spPr bwMode="auto">
                <a:xfrm>
                  <a:off x="1452" y="3472"/>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51" name="Rectangle 87"/>
                <p:cNvSpPr>
                  <a:spLocks noChangeArrowheads="1"/>
                </p:cNvSpPr>
                <p:nvPr/>
              </p:nvSpPr>
              <p:spPr bwMode="auto">
                <a:xfrm>
                  <a:off x="1452" y="3478"/>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552" name="Rectangle 88"/>
                <p:cNvSpPr>
                  <a:spLocks noChangeArrowheads="1"/>
                </p:cNvSpPr>
                <p:nvPr/>
              </p:nvSpPr>
              <p:spPr bwMode="auto">
                <a:xfrm>
                  <a:off x="1452" y="3489"/>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53" name="Rectangle 89"/>
                <p:cNvSpPr>
                  <a:spLocks noChangeArrowheads="1"/>
                </p:cNvSpPr>
                <p:nvPr/>
              </p:nvSpPr>
              <p:spPr bwMode="auto">
                <a:xfrm>
                  <a:off x="1452" y="3495"/>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54" name="Rectangle 90"/>
                <p:cNvSpPr>
                  <a:spLocks noChangeArrowheads="1"/>
                </p:cNvSpPr>
                <p:nvPr/>
              </p:nvSpPr>
              <p:spPr bwMode="auto">
                <a:xfrm>
                  <a:off x="1452" y="3507"/>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55" name="Rectangle 91"/>
                <p:cNvSpPr>
                  <a:spLocks noChangeArrowheads="1"/>
                </p:cNvSpPr>
                <p:nvPr/>
              </p:nvSpPr>
              <p:spPr bwMode="auto">
                <a:xfrm>
                  <a:off x="1452" y="3513"/>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56" name="Rectangle 92"/>
                <p:cNvSpPr>
                  <a:spLocks noChangeArrowheads="1"/>
                </p:cNvSpPr>
                <p:nvPr/>
              </p:nvSpPr>
              <p:spPr bwMode="auto">
                <a:xfrm>
                  <a:off x="1452" y="3519"/>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557" name="Rectangle 93"/>
                <p:cNvSpPr>
                  <a:spLocks noChangeArrowheads="1"/>
                </p:cNvSpPr>
                <p:nvPr/>
              </p:nvSpPr>
              <p:spPr bwMode="auto">
                <a:xfrm>
                  <a:off x="1452" y="3530"/>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58" name="Rectangle 94"/>
                <p:cNvSpPr>
                  <a:spLocks noChangeArrowheads="1"/>
                </p:cNvSpPr>
                <p:nvPr/>
              </p:nvSpPr>
              <p:spPr bwMode="auto">
                <a:xfrm>
                  <a:off x="1452" y="3536"/>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59" name="Rectangle 95"/>
                <p:cNvSpPr>
                  <a:spLocks noChangeArrowheads="1"/>
                </p:cNvSpPr>
                <p:nvPr/>
              </p:nvSpPr>
              <p:spPr bwMode="auto">
                <a:xfrm>
                  <a:off x="1452" y="3542"/>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60" name="Rectangle 96"/>
                <p:cNvSpPr>
                  <a:spLocks noChangeArrowheads="1"/>
                </p:cNvSpPr>
                <p:nvPr/>
              </p:nvSpPr>
              <p:spPr bwMode="auto">
                <a:xfrm>
                  <a:off x="1452" y="3554"/>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61" name="Rectangle 97"/>
                <p:cNvSpPr>
                  <a:spLocks noChangeArrowheads="1"/>
                </p:cNvSpPr>
                <p:nvPr/>
              </p:nvSpPr>
              <p:spPr bwMode="auto">
                <a:xfrm>
                  <a:off x="1452" y="3560"/>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562" name="Rectangle 98"/>
                <p:cNvSpPr>
                  <a:spLocks noChangeArrowheads="1"/>
                </p:cNvSpPr>
                <p:nvPr/>
              </p:nvSpPr>
              <p:spPr bwMode="auto">
                <a:xfrm>
                  <a:off x="1452" y="3571"/>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63" name="Rectangle 99"/>
                <p:cNvSpPr>
                  <a:spLocks noChangeArrowheads="1"/>
                </p:cNvSpPr>
                <p:nvPr/>
              </p:nvSpPr>
              <p:spPr bwMode="auto">
                <a:xfrm>
                  <a:off x="1452" y="3577"/>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64" name="Rectangle 100"/>
                <p:cNvSpPr>
                  <a:spLocks noChangeArrowheads="1"/>
                </p:cNvSpPr>
                <p:nvPr/>
              </p:nvSpPr>
              <p:spPr bwMode="auto">
                <a:xfrm>
                  <a:off x="1452" y="3583"/>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65" name="Rectangle 101"/>
                <p:cNvSpPr>
                  <a:spLocks noChangeArrowheads="1"/>
                </p:cNvSpPr>
                <p:nvPr/>
              </p:nvSpPr>
              <p:spPr bwMode="auto">
                <a:xfrm>
                  <a:off x="1452" y="3595"/>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66" name="Rectangle 102"/>
                <p:cNvSpPr>
                  <a:spLocks noChangeArrowheads="1"/>
                </p:cNvSpPr>
                <p:nvPr/>
              </p:nvSpPr>
              <p:spPr bwMode="auto">
                <a:xfrm>
                  <a:off x="1452" y="3601"/>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67" name="Rectangle 103"/>
                <p:cNvSpPr>
                  <a:spLocks noChangeArrowheads="1"/>
                </p:cNvSpPr>
                <p:nvPr/>
              </p:nvSpPr>
              <p:spPr bwMode="auto">
                <a:xfrm>
                  <a:off x="1452" y="3607"/>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568" name="Rectangle 104"/>
                <p:cNvSpPr>
                  <a:spLocks noChangeArrowheads="1"/>
                </p:cNvSpPr>
                <p:nvPr/>
              </p:nvSpPr>
              <p:spPr bwMode="auto">
                <a:xfrm>
                  <a:off x="1452" y="3618"/>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69" name="Rectangle 105"/>
                <p:cNvSpPr>
                  <a:spLocks noChangeArrowheads="1"/>
                </p:cNvSpPr>
                <p:nvPr/>
              </p:nvSpPr>
              <p:spPr bwMode="auto">
                <a:xfrm>
                  <a:off x="1452" y="3624"/>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70" name="Rectangle 106"/>
                <p:cNvSpPr>
                  <a:spLocks noChangeArrowheads="1"/>
                </p:cNvSpPr>
                <p:nvPr/>
              </p:nvSpPr>
              <p:spPr bwMode="auto">
                <a:xfrm>
                  <a:off x="1452" y="3636"/>
                  <a:ext cx="159" cy="6"/>
                </a:xfrm>
                <a:prstGeom prst="rect">
                  <a:avLst/>
                </a:prstGeom>
                <a:solidFill>
                  <a:srgbClr val="FFFF00"/>
                </a:solidFill>
                <a:ln w="9525">
                  <a:solidFill>
                    <a:srgbClr val="FFFF66"/>
                  </a:solidFill>
                  <a:miter lim="800000"/>
                  <a:headEnd/>
                  <a:tailEnd/>
                </a:ln>
              </p:spPr>
              <p:txBody>
                <a:bodyPr/>
                <a:lstStyle/>
                <a:p>
                  <a:endParaRPr lang="hu-HU"/>
                </a:p>
              </p:txBody>
            </p:sp>
          </p:grpSp>
          <p:sp>
            <p:nvSpPr>
              <p:cNvPr id="318571" name="Rectangle 107"/>
              <p:cNvSpPr>
                <a:spLocks noChangeArrowheads="1"/>
              </p:cNvSpPr>
              <p:nvPr/>
            </p:nvSpPr>
            <p:spPr bwMode="auto">
              <a:xfrm>
                <a:off x="1155" y="4750"/>
                <a:ext cx="159" cy="194"/>
              </a:xfrm>
              <a:prstGeom prst="rect">
                <a:avLst/>
              </a:prstGeom>
              <a:solidFill>
                <a:srgbClr val="FFFF00"/>
              </a:solidFill>
              <a:ln w="9525">
                <a:solidFill>
                  <a:srgbClr val="FFFF66"/>
                </a:solidFill>
                <a:miter lim="800000"/>
                <a:headEnd/>
                <a:tailEnd/>
              </a:ln>
            </p:spPr>
            <p:txBody>
              <a:bodyPr/>
              <a:lstStyle/>
              <a:p>
                <a:endParaRPr lang="hu-HU"/>
              </a:p>
            </p:txBody>
          </p:sp>
          <p:grpSp>
            <p:nvGrpSpPr>
              <p:cNvPr id="8" name="Group 108"/>
              <p:cNvGrpSpPr>
                <a:grpSpLocks/>
              </p:cNvGrpSpPr>
              <p:nvPr/>
            </p:nvGrpSpPr>
            <p:grpSpPr bwMode="auto">
              <a:xfrm>
                <a:off x="1314" y="4750"/>
                <a:ext cx="159" cy="194"/>
                <a:chOff x="1611" y="3448"/>
                <a:chExt cx="159" cy="194"/>
              </a:xfrm>
            </p:grpSpPr>
            <p:sp>
              <p:nvSpPr>
                <p:cNvPr id="318573" name="Rectangle 109"/>
                <p:cNvSpPr>
                  <a:spLocks noChangeArrowheads="1"/>
                </p:cNvSpPr>
                <p:nvPr/>
              </p:nvSpPr>
              <p:spPr bwMode="auto">
                <a:xfrm>
                  <a:off x="1611" y="3448"/>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74" name="Rectangle 110"/>
                <p:cNvSpPr>
                  <a:spLocks noChangeArrowheads="1"/>
                </p:cNvSpPr>
                <p:nvPr/>
              </p:nvSpPr>
              <p:spPr bwMode="auto">
                <a:xfrm>
                  <a:off x="1611" y="3454"/>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75" name="Rectangle 111"/>
                <p:cNvSpPr>
                  <a:spLocks noChangeArrowheads="1"/>
                </p:cNvSpPr>
                <p:nvPr/>
              </p:nvSpPr>
              <p:spPr bwMode="auto">
                <a:xfrm>
                  <a:off x="1611" y="3466"/>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76" name="Rectangle 112"/>
                <p:cNvSpPr>
                  <a:spLocks noChangeArrowheads="1"/>
                </p:cNvSpPr>
                <p:nvPr/>
              </p:nvSpPr>
              <p:spPr bwMode="auto">
                <a:xfrm>
                  <a:off x="1611" y="3472"/>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77" name="Rectangle 113"/>
                <p:cNvSpPr>
                  <a:spLocks noChangeArrowheads="1"/>
                </p:cNvSpPr>
                <p:nvPr/>
              </p:nvSpPr>
              <p:spPr bwMode="auto">
                <a:xfrm>
                  <a:off x="1611" y="3478"/>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578" name="Rectangle 114"/>
                <p:cNvSpPr>
                  <a:spLocks noChangeArrowheads="1"/>
                </p:cNvSpPr>
                <p:nvPr/>
              </p:nvSpPr>
              <p:spPr bwMode="auto">
                <a:xfrm>
                  <a:off x="1611" y="3489"/>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79" name="Rectangle 115"/>
                <p:cNvSpPr>
                  <a:spLocks noChangeArrowheads="1"/>
                </p:cNvSpPr>
                <p:nvPr/>
              </p:nvSpPr>
              <p:spPr bwMode="auto">
                <a:xfrm>
                  <a:off x="1611" y="3495"/>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80" name="Rectangle 116"/>
                <p:cNvSpPr>
                  <a:spLocks noChangeArrowheads="1"/>
                </p:cNvSpPr>
                <p:nvPr/>
              </p:nvSpPr>
              <p:spPr bwMode="auto">
                <a:xfrm>
                  <a:off x="1611" y="3507"/>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81" name="Rectangle 117"/>
                <p:cNvSpPr>
                  <a:spLocks noChangeArrowheads="1"/>
                </p:cNvSpPr>
                <p:nvPr/>
              </p:nvSpPr>
              <p:spPr bwMode="auto">
                <a:xfrm>
                  <a:off x="1611" y="3513"/>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82" name="Rectangle 118"/>
                <p:cNvSpPr>
                  <a:spLocks noChangeArrowheads="1"/>
                </p:cNvSpPr>
                <p:nvPr/>
              </p:nvSpPr>
              <p:spPr bwMode="auto">
                <a:xfrm>
                  <a:off x="1611" y="3519"/>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583" name="Rectangle 119"/>
                <p:cNvSpPr>
                  <a:spLocks noChangeArrowheads="1"/>
                </p:cNvSpPr>
                <p:nvPr/>
              </p:nvSpPr>
              <p:spPr bwMode="auto">
                <a:xfrm>
                  <a:off x="1611" y="3530"/>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84" name="Rectangle 120"/>
                <p:cNvSpPr>
                  <a:spLocks noChangeArrowheads="1"/>
                </p:cNvSpPr>
                <p:nvPr/>
              </p:nvSpPr>
              <p:spPr bwMode="auto">
                <a:xfrm>
                  <a:off x="1611" y="3536"/>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85" name="Rectangle 121"/>
                <p:cNvSpPr>
                  <a:spLocks noChangeArrowheads="1"/>
                </p:cNvSpPr>
                <p:nvPr/>
              </p:nvSpPr>
              <p:spPr bwMode="auto">
                <a:xfrm>
                  <a:off x="1611" y="3542"/>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86" name="Rectangle 122"/>
                <p:cNvSpPr>
                  <a:spLocks noChangeArrowheads="1"/>
                </p:cNvSpPr>
                <p:nvPr/>
              </p:nvSpPr>
              <p:spPr bwMode="auto">
                <a:xfrm>
                  <a:off x="1611" y="3554"/>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87" name="Rectangle 123"/>
                <p:cNvSpPr>
                  <a:spLocks noChangeArrowheads="1"/>
                </p:cNvSpPr>
                <p:nvPr/>
              </p:nvSpPr>
              <p:spPr bwMode="auto">
                <a:xfrm>
                  <a:off x="1611" y="3560"/>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588" name="Rectangle 124"/>
                <p:cNvSpPr>
                  <a:spLocks noChangeArrowheads="1"/>
                </p:cNvSpPr>
                <p:nvPr/>
              </p:nvSpPr>
              <p:spPr bwMode="auto">
                <a:xfrm>
                  <a:off x="1611" y="3571"/>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89" name="Rectangle 125"/>
                <p:cNvSpPr>
                  <a:spLocks noChangeArrowheads="1"/>
                </p:cNvSpPr>
                <p:nvPr/>
              </p:nvSpPr>
              <p:spPr bwMode="auto">
                <a:xfrm>
                  <a:off x="1611" y="3577"/>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90" name="Rectangle 126"/>
                <p:cNvSpPr>
                  <a:spLocks noChangeArrowheads="1"/>
                </p:cNvSpPr>
                <p:nvPr/>
              </p:nvSpPr>
              <p:spPr bwMode="auto">
                <a:xfrm>
                  <a:off x="1611" y="3583"/>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91" name="Rectangle 127"/>
                <p:cNvSpPr>
                  <a:spLocks noChangeArrowheads="1"/>
                </p:cNvSpPr>
                <p:nvPr/>
              </p:nvSpPr>
              <p:spPr bwMode="auto">
                <a:xfrm>
                  <a:off x="1611" y="3595"/>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92" name="Rectangle 128"/>
                <p:cNvSpPr>
                  <a:spLocks noChangeArrowheads="1"/>
                </p:cNvSpPr>
                <p:nvPr/>
              </p:nvSpPr>
              <p:spPr bwMode="auto">
                <a:xfrm>
                  <a:off x="1611" y="3601"/>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93" name="Rectangle 129"/>
                <p:cNvSpPr>
                  <a:spLocks noChangeArrowheads="1"/>
                </p:cNvSpPr>
                <p:nvPr/>
              </p:nvSpPr>
              <p:spPr bwMode="auto">
                <a:xfrm>
                  <a:off x="1611" y="3607"/>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594" name="Rectangle 130"/>
                <p:cNvSpPr>
                  <a:spLocks noChangeArrowheads="1"/>
                </p:cNvSpPr>
                <p:nvPr/>
              </p:nvSpPr>
              <p:spPr bwMode="auto">
                <a:xfrm>
                  <a:off x="1611" y="3618"/>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95" name="Rectangle 131"/>
                <p:cNvSpPr>
                  <a:spLocks noChangeArrowheads="1"/>
                </p:cNvSpPr>
                <p:nvPr/>
              </p:nvSpPr>
              <p:spPr bwMode="auto">
                <a:xfrm>
                  <a:off x="1611" y="3624"/>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96" name="Rectangle 132"/>
                <p:cNvSpPr>
                  <a:spLocks noChangeArrowheads="1"/>
                </p:cNvSpPr>
                <p:nvPr/>
              </p:nvSpPr>
              <p:spPr bwMode="auto">
                <a:xfrm>
                  <a:off x="1611" y="3636"/>
                  <a:ext cx="159" cy="6"/>
                </a:xfrm>
                <a:prstGeom prst="rect">
                  <a:avLst/>
                </a:prstGeom>
                <a:solidFill>
                  <a:srgbClr val="FFFF00"/>
                </a:solidFill>
                <a:ln w="9525">
                  <a:solidFill>
                    <a:srgbClr val="FFFF66"/>
                  </a:solidFill>
                  <a:miter lim="800000"/>
                  <a:headEnd/>
                  <a:tailEnd/>
                </a:ln>
              </p:spPr>
              <p:txBody>
                <a:bodyPr/>
                <a:lstStyle/>
                <a:p>
                  <a:endParaRPr lang="hu-HU"/>
                </a:p>
              </p:txBody>
            </p:sp>
          </p:grpSp>
          <p:sp>
            <p:nvSpPr>
              <p:cNvPr id="318597" name="Rectangle 133"/>
              <p:cNvSpPr>
                <a:spLocks noChangeArrowheads="1"/>
              </p:cNvSpPr>
              <p:nvPr/>
            </p:nvSpPr>
            <p:spPr bwMode="auto">
              <a:xfrm>
                <a:off x="1314" y="4750"/>
                <a:ext cx="159" cy="194"/>
              </a:xfrm>
              <a:prstGeom prst="rect">
                <a:avLst/>
              </a:prstGeom>
              <a:solidFill>
                <a:srgbClr val="FFFF00"/>
              </a:solidFill>
              <a:ln w="9525">
                <a:solidFill>
                  <a:srgbClr val="FFFF66"/>
                </a:solidFill>
                <a:miter lim="800000"/>
                <a:headEnd/>
                <a:tailEnd/>
              </a:ln>
            </p:spPr>
            <p:txBody>
              <a:bodyPr/>
              <a:lstStyle/>
              <a:p>
                <a:endParaRPr lang="hu-HU"/>
              </a:p>
            </p:txBody>
          </p:sp>
          <p:grpSp>
            <p:nvGrpSpPr>
              <p:cNvPr id="9" name="Group 134"/>
              <p:cNvGrpSpPr>
                <a:grpSpLocks/>
              </p:cNvGrpSpPr>
              <p:nvPr/>
            </p:nvGrpSpPr>
            <p:grpSpPr bwMode="auto">
              <a:xfrm>
                <a:off x="1473" y="4750"/>
                <a:ext cx="165" cy="194"/>
                <a:chOff x="1770" y="3448"/>
                <a:chExt cx="165" cy="194"/>
              </a:xfrm>
            </p:grpSpPr>
            <p:sp>
              <p:nvSpPr>
                <p:cNvPr id="318599" name="Rectangle 135"/>
                <p:cNvSpPr>
                  <a:spLocks noChangeArrowheads="1"/>
                </p:cNvSpPr>
                <p:nvPr/>
              </p:nvSpPr>
              <p:spPr bwMode="auto">
                <a:xfrm>
                  <a:off x="1770" y="3448"/>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00" name="Rectangle 136"/>
                <p:cNvSpPr>
                  <a:spLocks noChangeArrowheads="1"/>
                </p:cNvSpPr>
                <p:nvPr/>
              </p:nvSpPr>
              <p:spPr bwMode="auto">
                <a:xfrm>
                  <a:off x="1770" y="3454"/>
                  <a:ext cx="165" cy="12"/>
                </a:xfrm>
                <a:prstGeom prst="rect">
                  <a:avLst/>
                </a:prstGeom>
                <a:solidFill>
                  <a:srgbClr val="FFFF00"/>
                </a:solidFill>
                <a:ln w="9525">
                  <a:solidFill>
                    <a:srgbClr val="FFFF66"/>
                  </a:solidFill>
                  <a:miter lim="800000"/>
                  <a:headEnd/>
                  <a:tailEnd/>
                </a:ln>
              </p:spPr>
              <p:txBody>
                <a:bodyPr/>
                <a:lstStyle/>
                <a:p>
                  <a:endParaRPr lang="hu-HU"/>
                </a:p>
              </p:txBody>
            </p:sp>
            <p:sp>
              <p:nvSpPr>
                <p:cNvPr id="318601" name="Rectangle 137"/>
                <p:cNvSpPr>
                  <a:spLocks noChangeArrowheads="1"/>
                </p:cNvSpPr>
                <p:nvPr/>
              </p:nvSpPr>
              <p:spPr bwMode="auto">
                <a:xfrm>
                  <a:off x="1770" y="3466"/>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02" name="Rectangle 138"/>
                <p:cNvSpPr>
                  <a:spLocks noChangeArrowheads="1"/>
                </p:cNvSpPr>
                <p:nvPr/>
              </p:nvSpPr>
              <p:spPr bwMode="auto">
                <a:xfrm>
                  <a:off x="1770" y="3472"/>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03" name="Rectangle 139"/>
                <p:cNvSpPr>
                  <a:spLocks noChangeArrowheads="1"/>
                </p:cNvSpPr>
                <p:nvPr/>
              </p:nvSpPr>
              <p:spPr bwMode="auto">
                <a:xfrm>
                  <a:off x="1770" y="3478"/>
                  <a:ext cx="165" cy="11"/>
                </a:xfrm>
                <a:prstGeom prst="rect">
                  <a:avLst/>
                </a:prstGeom>
                <a:solidFill>
                  <a:srgbClr val="FFFF00"/>
                </a:solidFill>
                <a:ln w="9525">
                  <a:solidFill>
                    <a:srgbClr val="FFFF66"/>
                  </a:solidFill>
                  <a:miter lim="800000"/>
                  <a:headEnd/>
                  <a:tailEnd/>
                </a:ln>
              </p:spPr>
              <p:txBody>
                <a:bodyPr/>
                <a:lstStyle/>
                <a:p>
                  <a:endParaRPr lang="hu-HU"/>
                </a:p>
              </p:txBody>
            </p:sp>
            <p:sp>
              <p:nvSpPr>
                <p:cNvPr id="318604" name="Rectangle 140"/>
                <p:cNvSpPr>
                  <a:spLocks noChangeArrowheads="1"/>
                </p:cNvSpPr>
                <p:nvPr/>
              </p:nvSpPr>
              <p:spPr bwMode="auto">
                <a:xfrm>
                  <a:off x="1770" y="3489"/>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05" name="Rectangle 141"/>
                <p:cNvSpPr>
                  <a:spLocks noChangeArrowheads="1"/>
                </p:cNvSpPr>
                <p:nvPr/>
              </p:nvSpPr>
              <p:spPr bwMode="auto">
                <a:xfrm>
                  <a:off x="1770" y="3495"/>
                  <a:ext cx="165" cy="12"/>
                </a:xfrm>
                <a:prstGeom prst="rect">
                  <a:avLst/>
                </a:prstGeom>
                <a:solidFill>
                  <a:srgbClr val="FFFF00"/>
                </a:solidFill>
                <a:ln w="9525">
                  <a:solidFill>
                    <a:srgbClr val="FFFF66"/>
                  </a:solidFill>
                  <a:miter lim="800000"/>
                  <a:headEnd/>
                  <a:tailEnd/>
                </a:ln>
              </p:spPr>
              <p:txBody>
                <a:bodyPr/>
                <a:lstStyle/>
                <a:p>
                  <a:endParaRPr lang="hu-HU"/>
                </a:p>
              </p:txBody>
            </p:sp>
            <p:sp>
              <p:nvSpPr>
                <p:cNvPr id="318606" name="Rectangle 142"/>
                <p:cNvSpPr>
                  <a:spLocks noChangeArrowheads="1"/>
                </p:cNvSpPr>
                <p:nvPr/>
              </p:nvSpPr>
              <p:spPr bwMode="auto">
                <a:xfrm>
                  <a:off x="1770" y="3507"/>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07" name="Rectangle 143"/>
                <p:cNvSpPr>
                  <a:spLocks noChangeArrowheads="1"/>
                </p:cNvSpPr>
                <p:nvPr/>
              </p:nvSpPr>
              <p:spPr bwMode="auto">
                <a:xfrm>
                  <a:off x="1770" y="3513"/>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08" name="Rectangle 144"/>
                <p:cNvSpPr>
                  <a:spLocks noChangeArrowheads="1"/>
                </p:cNvSpPr>
                <p:nvPr/>
              </p:nvSpPr>
              <p:spPr bwMode="auto">
                <a:xfrm>
                  <a:off x="1770" y="3519"/>
                  <a:ext cx="165" cy="11"/>
                </a:xfrm>
                <a:prstGeom prst="rect">
                  <a:avLst/>
                </a:prstGeom>
                <a:solidFill>
                  <a:srgbClr val="FFFF00"/>
                </a:solidFill>
                <a:ln w="9525">
                  <a:solidFill>
                    <a:srgbClr val="FFFF66"/>
                  </a:solidFill>
                  <a:miter lim="800000"/>
                  <a:headEnd/>
                  <a:tailEnd/>
                </a:ln>
              </p:spPr>
              <p:txBody>
                <a:bodyPr/>
                <a:lstStyle/>
                <a:p>
                  <a:endParaRPr lang="hu-HU"/>
                </a:p>
              </p:txBody>
            </p:sp>
            <p:sp>
              <p:nvSpPr>
                <p:cNvPr id="318609" name="Rectangle 145"/>
                <p:cNvSpPr>
                  <a:spLocks noChangeArrowheads="1"/>
                </p:cNvSpPr>
                <p:nvPr/>
              </p:nvSpPr>
              <p:spPr bwMode="auto">
                <a:xfrm>
                  <a:off x="1770" y="3530"/>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10" name="Rectangle 146"/>
                <p:cNvSpPr>
                  <a:spLocks noChangeArrowheads="1"/>
                </p:cNvSpPr>
                <p:nvPr/>
              </p:nvSpPr>
              <p:spPr bwMode="auto">
                <a:xfrm>
                  <a:off x="1770" y="3536"/>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11" name="Rectangle 147"/>
                <p:cNvSpPr>
                  <a:spLocks noChangeArrowheads="1"/>
                </p:cNvSpPr>
                <p:nvPr/>
              </p:nvSpPr>
              <p:spPr bwMode="auto">
                <a:xfrm>
                  <a:off x="1770" y="3542"/>
                  <a:ext cx="165" cy="12"/>
                </a:xfrm>
                <a:prstGeom prst="rect">
                  <a:avLst/>
                </a:prstGeom>
                <a:solidFill>
                  <a:srgbClr val="FFFF00"/>
                </a:solidFill>
                <a:ln w="9525">
                  <a:solidFill>
                    <a:srgbClr val="FFFF66"/>
                  </a:solidFill>
                  <a:miter lim="800000"/>
                  <a:headEnd/>
                  <a:tailEnd/>
                </a:ln>
              </p:spPr>
              <p:txBody>
                <a:bodyPr/>
                <a:lstStyle/>
                <a:p>
                  <a:endParaRPr lang="hu-HU"/>
                </a:p>
              </p:txBody>
            </p:sp>
            <p:sp>
              <p:nvSpPr>
                <p:cNvPr id="318612" name="Rectangle 148"/>
                <p:cNvSpPr>
                  <a:spLocks noChangeArrowheads="1"/>
                </p:cNvSpPr>
                <p:nvPr/>
              </p:nvSpPr>
              <p:spPr bwMode="auto">
                <a:xfrm>
                  <a:off x="1770" y="3554"/>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13" name="Rectangle 149"/>
                <p:cNvSpPr>
                  <a:spLocks noChangeArrowheads="1"/>
                </p:cNvSpPr>
                <p:nvPr/>
              </p:nvSpPr>
              <p:spPr bwMode="auto">
                <a:xfrm>
                  <a:off x="1770" y="3560"/>
                  <a:ext cx="165" cy="11"/>
                </a:xfrm>
                <a:prstGeom prst="rect">
                  <a:avLst/>
                </a:prstGeom>
                <a:solidFill>
                  <a:srgbClr val="FFFF00"/>
                </a:solidFill>
                <a:ln w="9525">
                  <a:solidFill>
                    <a:srgbClr val="FFFF66"/>
                  </a:solidFill>
                  <a:miter lim="800000"/>
                  <a:headEnd/>
                  <a:tailEnd/>
                </a:ln>
              </p:spPr>
              <p:txBody>
                <a:bodyPr/>
                <a:lstStyle/>
                <a:p>
                  <a:endParaRPr lang="hu-HU"/>
                </a:p>
              </p:txBody>
            </p:sp>
            <p:sp>
              <p:nvSpPr>
                <p:cNvPr id="318614" name="Rectangle 150"/>
                <p:cNvSpPr>
                  <a:spLocks noChangeArrowheads="1"/>
                </p:cNvSpPr>
                <p:nvPr/>
              </p:nvSpPr>
              <p:spPr bwMode="auto">
                <a:xfrm>
                  <a:off x="1770" y="3571"/>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15" name="Rectangle 151"/>
                <p:cNvSpPr>
                  <a:spLocks noChangeArrowheads="1"/>
                </p:cNvSpPr>
                <p:nvPr/>
              </p:nvSpPr>
              <p:spPr bwMode="auto">
                <a:xfrm>
                  <a:off x="1770" y="3577"/>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16" name="Rectangle 152"/>
                <p:cNvSpPr>
                  <a:spLocks noChangeArrowheads="1"/>
                </p:cNvSpPr>
                <p:nvPr/>
              </p:nvSpPr>
              <p:spPr bwMode="auto">
                <a:xfrm>
                  <a:off x="1770" y="3583"/>
                  <a:ext cx="165" cy="12"/>
                </a:xfrm>
                <a:prstGeom prst="rect">
                  <a:avLst/>
                </a:prstGeom>
                <a:solidFill>
                  <a:srgbClr val="FFFF00"/>
                </a:solidFill>
                <a:ln w="9525">
                  <a:solidFill>
                    <a:srgbClr val="FFFF66"/>
                  </a:solidFill>
                  <a:miter lim="800000"/>
                  <a:headEnd/>
                  <a:tailEnd/>
                </a:ln>
              </p:spPr>
              <p:txBody>
                <a:bodyPr/>
                <a:lstStyle/>
                <a:p>
                  <a:endParaRPr lang="hu-HU"/>
                </a:p>
              </p:txBody>
            </p:sp>
            <p:sp>
              <p:nvSpPr>
                <p:cNvPr id="318617" name="Rectangle 153"/>
                <p:cNvSpPr>
                  <a:spLocks noChangeArrowheads="1"/>
                </p:cNvSpPr>
                <p:nvPr/>
              </p:nvSpPr>
              <p:spPr bwMode="auto">
                <a:xfrm>
                  <a:off x="1770" y="3595"/>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18" name="Rectangle 154"/>
                <p:cNvSpPr>
                  <a:spLocks noChangeArrowheads="1"/>
                </p:cNvSpPr>
                <p:nvPr/>
              </p:nvSpPr>
              <p:spPr bwMode="auto">
                <a:xfrm>
                  <a:off x="1770" y="3601"/>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19" name="Rectangle 155"/>
                <p:cNvSpPr>
                  <a:spLocks noChangeArrowheads="1"/>
                </p:cNvSpPr>
                <p:nvPr/>
              </p:nvSpPr>
              <p:spPr bwMode="auto">
                <a:xfrm>
                  <a:off x="1770" y="3607"/>
                  <a:ext cx="165" cy="11"/>
                </a:xfrm>
                <a:prstGeom prst="rect">
                  <a:avLst/>
                </a:prstGeom>
                <a:solidFill>
                  <a:srgbClr val="FFFF00"/>
                </a:solidFill>
                <a:ln w="9525">
                  <a:solidFill>
                    <a:srgbClr val="FFFF66"/>
                  </a:solidFill>
                  <a:miter lim="800000"/>
                  <a:headEnd/>
                  <a:tailEnd/>
                </a:ln>
              </p:spPr>
              <p:txBody>
                <a:bodyPr/>
                <a:lstStyle/>
                <a:p>
                  <a:endParaRPr lang="hu-HU"/>
                </a:p>
              </p:txBody>
            </p:sp>
            <p:sp>
              <p:nvSpPr>
                <p:cNvPr id="318620" name="Rectangle 156"/>
                <p:cNvSpPr>
                  <a:spLocks noChangeArrowheads="1"/>
                </p:cNvSpPr>
                <p:nvPr/>
              </p:nvSpPr>
              <p:spPr bwMode="auto">
                <a:xfrm>
                  <a:off x="1770" y="3618"/>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21" name="Rectangle 157"/>
                <p:cNvSpPr>
                  <a:spLocks noChangeArrowheads="1"/>
                </p:cNvSpPr>
                <p:nvPr/>
              </p:nvSpPr>
              <p:spPr bwMode="auto">
                <a:xfrm>
                  <a:off x="1770" y="3624"/>
                  <a:ext cx="165" cy="12"/>
                </a:xfrm>
                <a:prstGeom prst="rect">
                  <a:avLst/>
                </a:prstGeom>
                <a:solidFill>
                  <a:srgbClr val="FFFF00"/>
                </a:solidFill>
                <a:ln w="9525">
                  <a:solidFill>
                    <a:srgbClr val="FFFF66"/>
                  </a:solidFill>
                  <a:miter lim="800000"/>
                  <a:headEnd/>
                  <a:tailEnd/>
                </a:ln>
              </p:spPr>
              <p:txBody>
                <a:bodyPr/>
                <a:lstStyle/>
                <a:p>
                  <a:endParaRPr lang="hu-HU"/>
                </a:p>
              </p:txBody>
            </p:sp>
            <p:sp>
              <p:nvSpPr>
                <p:cNvPr id="318622" name="Rectangle 158"/>
                <p:cNvSpPr>
                  <a:spLocks noChangeArrowheads="1"/>
                </p:cNvSpPr>
                <p:nvPr/>
              </p:nvSpPr>
              <p:spPr bwMode="auto">
                <a:xfrm>
                  <a:off x="1770" y="3636"/>
                  <a:ext cx="165" cy="6"/>
                </a:xfrm>
                <a:prstGeom prst="rect">
                  <a:avLst/>
                </a:prstGeom>
                <a:solidFill>
                  <a:srgbClr val="FFFF00"/>
                </a:solidFill>
                <a:ln w="9525">
                  <a:solidFill>
                    <a:srgbClr val="FFFF66"/>
                  </a:solidFill>
                  <a:miter lim="800000"/>
                  <a:headEnd/>
                  <a:tailEnd/>
                </a:ln>
              </p:spPr>
              <p:txBody>
                <a:bodyPr/>
                <a:lstStyle/>
                <a:p>
                  <a:endParaRPr lang="hu-HU"/>
                </a:p>
              </p:txBody>
            </p:sp>
          </p:grpSp>
          <p:sp>
            <p:nvSpPr>
              <p:cNvPr id="318623" name="Rectangle 159"/>
              <p:cNvSpPr>
                <a:spLocks noChangeArrowheads="1"/>
              </p:cNvSpPr>
              <p:nvPr/>
            </p:nvSpPr>
            <p:spPr bwMode="auto">
              <a:xfrm>
                <a:off x="1473" y="4750"/>
                <a:ext cx="165" cy="194"/>
              </a:xfrm>
              <a:prstGeom prst="rect">
                <a:avLst/>
              </a:prstGeom>
              <a:solidFill>
                <a:srgbClr val="FFFF00"/>
              </a:solidFill>
              <a:ln w="9525">
                <a:solidFill>
                  <a:srgbClr val="FFFF66"/>
                </a:solidFill>
                <a:miter lim="800000"/>
                <a:headEnd/>
                <a:tailEnd/>
              </a:ln>
            </p:spPr>
            <p:txBody>
              <a:bodyPr/>
              <a:lstStyle/>
              <a:p>
                <a:endParaRPr lang="hu-HU"/>
              </a:p>
            </p:txBody>
          </p:sp>
        </p:grpSp>
        <p:grpSp>
          <p:nvGrpSpPr>
            <p:cNvPr id="10" name="Group 160"/>
            <p:cNvGrpSpPr>
              <a:grpSpLocks/>
            </p:cNvGrpSpPr>
            <p:nvPr/>
          </p:nvGrpSpPr>
          <p:grpSpPr bwMode="auto">
            <a:xfrm>
              <a:off x="3647" y="3312"/>
              <a:ext cx="642" cy="398"/>
              <a:chOff x="3647" y="4546"/>
              <a:chExt cx="642" cy="398"/>
            </a:xfrm>
          </p:grpSpPr>
          <p:grpSp>
            <p:nvGrpSpPr>
              <p:cNvPr id="11" name="Group 161"/>
              <p:cNvGrpSpPr>
                <a:grpSpLocks/>
              </p:cNvGrpSpPr>
              <p:nvPr/>
            </p:nvGrpSpPr>
            <p:grpSpPr bwMode="auto">
              <a:xfrm>
                <a:off x="3647" y="4750"/>
                <a:ext cx="165" cy="194"/>
                <a:chOff x="969" y="3448"/>
                <a:chExt cx="165" cy="194"/>
              </a:xfrm>
            </p:grpSpPr>
            <p:sp>
              <p:nvSpPr>
                <p:cNvPr id="318626" name="Rectangle 162"/>
                <p:cNvSpPr>
                  <a:spLocks noChangeArrowheads="1"/>
                </p:cNvSpPr>
                <p:nvPr/>
              </p:nvSpPr>
              <p:spPr bwMode="auto">
                <a:xfrm>
                  <a:off x="969" y="3448"/>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27" name="Rectangle 163"/>
                <p:cNvSpPr>
                  <a:spLocks noChangeArrowheads="1"/>
                </p:cNvSpPr>
                <p:nvPr/>
              </p:nvSpPr>
              <p:spPr bwMode="auto">
                <a:xfrm>
                  <a:off x="969" y="3454"/>
                  <a:ext cx="165" cy="12"/>
                </a:xfrm>
                <a:prstGeom prst="rect">
                  <a:avLst/>
                </a:prstGeom>
                <a:solidFill>
                  <a:srgbClr val="FFFF00"/>
                </a:solidFill>
                <a:ln w="9525">
                  <a:solidFill>
                    <a:srgbClr val="FFFF66"/>
                  </a:solidFill>
                  <a:miter lim="800000"/>
                  <a:headEnd/>
                  <a:tailEnd/>
                </a:ln>
              </p:spPr>
              <p:txBody>
                <a:bodyPr/>
                <a:lstStyle/>
                <a:p>
                  <a:endParaRPr lang="hu-HU"/>
                </a:p>
              </p:txBody>
            </p:sp>
            <p:sp>
              <p:nvSpPr>
                <p:cNvPr id="318628" name="Rectangle 164"/>
                <p:cNvSpPr>
                  <a:spLocks noChangeArrowheads="1"/>
                </p:cNvSpPr>
                <p:nvPr/>
              </p:nvSpPr>
              <p:spPr bwMode="auto">
                <a:xfrm>
                  <a:off x="969" y="3466"/>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29" name="Rectangle 165"/>
                <p:cNvSpPr>
                  <a:spLocks noChangeArrowheads="1"/>
                </p:cNvSpPr>
                <p:nvPr/>
              </p:nvSpPr>
              <p:spPr bwMode="auto">
                <a:xfrm>
                  <a:off x="969" y="3472"/>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30" name="Rectangle 166"/>
                <p:cNvSpPr>
                  <a:spLocks noChangeArrowheads="1"/>
                </p:cNvSpPr>
                <p:nvPr/>
              </p:nvSpPr>
              <p:spPr bwMode="auto">
                <a:xfrm>
                  <a:off x="969" y="3478"/>
                  <a:ext cx="165" cy="11"/>
                </a:xfrm>
                <a:prstGeom prst="rect">
                  <a:avLst/>
                </a:prstGeom>
                <a:solidFill>
                  <a:srgbClr val="FFFF00"/>
                </a:solidFill>
                <a:ln w="9525">
                  <a:solidFill>
                    <a:srgbClr val="FFFF66"/>
                  </a:solidFill>
                  <a:miter lim="800000"/>
                  <a:headEnd/>
                  <a:tailEnd/>
                </a:ln>
              </p:spPr>
              <p:txBody>
                <a:bodyPr/>
                <a:lstStyle/>
                <a:p>
                  <a:endParaRPr lang="hu-HU"/>
                </a:p>
              </p:txBody>
            </p:sp>
            <p:sp>
              <p:nvSpPr>
                <p:cNvPr id="318631" name="Rectangle 167"/>
                <p:cNvSpPr>
                  <a:spLocks noChangeArrowheads="1"/>
                </p:cNvSpPr>
                <p:nvPr/>
              </p:nvSpPr>
              <p:spPr bwMode="auto">
                <a:xfrm>
                  <a:off x="969" y="3489"/>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32" name="Rectangle 168"/>
                <p:cNvSpPr>
                  <a:spLocks noChangeArrowheads="1"/>
                </p:cNvSpPr>
                <p:nvPr/>
              </p:nvSpPr>
              <p:spPr bwMode="auto">
                <a:xfrm>
                  <a:off x="969" y="3495"/>
                  <a:ext cx="165" cy="12"/>
                </a:xfrm>
                <a:prstGeom prst="rect">
                  <a:avLst/>
                </a:prstGeom>
                <a:solidFill>
                  <a:srgbClr val="FFFF00"/>
                </a:solidFill>
                <a:ln w="9525">
                  <a:solidFill>
                    <a:srgbClr val="FFFF66"/>
                  </a:solidFill>
                  <a:miter lim="800000"/>
                  <a:headEnd/>
                  <a:tailEnd/>
                </a:ln>
              </p:spPr>
              <p:txBody>
                <a:bodyPr/>
                <a:lstStyle/>
                <a:p>
                  <a:endParaRPr lang="hu-HU"/>
                </a:p>
              </p:txBody>
            </p:sp>
            <p:sp>
              <p:nvSpPr>
                <p:cNvPr id="318633" name="Rectangle 169"/>
                <p:cNvSpPr>
                  <a:spLocks noChangeArrowheads="1"/>
                </p:cNvSpPr>
                <p:nvPr/>
              </p:nvSpPr>
              <p:spPr bwMode="auto">
                <a:xfrm>
                  <a:off x="969" y="3507"/>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34" name="Rectangle 170"/>
                <p:cNvSpPr>
                  <a:spLocks noChangeArrowheads="1"/>
                </p:cNvSpPr>
                <p:nvPr/>
              </p:nvSpPr>
              <p:spPr bwMode="auto">
                <a:xfrm>
                  <a:off x="969" y="3513"/>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35" name="Rectangle 171"/>
                <p:cNvSpPr>
                  <a:spLocks noChangeArrowheads="1"/>
                </p:cNvSpPr>
                <p:nvPr/>
              </p:nvSpPr>
              <p:spPr bwMode="auto">
                <a:xfrm>
                  <a:off x="969" y="3519"/>
                  <a:ext cx="165" cy="11"/>
                </a:xfrm>
                <a:prstGeom prst="rect">
                  <a:avLst/>
                </a:prstGeom>
                <a:solidFill>
                  <a:srgbClr val="FFFF00"/>
                </a:solidFill>
                <a:ln w="9525">
                  <a:solidFill>
                    <a:srgbClr val="FFFF66"/>
                  </a:solidFill>
                  <a:miter lim="800000"/>
                  <a:headEnd/>
                  <a:tailEnd/>
                </a:ln>
              </p:spPr>
              <p:txBody>
                <a:bodyPr/>
                <a:lstStyle/>
                <a:p>
                  <a:endParaRPr lang="hu-HU"/>
                </a:p>
              </p:txBody>
            </p:sp>
            <p:sp>
              <p:nvSpPr>
                <p:cNvPr id="318636" name="Rectangle 172"/>
                <p:cNvSpPr>
                  <a:spLocks noChangeArrowheads="1"/>
                </p:cNvSpPr>
                <p:nvPr/>
              </p:nvSpPr>
              <p:spPr bwMode="auto">
                <a:xfrm>
                  <a:off x="969" y="3530"/>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37" name="Rectangle 173"/>
                <p:cNvSpPr>
                  <a:spLocks noChangeArrowheads="1"/>
                </p:cNvSpPr>
                <p:nvPr/>
              </p:nvSpPr>
              <p:spPr bwMode="auto">
                <a:xfrm>
                  <a:off x="969" y="3536"/>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38" name="Rectangle 174"/>
                <p:cNvSpPr>
                  <a:spLocks noChangeArrowheads="1"/>
                </p:cNvSpPr>
                <p:nvPr/>
              </p:nvSpPr>
              <p:spPr bwMode="auto">
                <a:xfrm>
                  <a:off x="969" y="3542"/>
                  <a:ext cx="165" cy="12"/>
                </a:xfrm>
                <a:prstGeom prst="rect">
                  <a:avLst/>
                </a:prstGeom>
                <a:solidFill>
                  <a:srgbClr val="FFFF00"/>
                </a:solidFill>
                <a:ln w="9525">
                  <a:solidFill>
                    <a:srgbClr val="FFFF66"/>
                  </a:solidFill>
                  <a:miter lim="800000"/>
                  <a:headEnd/>
                  <a:tailEnd/>
                </a:ln>
              </p:spPr>
              <p:txBody>
                <a:bodyPr/>
                <a:lstStyle/>
                <a:p>
                  <a:endParaRPr lang="hu-HU"/>
                </a:p>
              </p:txBody>
            </p:sp>
            <p:sp>
              <p:nvSpPr>
                <p:cNvPr id="318639" name="Rectangle 175"/>
                <p:cNvSpPr>
                  <a:spLocks noChangeArrowheads="1"/>
                </p:cNvSpPr>
                <p:nvPr/>
              </p:nvSpPr>
              <p:spPr bwMode="auto">
                <a:xfrm>
                  <a:off x="969" y="3554"/>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40" name="Rectangle 176"/>
                <p:cNvSpPr>
                  <a:spLocks noChangeArrowheads="1"/>
                </p:cNvSpPr>
                <p:nvPr/>
              </p:nvSpPr>
              <p:spPr bwMode="auto">
                <a:xfrm>
                  <a:off x="969" y="3560"/>
                  <a:ext cx="165" cy="11"/>
                </a:xfrm>
                <a:prstGeom prst="rect">
                  <a:avLst/>
                </a:prstGeom>
                <a:solidFill>
                  <a:srgbClr val="FFFF00"/>
                </a:solidFill>
                <a:ln w="9525">
                  <a:solidFill>
                    <a:srgbClr val="FFFF66"/>
                  </a:solidFill>
                  <a:miter lim="800000"/>
                  <a:headEnd/>
                  <a:tailEnd/>
                </a:ln>
              </p:spPr>
              <p:txBody>
                <a:bodyPr/>
                <a:lstStyle/>
                <a:p>
                  <a:endParaRPr lang="hu-HU"/>
                </a:p>
              </p:txBody>
            </p:sp>
            <p:sp>
              <p:nvSpPr>
                <p:cNvPr id="318641" name="Rectangle 177"/>
                <p:cNvSpPr>
                  <a:spLocks noChangeArrowheads="1"/>
                </p:cNvSpPr>
                <p:nvPr/>
              </p:nvSpPr>
              <p:spPr bwMode="auto">
                <a:xfrm>
                  <a:off x="969" y="3571"/>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42" name="Rectangle 178"/>
                <p:cNvSpPr>
                  <a:spLocks noChangeArrowheads="1"/>
                </p:cNvSpPr>
                <p:nvPr/>
              </p:nvSpPr>
              <p:spPr bwMode="auto">
                <a:xfrm>
                  <a:off x="969" y="3577"/>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43" name="Rectangle 179"/>
                <p:cNvSpPr>
                  <a:spLocks noChangeArrowheads="1"/>
                </p:cNvSpPr>
                <p:nvPr/>
              </p:nvSpPr>
              <p:spPr bwMode="auto">
                <a:xfrm>
                  <a:off x="969" y="3583"/>
                  <a:ext cx="165" cy="12"/>
                </a:xfrm>
                <a:prstGeom prst="rect">
                  <a:avLst/>
                </a:prstGeom>
                <a:solidFill>
                  <a:srgbClr val="FFFF00"/>
                </a:solidFill>
                <a:ln w="9525">
                  <a:solidFill>
                    <a:srgbClr val="FFFF66"/>
                  </a:solidFill>
                  <a:miter lim="800000"/>
                  <a:headEnd/>
                  <a:tailEnd/>
                </a:ln>
              </p:spPr>
              <p:txBody>
                <a:bodyPr/>
                <a:lstStyle/>
                <a:p>
                  <a:endParaRPr lang="hu-HU"/>
                </a:p>
              </p:txBody>
            </p:sp>
            <p:sp>
              <p:nvSpPr>
                <p:cNvPr id="318644" name="Rectangle 180"/>
                <p:cNvSpPr>
                  <a:spLocks noChangeArrowheads="1"/>
                </p:cNvSpPr>
                <p:nvPr/>
              </p:nvSpPr>
              <p:spPr bwMode="auto">
                <a:xfrm>
                  <a:off x="969" y="3595"/>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45" name="Rectangle 181"/>
                <p:cNvSpPr>
                  <a:spLocks noChangeArrowheads="1"/>
                </p:cNvSpPr>
                <p:nvPr/>
              </p:nvSpPr>
              <p:spPr bwMode="auto">
                <a:xfrm>
                  <a:off x="969" y="3601"/>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46" name="Rectangle 182"/>
                <p:cNvSpPr>
                  <a:spLocks noChangeArrowheads="1"/>
                </p:cNvSpPr>
                <p:nvPr/>
              </p:nvSpPr>
              <p:spPr bwMode="auto">
                <a:xfrm>
                  <a:off x="969" y="3607"/>
                  <a:ext cx="165" cy="11"/>
                </a:xfrm>
                <a:prstGeom prst="rect">
                  <a:avLst/>
                </a:prstGeom>
                <a:solidFill>
                  <a:srgbClr val="FFFF00"/>
                </a:solidFill>
                <a:ln w="9525">
                  <a:solidFill>
                    <a:srgbClr val="FFFF66"/>
                  </a:solidFill>
                  <a:miter lim="800000"/>
                  <a:headEnd/>
                  <a:tailEnd/>
                </a:ln>
              </p:spPr>
              <p:txBody>
                <a:bodyPr/>
                <a:lstStyle/>
                <a:p>
                  <a:endParaRPr lang="hu-HU"/>
                </a:p>
              </p:txBody>
            </p:sp>
            <p:sp>
              <p:nvSpPr>
                <p:cNvPr id="318647" name="Rectangle 183"/>
                <p:cNvSpPr>
                  <a:spLocks noChangeArrowheads="1"/>
                </p:cNvSpPr>
                <p:nvPr/>
              </p:nvSpPr>
              <p:spPr bwMode="auto">
                <a:xfrm>
                  <a:off x="969" y="3618"/>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48" name="Rectangle 184"/>
                <p:cNvSpPr>
                  <a:spLocks noChangeArrowheads="1"/>
                </p:cNvSpPr>
                <p:nvPr/>
              </p:nvSpPr>
              <p:spPr bwMode="auto">
                <a:xfrm>
                  <a:off x="969" y="3624"/>
                  <a:ext cx="165" cy="12"/>
                </a:xfrm>
                <a:prstGeom prst="rect">
                  <a:avLst/>
                </a:prstGeom>
                <a:solidFill>
                  <a:srgbClr val="FFFF00"/>
                </a:solidFill>
                <a:ln w="9525">
                  <a:solidFill>
                    <a:srgbClr val="FFFF66"/>
                  </a:solidFill>
                  <a:miter lim="800000"/>
                  <a:headEnd/>
                  <a:tailEnd/>
                </a:ln>
              </p:spPr>
              <p:txBody>
                <a:bodyPr/>
                <a:lstStyle/>
                <a:p>
                  <a:endParaRPr lang="hu-HU"/>
                </a:p>
              </p:txBody>
            </p:sp>
            <p:sp>
              <p:nvSpPr>
                <p:cNvPr id="318649" name="Rectangle 185"/>
                <p:cNvSpPr>
                  <a:spLocks noChangeArrowheads="1"/>
                </p:cNvSpPr>
                <p:nvPr/>
              </p:nvSpPr>
              <p:spPr bwMode="auto">
                <a:xfrm>
                  <a:off x="969" y="3636"/>
                  <a:ext cx="165" cy="6"/>
                </a:xfrm>
                <a:prstGeom prst="rect">
                  <a:avLst/>
                </a:prstGeom>
                <a:solidFill>
                  <a:srgbClr val="FFFF00"/>
                </a:solidFill>
                <a:ln w="9525">
                  <a:solidFill>
                    <a:srgbClr val="FFFF66"/>
                  </a:solidFill>
                  <a:miter lim="800000"/>
                  <a:headEnd/>
                  <a:tailEnd/>
                </a:ln>
              </p:spPr>
              <p:txBody>
                <a:bodyPr/>
                <a:lstStyle/>
                <a:p>
                  <a:endParaRPr lang="hu-HU"/>
                </a:p>
              </p:txBody>
            </p:sp>
          </p:grpSp>
          <p:sp>
            <p:nvSpPr>
              <p:cNvPr id="318650" name="Rectangle 186"/>
              <p:cNvSpPr>
                <a:spLocks noChangeArrowheads="1"/>
              </p:cNvSpPr>
              <p:nvPr/>
            </p:nvSpPr>
            <p:spPr bwMode="auto">
              <a:xfrm>
                <a:off x="3647" y="4546"/>
                <a:ext cx="165" cy="398"/>
              </a:xfrm>
              <a:prstGeom prst="rect">
                <a:avLst/>
              </a:prstGeom>
              <a:solidFill>
                <a:srgbClr val="FFFF00"/>
              </a:solidFill>
              <a:ln w="9525">
                <a:solidFill>
                  <a:srgbClr val="FFFF66"/>
                </a:solidFill>
                <a:miter lim="800000"/>
                <a:headEnd/>
                <a:tailEnd/>
              </a:ln>
            </p:spPr>
            <p:txBody>
              <a:bodyPr/>
              <a:lstStyle/>
              <a:p>
                <a:endParaRPr lang="hu-HU"/>
              </a:p>
            </p:txBody>
          </p:sp>
          <p:grpSp>
            <p:nvGrpSpPr>
              <p:cNvPr id="12" name="Group 187"/>
              <p:cNvGrpSpPr>
                <a:grpSpLocks/>
              </p:cNvGrpSpPr>
              <p:nvPr/>
            </p:nvGrpSpPr>
            <p:grpSpPr bwMode="auto">
              <a:xfrm>
                <a:off x="3812" y="4750"/>
                <a:ext cx="159" cy="194"/>
                <a:chOff x="1134" y="3448"/>
                <a:chExt cx="159" cy="194"/>
              </a:xfrm>
            </p:grpSpPr>
            <p:sp>
              <p:nvSpPr>
                <p:cNvPr id="318652" name="Rectangle 188"/>
                <p:cNvSpPr>
                  <a:spLocks noChangeArrowheads="1"/>
                </p:cNvSpPr>
                <p:nvPr/>
              </p:nvSpPr>
              <p:spPr bwMode="auto">
                <a:xfrm>
                  <a:off x="1134" y="3448"/>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53" name="Rectangle 189"/>
                <p:cNvSpPr>
                  <a:spLocks noChangeArrowheads="1"/>
                </p:cNvSpPr>
                <p:nvPr/>
              </p:nvSpPr>
              <p:spPr bwMode="auto">
                <a:xfrm>
                  <a:off x="1134" y="3454"/>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654" name="Rectangle 190"/>
                <p:cNvSpPr>
                  <a:spLocks noChangeArrowheads="1"/>
                </p:cNvSpPr>
                <p:nvPr/>
              </p:nvSpPr>
              <p:spPr bwMode="auto">
                <a:xfrm>
                  <a:off x="1134" y="3466"/>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55" name="Rectangle 191"/>
                <p:cNvSpPr>
                  <a:spLocks noChangeArrowheads="1"/>
                </p:cNvSpPr>
                <p:nvPr/>
              </p:nvSpPr>
              <p:spPr bwMode="auto">
                <a:xfrm>
                  <a:off x="1134" y="3472"/>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56" name="Rectangle 192"/>
                <p:cNvSpPr>
                  <a:spLocks noChangeArrowheads="1"/>
                </p:cNvSpPr>
                <p:nvPr/>
              </p:nvSpPr>
              <p:spPr bwMode="auto">
                <a:xfrm>
                  <a:off x="1134" y="3478"/>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657" name="Rectangle 193"/>
                <p:cNvSpPr>
                  <a:spLocks noChangeArrowheads="1"/>
                </p:cNvSpPr>
                <p:nvPr/>
              </p:nvSpPr>
              <p:spPr bwMode="auto">
                <a:xfrm>
                  <a:off x="1134" y="3489"/>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58" name="Rectangle 194"/>
                <p:cNvSpPr>
                  <a:spLocks noChangeArrowheads="1"/>
                </p:cNvSpPr>
                <p:nvPr/>
              </p:nvSpPr>
              <p:spPr bwMode="auto">
                <a:xfrm>
                  <a:off x="1134" y="3495"/>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659" name="Rectangle 195"/>
                <p:cNvSpPr>
                  <a:spLocks noChangeArrowheads="1"/>
                </p:cNvSpPr>
                <p:nvPr/>
              </p:nvSpPr>
              <p:spPr bwMode="auto">
                <a:xfrm>
                  <a:off x="1134" y="3507"/>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60" name="Rectangle 196"/>
                <p:cNvSpPr>
                  <a:spLocks noChangeArrowheads="1"/>
                </p:cNvSpPr>
                <p:nvPr/>
              </p:nvSpPr>
              <p:spPr bwMode="auto">
                <a:xfrm>
                  <a:off x="1134" y="3513"/>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61" name="Rectangle 197"/>
                <p:cNvSpPr>
                  <a:spLocks noChangeArrowheads="1"/>
                </p:cNvSpPr>
                <p:nvPr/>
              </p:nvSpPr>
              <p:spPr bwMode="auto">
                <a:xfrm>
                  <a:off x="1134" y="3519"/>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662" name="Rectangle 198"/>
                <p:cNvSpPr>
                  <a:spLocks noChangeArrowheads="1"/>
                </p:cNvSpPr>
                <p:nvPr/>
              </p:nvSpPr>
              <p:spPr bwMode="auto">
                <a:xfrm>
                  <a:off x="1134" y="3530"/>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63" name="Rectangle 199"/>
                <p:cNvSpPr>
                  <a:spLocks noChangeArrowheads="1"/>
                </p:cNvSpPr>
                <p:nvPr/>
              </p:nvSpPr>
              <p:spPr bwMode="auto">
                <a:xfrm>
                  <a:off x="1134" y="3536"/>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64" name="Rectangle 200"/>
                <p:cNvSpPr>
                  <a:spLocks noChangeArrowheads="1"/>
                </p:cNvSpPr>
                <p:nvPr/>
              </p:nvSpPr>
              <p:spPr bwMode="auto">
                <a:xfrm>
                  <a:off x="1134" y="3542"/>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665" name="Rectangle 201"/>
                <p:cNvSpPr>
                  <a:spLocks noChangeArrowheads="1"/>
                </p:cNvSpPr>
                <p:nvPr/>
              </p:nvSpPr>
              <p:spPr bwMode="auto">
                <a:xfrm>
                  <a:off x="1134" y="3554"/>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66" name="Rectangle 202"/>
                <p:cNvSpPr>
                  <a:spLocks noChangeArrowheads="1"/>
                </p:cNvSpPr>
                <p:nvPr/>
              </p:nvSpPr>
              <p:spPr bwMode="auto">
                <a:xfrm>
                  <a:off x="1134" y="3560"/>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667" name="Rectangle 203"/>
                <p:cNvSpPr>
                  <a:spLocks noChangeArrowheads="1"/>
                </p:cNvSpPr>
                <p:nvPr/>
              </p:nvSpPr>
              <p:spPr bwMode="auto">
                <a:xfrm>
                  <a:off x="1134" y="3571"/>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68" name="Rectangle 204"/>
                <p:cNvSpPr>
                  <a:spLocks noChangeArrowheads="1"/>
                </p:cNvSpPr>
                <p:nvPr/>
              </p:nvSpPr>
              <p:spPr bwMode="auto">
                <a:xfrm>
                  <a:off x="1134" y="3577"/>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69" name="Rectangle 205"/>
                <p:cNvSpPr>
                  <a:spLocks noChangeArrowheads="1"/>
                </p:cNvSpPr>
                <p:nvPr/>
              </p:nvSpPr>
              <p:spPr bwMode="auto">
                <a:xfrm>
                  <a:off x="1134" y="3583"/>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670" name="Rectangle 206"/>
                <p:cNvSpPr>
                  <a:spLocks noChangeArrowheads="1"/>
                </p:cNvSpPr>
                <p:nvPr/>
              </p:nvSpPr>
              <p:spPr bwMode="auto">
                <a:xfrm>
                  <a:off x="1134" y="3595"/>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71" name="Rectangle 207"/>
                <p:cNvSpPr>
                  <a:spLocks noChangeArrowheads="1"/>
                </p:cNvSpPr>
                <p:nvPr/>
              </p:nvSpPr>
              <p:spPr bwMode="auto">
                <a:xfrm>
                  <a:off x="1134" y="3601"/>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72" name="Rectangle 208"/>
                <p:cNvSpPr>
                  <a:spLocks noChangeArrowheads="1"/>
                </p:cNvSpPr>
                <p:nvPr/>
              </p:nvSpPr>
              <p:spPr bwMode="auto">
                <a:xfrm>
                  <a:off x="1134" y="3607"/>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673" name="Rectangle 209"/>
                <p:cNvSpPr>
                  <a:spLocks noChangeArrowheads="1"/>
                </p:cNvSpPr>
                <p:nvPr/>
              </p:nvSpPr>
              <p:spPr bwMode="auto">
                <a:xfrm>
                  <a:off x="1134" y="3618"/>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74" name="Rectangle 210"/>
                <p:cNvSpPr>
                  <a:spLocks noChangeArrowheads="1"/>
                </p:cNvSpPr>
                <p:nvPr/>
              </p:nvSpPr>
              <p:spPr bwMode="auto">
                <a:xfrm>
                  <a:off x="1134" y="3624"/>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675" name="Rectangle 211"/>
                <p:cNvSpPr>
                  <a:spLocks noChangeArrowheads="1"/>
                </p:cNvSpPr>
                <p:nvPr/>
              </p:nvSpPr>
              <p:spPr bwMode="auto">
                <a:xfrm>
                  <a:off x="1134" y="3636"/>
                  <a:ext cx="159" cy="6"/>
                </a:xfrm>
                <a:prstGeom prst="rect">
                  <a:avLst/>
                </a:prstGeom>
                <a:solidFill>
                  <a:srgbClr val="FFFF00"/>
                </a:solidFill>
                <a:ln w="9525">
                  <a:solidFill>
                    <a:srgbClr val="FFFF66"/>
                  </a:solidFill>
                  <a:miter lim="800000"/>
                  <a:headEnd/>
                  <a:tailEnd/>
                </a:ln>
              </p:spPr>
              <p:txBody>
                <a:bodyPr/>
                <a:lstStyle/>
                <a:p>
                  <a:endParaRPr lang="hu-HU"/>
                </a:p>
              </p:txBody>
            </p:sp>
          </p:grpSp>
          <p:sp>
            <p:nvSpPr>
              <p:cNvPr id="318676" name="Rectangle 212"/>
              <p:cNvSpPr>
                <a:spLocks noChangeArrowheads="1"/>
              </p:cNvSpPr>
              <p:nvPr/>
            </p:nvSpPr>
            <p:spPr bwMode="auto">
              <a:xfrm>
                <a:off x="3812" y="4546"/>
                <a:ext cx="159" cy="398"/>
              </a:xfrm>
              <a:prstGeom prst="rect">
                <a:avLst/>
              </a:prstGeom>
              <a:solidFill>
                <a:srgbClr val="FFFF00"/>
              </a:solidFill>
              <a:ln w="9525">
                <a:solidFill>
                  <a:srgbClr val="FFFF66"/>
                </a:solidFill>
                <a:miter lim="800000"/>
                <a:headEnd/>
                <a:tailEnd/>
              </a:ln>
            </p:spPr>
            <p:txBody>
              <a:bodyPr/>
              <a:lstStyle/>
              <a:p>
                <a:endParaRPr lang="hu-HU"/>
              </a:p>
            </p:txBody>
          </p:sp>
          <p:grpSp>
            <p:nvGrpSpPr>
              <p:cNvPr id="13" name="Group 213"/>
              <p:cNvGrpSpPr>
                <a:grpSpLocks/>
              </p:cNvGrpSpPr>
              <p:nvPr/>
            </p:nvGrpSpPr>
            <p:grpSpPr bwMode="auto">
              <a:xfrm>
                <a:off x="3971" y="4750"/>
                <a:ext cx="159" cy="194"/>
                <a:chOff x="1293" y="3448"/>
                <a:chExt cx="159" cy="194"/>
              </a:xfrm>
            </p:grpSpPr>
            <p:sp>
              <p:nvSpPr>
                <p:cNvPr id="318678" name="Rectangle 214"/>
                <p:cNvSpPr>
                  <a:spLocks noChangeArrowheads="1"/>
                </p:cNvSpPr>
                <p:nvPr/>
              </p:nvSpPr>
              <p:spPr bwMode="auto">
                <a:xfrm>
                  <a:off x="1293" y="3448"/>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79" name="Rectangle 215"/>
                <p:cNvSpPr>
                  <a:spLocks noChangeArrowheads="1"/>
                </p:cNvSpPr>
                <p:nvPr/>
              </p:nvSpPr>
              <p:spPr bwMode="auto">
                <a:xfrm>
                  <a:off x="1293" y="3454"/>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680" name="Rectangle 216"/>
                <p:cNvSpPr>
                  <a:spLocks noChangeArrowheads="1"/>
                </p:cNvSpPr>
                <p:nvPr/>
              </p:nvSpPr>
              <p:spPr bwMode="auto">
                <a:xfrm>
                  <a:off x="1293" y="3466"/>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81" name="Rectangle 217"/>
                <p:cNvSpPr>
                  <a:spLocks noChangeArrowheads="1"/>
                </p:cNvSpPr>
                <p:nvPr/>
              </p:nvSpPr>
              <p:spPr bwMode="auto">
                <a:xfrm>
                  <a:off x="1293" y="3472"/>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82" name="Rectangle 218"/>
                <p:cNvSpPr>
                  <a:spLocks noChangeArrowheads="1"/>
                </p:cNvSpPr>
                <p:nvPr/>
              </p:nvSpPr>
              <p:spPr bwMode="auto">
                <a:xfrm>
                  <a:off x="1293" y="3478"/>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683" name="Rectangle 219"/>
                <p:cNvSpPr>
                  <a:spLocks noChangeArrowheads="1"/>
                </p:cNvSpPr>
                <p:nvPr/>
              </p:nvSpPr>
              <p:spPr bwMode="auto">
                <a:xfrm>
                  <a:off x="1293" y="3489"/>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84" name="Rectangle 220"/>
                <p:cNvSpPr>
                  <a:spLocks noChangeArrowheads="1"/>
                </p:cNvSpPr>
                <p:nvPr/>
              </p:nvSpPr>
              <p:spPr bwMode="auto">
                <a:xfrm>
                  <a:off x="1293" y="3495"/>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685" name="Rectangle 221"/>
                <p:cNvSpPr>
                  <a:spLocks noChangeArrowheads="1"/>
                </p:cNvSpPr>
                <p:nvPr/>
              </p:nvSpPr>
              <p:spPr bwMode="auto">
                <a:xfrm>
                  <a:off x="1293" y="3507"/>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86" name="Rectangle 222"/>
                <p:cNvSpPr>
                  <a:spLocks noChangeArrowheads="1"/>
                </p:cNvSpPr>
                <p:nvPr/>
              </p:nvSpPr>
              <p:spPr bwMode="auto">
                <a:xfrm>
                  <a:off x="1293" y="3513"/>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87" name="Rectangle 223"/>
                <p:cNvSpPr>
                  <a:spLocks noChangeArrowheads="1"/>
                </p:cNvSpPr>
                <p:nvPr/>
              </p:nvSpPr>
              <p:spPr bwMode="auto">
                <a:xfrm>
                  <a:off x="1293" y="3519"/>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688" name="Rectangle 224"/>
                <p:cNvSpPr>
                  <a:spLocks noChangeArrowheads="1"/>
                </p:cNvSpPr>
                <p:nvPr/>
              </p:nvSpPr>
              <p:spPr bwMode="auto">
                <a:xfrm>
                  <a:off x="1293" y="3530"/>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89" name="Rectangle 225"/>
                <p:cNvSpPr>
                  <a:spLocks noChangeArrowheads="1"/>
                </p:cNvSpPr>
                <p:nvPr/>
              </p:nvSpPr>
              <p:spPr bwMode="auto">
                <a:xfrm>
                  <a:off x="1293" y="3536"/>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90" name="Rectangle 226"/>
                <p:cNvSpPr>
                  <a:spLocks noChangeArrowheads="1"/>
                </p:cNvSpPr>
                <p:nvPr/>
              </p:nvSpPr>
              <p:spPr bwMode="auto">
                <a:xfrm>
                  <a:off x="1293" y="3542"/>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691" name="Rectangle 227"/>
                <p:cNvSpPr>
                  <a:spLocks noChangeArrowheads="1"/>
                </p:cNvSpPr>
                <p:nvPr/>
              </p:nvSpPr>
              <p:spPr bwMode="auto">
                <a:xfrm>
                  <a:off x="1293" y="3554"/>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92" name="Rectangle 228"/>
                <p:cNvSpPr>
                  <a:spLocks noChangeArrowheads="1"/>
                </p:cNvSpPr>
                <p:nvPr/>
              </p:nvSpPr>
              <p:spPr bwMode="auto">
                <a:xfrm>
                  <a:off x="1293" y="3560"/>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693" name="Rectangle 229"/>
                <p:cNvSpPr>
                  <a:spLocks noChangeArrowheads="1"/>
                </p:cNvSpPr>
                <p:nvPr/>
              </p:nvSpPr>
              <p:spPr bwMode="auto">
                <a:xfrm>
                  <a:off x="1293" y="3571"/>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94" name="Rectangle 230"/>
                <p:cNvSpPr>
                  <a:spLocks noChangeArrowheads="1"/>
                </p:cNvSpPr>
                <p:nvPr/>
              </p:nvSpPr>
              <p:spPr bwMode="auto">
                <a:xfrm>
                  <a:off x="1293" y="3577"/>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95" name="Rectangle 231"/>
                <p:cNvSpPr>
                  <a:spLocks noChangeArrowheads="1"/>
                </p:cNvSpPr>
                <p:nvPr/>
              </p:nvSpPr>
              <p:spPr bwMode="auto">
                <a:xfrm>
                  <a:off x="1293" y="3583"/>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696" name="Rectangle 232"/>
                <p:cNvSpPr>
                  <a:spLocks noChangeArrowheads="1"/>
                </p:cNvSpPr>
                <p:nvPr/>
              </p:nvSpPr>
              <p:spPr bwMode="auto">
                <a:xfrm>
                  <a:off x="1293" y="3595"/>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97" name="Rectangle 233"/>
                <p:cNvSpPr>
                  <a:spLocks noChangeArrowheads="1"/>
                </p:cNvSpPr>
                <p:nvPr/>
              </p:nvSpPr>
              <p:spPr bwMode="auto">
                <a:xfrm>
                  <a:off x="1293" y="3601"/>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98" name="Rectangle 234"/>
                <p:cNvSpPr>
                  <a:spLocks noChangeArrowheads="1"/>
                </p:cNvSpPr>
                <p:nvPr/>
              </p:nvSpPr>
              <p:spPr bwMode="auto">
                <a:xfrm>
                  <a:off x="1293" y="3607"/>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699" name="Rectangle 235"/>
                <p:cNvSpPr>
                  <a:spLocks noChangeArrowheads="1"/>
                </p:cNvSpPr>
                <p:nvPr/>
              </p:nvSpPr>
              <p:spPr bwMode="auto">
                <a:xfrm>
                  <a:off x="1293" y="3618"/>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700" name="Rectangle 236"/>
                <p:cNvSpPr>
                  <a:spLocks noChangeArrowheads="1"/>
                </p:cNvSpPr>
                <p:nvPr/>
              </p:nvSpPr>
              <p:spPr bwMode="auto">
                <a:xfrm>
                  <a:off x="1293" y="3624"/>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701" name="Rectangle 237"/>
                <p:cNvSpPr>
                  <a:spLocks noChangeArrowheads="1"/>
                </p:cNvSpPr>
                <p:nvPr/>
              </p:nvSpPr>
              <p:spPr bwMode="auto">
                <a:xfrm>
                  <a:off x="1293" y="3636"/>
                  <a:ext cx="159" cy="6"/>
                </a:xfrm>
                <a:prstGeom prst="rect">
                  <a:avLst/>
                </a:prstGeom>
                <a:solidFill>
                  <a:srgbClr val="FFFF00"/>
                </a:solidFill>
                <a:ln w="9525">
                  <a:solidFill>
                    <a:srgbClr val="FFFF66"/>
                  </a:solidFill>
                  <a:miter lim="800000"/>
                  <a:headEnd/>
                  <a:tailEnd/>
                </a:ln>
              </p:spPr>
              <p:txBody>
                <a:bodyPr/>
                <a:lstStyle/>
                <a:p>
                  <a:endParaRPr lang="hu-HU"/>
                </a:p>
              </p:txBody>
            </p:sp>
          </p:grpSp>
          <p:sp>
            <p:nvSpPr>
              <p:cNvPr id="318702" name="Rectangle 238"/>
              <p:cNvSpPr>
                <a:spLocks noChangeArrowheads="1"/>
              </p:cNvSpPr>
              <p:nvPr/>
            </p:nvSpPr>
            <p:spPr bwMode="auto">
              <a:xfrm>
                <a:off x="3971" y="4546"/>
                <a:ext cx="159" cy="398"/>
              </a:xfrm>
              <a:prstGeom prst="rect">
                <a:avLst/>
              </a:prstGeom>
              <a:solidFill>
                <a:srgbClr val="FFFF00"/>
              </a:solidFill>
              <a:ln w="9525">
                <a:solidFill>
                  <a:srgbClr val="FFFF66"/>
                </a:solidFill>
                <a:miter lim="800000"/>
                <a:headEnd/>
                <a:tailEnd/>
              </a:ln>
            </p:spPr>
            <p:txBody>
              <a:bodyPr/>
              <a:lstStyle/>
              <a:p>
                <a:endParaRPr lang="hu-HU"/>
              </a:p>
            </p:txBody>
          </p:sp>
          <p:grpSp>
            <p:nvGrpSpPr>
              <p:cNvPr id="14" name="Group 239"/>
              <p:cNvGrpSpPr>
                <a:grpSpLocks/>
              </p:cNvGrpSpPr>
              <p:nvPr/>
            </p:nvGrpSpPr>
            <p:grpSpPr bwMode="auto">
              <a:xfrm>
                <a:off x="4130" y="4750"/>
                <a:ext cx="159" cy="194"/>
                <a:chOff x="1452" y="3448"/>
                <a:chExt cx="159" cy="194"/>
              </a:xfrm>
            </p:grpSpPr>
            <p:sp>
              <p:nvSpPr>
                <p:cNvPr id="318704" name="Rectangle 240"/>
                <p:cNvSpPr>
                  <a:spLocks noChangeArrowheads="1"/>
                </p:cNvSpPr>
                <p:nvPr/>
              </p:nvSpPr>
              <p:spPr bwMode="auto">
                <a:xfrm>
                  <a:off x="1452" y="3448"/>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705" name="Rectangle 241"/>
                <p:cNvSpPr>
                  <a:spLocks noChangeArrowheads="1"/>
                </p:cNvSpPr>
                <p:nvPr/>
              </p:nvSpPr>
              <p:spPr bwMode="auto">
                <a:xfrm>
                  <a:off x="1452" y="3454"/>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706" name="Rectangle 242"/>
                <p:cNvSpPr>
                  <a:spLocks noChangeArrowheads="1"/>
                </p:cNvSpPr>
                <p:nvPr/>
              </p:nvSpPr>
              <p:spPr bwMode="auto">
                <a:xfrm>
                  <a:off x="1452" y="3466"/>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707" name="Rectangle 243"/>
                <p:cNvSpPr>
                  <a:spLocks noChangeArrowheads="1"/>
                </p:cNvSpPr>
                <p:nvPr/>
              </p:nvSpPr>
              <p:spPr bwMode="auto">
                <a:xfrm>
                  <a:off x="1452" y="3472"/>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708" name="Rectangle 244"/>
                <p:cNvSpPr>
                  <a:spLocks noChangeArrowheads="1"/>
                </p:cNvSpPr>
                <p:nvPr/>
              </p:nvSpPr>
              <p:spPr bwMode="auto">
                <a:xfrm>
                  <a:off x="1452" y="3478"/>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709" name="Rectangle 245"/>
                <p:cNvSpPr>
                  <a:spLocks noChangeArrowheads="1"/>
                </p:cNvSpPr>
                <p:nvPr/>
              </p:nvSpPr>
              <p:spPr bwMode="auto">
                <a:xfrm>
                  <a:off x="1452" y="3489"/>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710" name="Rectangle 246"/>
                <p:cNvSpPr>
                  <a:spLocks noChangeArrowheads="1"/>
                </p:cNvSpPr>
                <p:nvPr/>
              </p:nvSpPr>
              <p:spPr bwMode="auto">
                <a:xfrm>
                  <a:off x="1452" y="3495"/>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711" name="Rectangle 247"/>
                <p:cNvSpPr>
                  <a:spLocks noChangeArrowheads="1"/>
                </p:cNvSpPr>
                <p:nvPr/>
              </p:nvSpPr>
              <p:spPr bwMode="auto">
                <a:xfrm>
                  <a:off x="1452" y="3507"/>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712" name="Rectangle 248"/>
                <p:cNvSpPr>
                  <a:spLocks noChangeArrowheads="1"/>
                </p:cNvSpPr>
                <p:nvPr/>
              </p:nvSpPr>
              <p:spPr bwMode="auto">
                <a:xfrm>
                  <a:off x="1452" y="3513"/>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713" name="Rectangle 249"/>
                <p:cNvSpPr>
                  <a:spLocks noChangeArrowheads="1"/>
                </p:cNvSpPr>
                <p:nvPr/>
              </p:nvSpPr>
              <p:spPr bwMode="auto">
                <a:xfrm>
                  <a:off x="1452" y="3519"/>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714" name="Rectangle 250"/>
                <p:cNvSpPr>
                  <a:spLocks noChangeArrowheads="1"/>
                </p:cNvSpPr>
                <p:nvPr/>
              </p:nvSpPr>
              <p:spPr bwMode="auto">
                <a:xfrm>
                  <a:off x="1452" y="3530"/>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715" name="Rectangle 251"/>
                <p:cNvSpPr>
                  <a:spLocks noChangeArrowheads="1"/>
                </p:cNvSpPr>
                <p:nvPr/>
              </p:nvSpPr>
              <p:spPr bwMode="auto">
                <a:xfrm>
                  <a:off x="1452" y="3536"/>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716" name="Rectangle 252"/>
                <p:cNvSpPr>
                  <a:spLocks noChangeArrowheads="1"/>
                </p:cNvSpPr>
                <p:nvPr/>
              </p:nvSpPr>
              <p:spPr bwMode="auto">
                <a:xfrm>
                  <a:off x="1452" y="3542"/>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717" name="Rectangle 253"/>
                <p:cNvSpPr>
                  <a:spLocks noChangeArrowheads="1"/>
                </p:cNvSpPr>
                <p:nvPr/>
              </p:nvSpPr>
              <p:spPr bwMode="auto">
                <a:xfrm>
                  <a:off x="1452" y="3554"/>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718" name="Rectangle 254"/>
                <p:cNvSpPr>
                  <a:spLocks noChangeArrowheads="1"/>
                </p:cNvSpPr>
                <p:nvPr/>
              </p:nvSpPr>
              <p:spPr bwMode="auto">
                <a:xfrm>
                  <a:off x="1452" y="3560"/>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719" name="Rectangle 255"/>
                <p:cNvSpPr>
                  <a:spLocks noChangeArrowheads="1"/>
                </p:cNvSpPr>
                <p:nvPr/>
              </p:nvSpPr>
              <p:spPr bwMode="auto">
                <a:xfrm>
                  <a:off x="1452" y="3571"/>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720" name="Rectangle 256"/>
                <p:cNvSpPr>
                  <a:spLocks noChangeArrowheads="1"/>
                </p:cNvSpPr>
                <p:nvPr/>
              </p:nvSpPr>
              <p:spPr bwMode="auto">
                <a:xfrm>
                  <a:off x="1452" y="3577"/>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721" name="Rectangle 257"/>
                <p:cNvSpPr>
                  <a:spLocks noChangeArrowheads="1"/>
                </p:cNvSpPr>
                <p:nvPr/>
              </p:nvSpPr>
              <p:spPr bwMode="auto">
                <a:xfrm>
                  <a:off x="1452" y="3583"/>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722" name="Rectangle 258"/>
                <p:cNvSpPr>
                  <a:spLocks noChangeArrowheads="1"/>
                </p:cNvSpPr>
                <p:nvPr/>
              </p:nvSpPr>
              <p:spPr bwMode="auto">
                <a:xfrm>
                  <a:off x="1452" y="3595"/>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723" name="Rectangle 259"/>
                <p:cNvSpPr>
                  <a:spLocks noChangeArrowheads="1"/>
                </p:cNvSpPr>
                <p:nvPr/>
              </p:nvSpPr>
              <p:spPr bwMode="auto">
                <a:xfrm>
                  <a:off x="1452" y="3601"/>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724" name="Rectangle 260"/>
                <p:cNvSpPr>
                  <a:spLocks noChangeArrowheads="1"/>
                </p:cNvSpPr>
                <p:nvPr/>
              </p:nvSpPr>
              <p:spPr bwMode="auto">
                <a:xfrm>
                  <a:off x="1452" y="3607"/>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725" name="Rectangle 261"/>
                <p:cNvSpPr>
                  <a:spLocks noChangeArrowheads="1"/>
                </p:cNvSpPr>
                <p:nvPr/>
              </p:nvSpPr>
              <p:spPr bwMode="auto">
                <a:xfrm>
                  <a:off x="1452" y="3618"/>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726" name="Rectangle 262"/>
                <p:cNvSpPr>
                  <a:spLocks noChangeArrowheads="1"/>
                </p:cNvSpPr>
                <p:nvPr/>
              </p:nvSpPr>
              <p:spPr bwMode="auto">
                <a:xfrm>
                  <a:off x="1452" y="3624"/>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727" name="Rectangle 263"/>
                <p:cNvSpPr>
                  <a:spLocks noChangeArrowheads="1"/>
                </p:cNvSpPr>
                <p:nvPr/>
              </p:nvSpPr>
              <p:spPr bwMode="auto">
                <a:xfrm>
                  <a:off x="1452" y="3636"/>
                  <a:ext cx="159" cy="6"/>
                </a:xfrm>
                <a:prstGeom prst="rect">
                  <a:avLst/>
                </a:prstGeom>
                <a:solidFill>
                  <a:srgbClr val="FFFF00"/>
                </a:solidFill>
                <a:ln w="9525">
                  <a:solidFill>
                    <a:srgbClr val="FFFF66"/>
                  </a:solidFill>
                  <a:miter lim="800000"/>
                  <a:headEnd/>
                  <a:tailEnd/>
                </a:ln>
              </p:spPr>
              <p:txBody>
                <a:bodyPr/>
                <a:lstStyle/>
                <a:p>
                  <a:endParaRPr lang="hu-HU"/>
                </a:p>
              </p:txBody>
            </p:sp>
          </p:grpSp>
          <p:sp>
            <p:nvSpPr>
              <p:cNvPr id="318728" name="Rectangle 264"/>
              <p:cNvSpPr>
                <a:spLocks noChangeArrowheads="1"/>
              </p:cNvSpPr>
              <p:nvPr/>
            </p:nvSpPr>
            <p:spPr bwMode="auto">
              <a:xfrm>
                <a:off x="4130" y="4546"/>
                <a:ext cx="159" cy="398"/>
              </a:xfrm>
              <a:prstGeom prst="rect">
                <a:avLst/>
              </a:prstGeom>
              <a:solidFill>
                <a:srgbClr val="FFFF00"/>
              </a:solidFill>
              <a:ln w="9525">
                <a:solidFill>
                  <a:srgbClr val="FFFF66"/>
                </a:solidFill>
                <a:miter lim="800000"/>
                <a:headEnd/>
                <a:tailEnd/>
              </a:ln>
            </p:spPr>
            <p:txBody>
              <a:bodyPr/>
              <a:lstStyle/>
              <a:p>
                <a:endParaRPr lang="hu-HU"/>
              </a:p>
            </p:txBody>
          </p:sp>
        </p:grpSp>
        <p:sp>
          <p:nvSpPr>
            <p:cNvPr id="318729" name="Rectangle 265"/>
            <p:cNvSpPr>
              <a:spLocks noChangeArrowheads="1"/>
            </p:cNvSpPr>
            <p:nvPr/>
          </p:nvSpPr>
          <p:spPr bwMode="auto">
            <a:xfrm>
              <a:off x="446" y="2352"/>
              <a:ext cx="1513" cy="240"/>
            </a:xfrm>
            <a:prstGeom prst="rect">
              <a:avLst/>
            </a:prstGeom>
            <a:noFill/>
            <a:ln w="12700">
              <a:noFill/>
              <a:miter lim="800000"/>
              <a:headEnd/>
              <a:tailEnd/>
            </a:ln>
            <a:effectLst/>
          </p:spPr>
          <p:txBody>
            <a:bodyPr wrap="none" anchor="ctr"/>
            <a:lstStyle/>
            <a:p>
              <a:pPr algn="ctr"/>
              <a:r>
                <a:rPr lang="en-US" sz="1800">
                  <a:solidFill>
                    <a:srgbClr val="FF3300"/>
                  </a:solidFill>
                </a:rPr>
                <a:t>Motorbenzinek</a:t>
              </a:r>
            </a:p>
          </p:txBody>
        </p:sp>
        <p:sp>
          <p:nvSpPr>
            <p:cNvPr id="318730" name="Rectangle 266"/>
            <p:cNvSpPr>
              <a:spLocks noChangeArrowheads="1"/>
            </p:cNvSpPr>
            <p:nvPr/>
          </p:nvSpPr>
          <p:spPr bwMode="auto">
            <a:xfrm>
              <a:off x="3668" y="2352"/>
              <a:ext cx="1104" cy="240"/>
            </a:xfrm>
            <a:prstGeom prst="rect">
              <a:avLst/>
            </a:prstGeom>
            <a:noFill/>
            <a:ln w="12700">
              <a:noFill/>
              <a:miter lim="800000"/>
              <a:headEnd/>
              <a:tailEnd/>
            </a:ln>
            <a:effectLst/>
          </p:spPr>
          <p:txBody>
            <a:bodyPr wrap="none" anchor="ctr"/>
            <a:lstStyle/>
            <a:p>
              <a:pPr algn="ctr"/>
              <a:r>
                <a:rPr lang="en-US" sz="1800">
                  <a:solidFill>
                    <a:srgbClr val="993300"/>
                  </a:solidFill>
                </a:rPr>
                <a:t>Gázolajok</a:t>
              </a:r>
            </a:p>
          </p:txBody>
        </p:sp>
        <p:grpSp>
          <p:nvGrpSpPr>
            <p:cNvPr id="15" name="Group 267"/>
            <p:cNvGrpSpPr>
              <a:grpSpLocks/>
            </p:cNvGrpSpPr>
            <p:nvPr/>
          </p:nvGrpSpPr>
          <p:grpSpPr bwMode="auto">
            <a:xfrm>
              <a:off x="219" y="2722"/>
              <a:ext cx="2322" cy="1001"/>
              <a:chOff x="219" y="2674"/>
              <a:chExt cx="2322" cy="1001"/>
            </a:xfrm>
          </p:grpSpPr>
          <p:sp>
            <p:nvSpPr>
              <p:cNvPr id="318732" name="Rectangle 268"/>
              <p:cNvSpPr>
                <a:spLocks noChangeArrowheads="1"/>
              </p:cNvSpPr>
              <p:nvPr/>
            </p:nvSpPr>
            <p:spPr bwMode="auto">
              <a:xfrm>
                <a:off x="504" y="2868"/>
                <a:ext cx="159" cy="774"/>
              </a:xfrm>
              <a:prstGeom prst="rect">
                <a:avLst/>
              </a:prstGeom>
              <a:noFill/>
              <a:ln w="9525">
                <a:noFill/>
                <a:miter lim="800000"/>
                <a:headEnd/>
                <a:tailEnd/>
              </a:ln>
            </p:spPr>
            <p:txBody>
              <a:bodyPr/>
              <a:lstStyle/>
              <a:p>
                <a:endParaRPr lang="hu-HU"/>
              </a:p>
            </p:txBody>
          </p:sp>
          <p:sp>
            <p:nvSpPr>
              <p:cNvPr id="318733" name="Rectangle 269"/>
              <p:cNvSpPr>
                <a:spLocks noChangeArrowheads="1"/>
              </p:cNvSpPr>
              <p:nvPr/>
            </p:nvSpPr>
            <p:spPr bwMode="auto">
              <a:xfrm>
                <a:off x="663" y="2868"/>
                <a:ext cx="159" cy="774"/>
              </a:xfrm>
              <a:prstGeom prst="rect">
                <a:avLst/>
              </a:prstGeom>
              <a:noFill/>
              <a:ln w="9525">
                <a:noFill/>
                <a:miter lim="800000"/>
                <a:headEnd/>
                <a:tailEnd/>
              </a:ln>
            </p:spPr>
            <p:txBody>
              <a:bodyPr/>
              <a:lstStyle/>
              <a:p>
                <a:endParaRPr lang="hu-HU"/>
              </a:p>
            </p:txBody>
          </p:sp>
          <p:sp>
            <p:nvSpPr>
              <p:cNvPr id="318734" name="Line 270"/>
              <p:cNvSpPr>
                <a:spLocks noChangeShapeType="1"/>
              </p:cNvSpPr>
              <p:nvPr/>
            </p:nvSpPr>
            <p:spPr bwMode="auto">
              <a:xfrm>
                <a:off x="504" y="2674"/>
                <a:ext cx="1" cy="968"/>
              </a:xfrm>
              <a:prstGeom prst="line">
                <a:avLst/>
              </a:prstGeom>
              <a:noFill/>
              <a:ln w="0">
                <a:solidFill>
                  <a:srgbClr val="000000"/>
                </a:solidFill>
                <a:round/>
                <a:headEnd/>
                <a:tailEnd/>
              </a:ln>
            </p:spPr>
            <p:txBody>
              <a:bodyPr/>
              <a:lstStyle/>
              <a:p>
                <a:endParaRPr lang="hu-HU"/>
              </a:p>
            </p:txBody>
          </p:sp>
          <p:sp>
            <p:nvSpPr>
              <p:cNvPr id="318735" name="Line 271"/>
              <p:cNvSpPr>
                <a:spLocks noChangeShapeType="1"/>
              </p:cNvSpPr>
              <p:nvPr/>
            </p:nvSpPr>
            <p:spPr bwMode="auto">
              <a:xfrm>
                <a:off x="480" y="3448"/>
                <a:ext cx="24" cy="1"/>
              </a:xfrm>
              <a:prstGeom prst="line">
                <a:avLst/>
              </a:prstGeom>
              <a:noFill/>
              <a:ln w="0">
                <a:solidFill>
                  <a:srgbClr val="000000"/>
                </a:solidFill>
                <a:round/>
                <a:headEnd/>
                <a:tailEnd/>
              </a:ln>
            </p:spPr>
            <p:txBody>
              <a:bodyPr/>
              <a:lstStyle/>
              <a:p>
                <a:endParaRPr lang="hu-HU"/>
              </a:p>
            </p:txBody>
          </p:sp>
          <p:sp>
            <p:nvSpPr>
              <p:cNvPr id="318736" name="Line 272"/>
              <p:cNvSpPr>
                <a:spLocks noChangeShapeType="1"/>
              </p:cNvSpPr>
              <p:nvPr/>
            </p:nvSpPr>
            <p:spPr bwMode="auto">
              <a:xfrm>
                <a:off x="480" y="3255"/>
                <a:ext cx="24" cy="1"/>
              </a:xfrm>
              <a:prstGeom prst="line">
                <a:avLst/>
              </a:prstGeom>
              <a:noFill/>
              <a:ln w="0">
                <a:solidFill>
                  <a:srgbClr val="000000"/>
                </a:solidFill>
                <a:round/>
                <a:headEnd/>
                <a:tailEnd/>
              </a:ln>
            </p:spPr>
            <p:txBody>
              <a:bodyPr/>
              <a:lstStyle/>
              <a:p>
                <a:endParaRPr lang="hu-HU"/>
              </a:p>
            </p:txBody>
          </p:sp>
          <p:sp>
            <p:nvSpPr>
              <p:cNvPr id="318737" name="Line 273"/>
              <p:cNvSpPr>
                <a:spLocks noChangeShapeType="1"/>
              </p:cNvSpPr>
              <p:nvPr/>
            </p:nvSpPr>
            <p:spPr bwMode="auto">
              <a:xfrm>
                <a:off x="480" y="3061"/>
                <a:ext cx="24" cy="1"/>
              </a:xfrm>
              <a:prstGeom prst="line">
                <a:avLst/>
              </a:prstGeom>
              <a:noFill/>
              <a:ln w="0">
                <a:solidFill>
                  <a:srgbClr val="000000"/>
                </a:solidFill>
                <a:round/>
                <a:headEnd/>
                <a:tailEnd/>
              </a:ln>
            </p:spPr>
            <p:txBody>
              <a:bodyPr/>
              <a:lstStyle/>
              <a:p>
                <a:endParaRPr lang="hu-HU"/>
              </a:p>
            </p:txBody>
          </p:sp>
          <p:sp>
            <p:nvSpPr>
              <p:cNvPr id="318738" name="Line 274"/>
              <p:cNvSpPr>
                <a:spLocks noChangeShapeType="1"/>
              </p:cNvSpPr>
              <p:nvPr/>
            </p:nvSpPr>
            <p:spPr bwMode="auto">
              <a:xfrm>
                <a:off x="480" y="2868"/>
                <a:ext cx="24" cy="1"/>
              </a:xfrm>
              <a:prstGeom prst="line">
                <a:avLst/>
              </a:prstGeom>
              <a:noFill/>
              <a:ln w="0">
                <a:solidFill>
                  <a:srgbClr val="000000"/>
                </a:solidFill>
                <a:round/>
                <a:headEnd/>
                <a:tailEnd/>
              </a:ln>
            </p:spPr>
            <p:txBody>
              <a:bodyPr/>
              <a:lstStyle/>
              <a:p>
                <a:endParaRPr lang="hu-HU"/>
              </a:p>
            </p:txBody>
          </p:sp>
          <p:sp>
            <p:nvSpPr>
              <p:cNvPr id="318739" name="Line 275"/>
              <p:cNvSpPr>
                <a:spLocks noChangeShapeType="1"/>
              </p:cNvSpPr>
              <p:nvPr/>
            </p:nvSpPr>
            <p:spPr bwMode="auto">
              <a:xfrm>
                <a:off x="480" y="2674"/>
                <a:ext cx="24" cy="1"/>
              </a:xfrm>
              <a:prstGeom prst="line">
                <a:avLst/>
              </a:prstGeom>
              <a:noFill/>
              <a:ln w="0">
                <a:solidFill>
                  <a:srgbClr val="000000"/>
                </a:solidFill>
                <a:round/>
                <a:headEnd/>
                <a:tailEnd/>
              </a:ln>
            </p:spPr>
            <p:txBody>
              <a:bodyPr/>
              <a:lstStyle/>
              <a:p>
                <a:endParaRPr lang="hu-HU"/>
              </a:p>
            </p:txBody>
          </p:sp>
          <p:sp>
            <p:nvSpPr>
              <p:cNvPr id="318740" name="Line 276"/>
              <p:cNvSpPr>
                <a:spLocks noChangeShapeType="1"/>
              </p:cNvSpPr>
              <p:nvPr/>
            </p:nvSpPr>
            <p:spPr bwMode="auto">
              <a:xfrm flipV="1">
                <a:off x="504" y="3642"/>
                <a:ext cx="1" cy="23"/>
              </a:xfrm>
              <a:prstGeom prst="line">
                <a:avLst/>
              </a:prstGeom>
              <a:noFill/>
              <a:ln w="0">
                <a:solidFill>
                  <a:srgbClr val="000000"/>
                </a:solidFill>
                <a:round/>
                <a:headEnd/>
                <a:tailEnd/>
              </a:ln>
            </p:spPr>
            <p:txBody>
              <a:bodyPr/>
              <a:lstStyle/>
              <a:p>
                <a:endParaRPr lang="hu-HU"/>
              </a:p>
            </p:txBody>
          </p:sp>
          <p:sp>
            <p:nvSpPr>
              <p:cNvPr id="318741" name="Line 277"/>
              <p:cNvSpPr>
                <a:spLocks noChangeShapeType="1"/>
              </p:cNvSpPr>
              <p:nvPr/>
            </p:nvSpPr>
            <p:spPr bwMode="auto">
              <a:xfrm flipV="1">
                <a:off x="663" y="3642"/>
                <a:ext cx="1" cy="23"/>
              </a:xfrm>
              <a:prstGeom prst="line">
                <a:avLst/>
              </a:prstGeom>
              <a:noFill/>
              <a:ln w="0">
                <a:solidFill>
                  <a:srgbClr val="000000"/>
                </a:solidFill>
                <a:round/>
                <a:headEnd/>
                <a:tailEnd/>
              </a:ln>
            </p:spPr>
            <p:txBody>
              <a:bodyPr/>
              <a:lstStyle/>
              <a:p>
                <a:endParaRPr lang="hu-HU"/>
              </a:p>
            </p:txBody>
          </p:sp>
          <p:sp>
            <p:nvSpPr>
              <p:cNvPr id="318742" name="Line 278"/>
              <p:cNvSpPr>
                <a:spLocks noChangeShapeType="1"/>
              </p:cNvSpPr>
              <p:nvPr/>
            </p:nvSpPr>
            <p:spPr bwMode="auto">
              <a:xfrm flipV="1">
                <a:off x="822" y="3642"/>
                <a:ext cx="1" cy="23"/>
              </a:xfrm>
              <a:prstGeom prst="line">
                <a:avLst/>
              </a:prstGeom>
              <a:noFill/>
              <a:ln w="0">
                <a:solidFill>
                  <a:srgbClr val="000000"/>
                </a:solidFill>
                <a:round/>
                <a:headEnd/>
                <a:tailEnd/>
              </a:ln>
            </p:spPr>
            <p:txBody>
              <a:bodyPr/>
              <a:lstStyle/>
              <a:p>
                <a:endParaRPr lang="hu-HU"/>
              </a:p>
            </p:txBody>
          </p:sp>
          <p:sp>
            <p:nvSpPr>
              <p:cNvPr id="318743" name="Line 279"/>
              <p:cNvSpPr>
                <a:spLocks noChangeShapeType="1"/>
              </p:cNvSpPr>
              <p:nvPr/>
            </p:nvSpPr>
            <p:spPr bwMode="auto">
              <a:xfrm flipV="1">
                <a:off x="987" y="3642"/>
                <a:ext cx="1" cy="23"/>
              </a:xfrm>
              <a:prstGeom prst="line">
                <a:avLst/>
              </a:prstGeom>
              <a:noFill/>
              <a:ln w="0">
                <a:solidFill>
                  <a:srgbClr val="000000"/>
                </a:solidFill>
                <a:round/>
                <a:headEnd/>
                <a:tailEnd/>
              </a:ln>
            </p:spPr>
            <p:txBody>
              <a:bodyPr/>
              <a:lstStyle/>
              <a:p>
                <a:endParaRPr lang="hu-HU"/>
              </a:p>
            </p:txBody>
          </p:sp>
          <p:sp>
            <p:nvSpPr>
              <p:cNvPr id="318744" name="Line 280"/>
              <p:cNvSpPr>
                <a:spLocks noChangeShapeType="1"/>
              </p:cNvSpPr>
              <p:nvPr/>
            </p:nvSpPr>
            <p:spPr bwMode="auto">
              <a:xfrm flipV="1">
                <a:off x="1146" y="3642"/>
                <a:ext cx="1" cy="23"/>
              </a:xfrm>
              <a:prstGeom prst="line">
                <a:avLst/>
              </a:prstGeom>
              <a:noFill/>
              <a:ln w="0">
                <a:solidFill>
                  <a:srgbClr val="000000"/>
                </a:solidFill>
                <a:round/>
                <a:headEnd/>
                <a:tailEnd/>
              </a:ln>
            </p:spPr>
            <p:txBody>
              <a:bodyPr/>
              <a:lstStyle/>
              <a:p>
                <a:endParaRPr lang="hu-HU"/>
              </a:p>
            </p:txBody>
          </p:sp>
          <p:sp>
            <p:nvSpPr>
              <p:cNvPr id="318745" name="Line 281"/>
              <p:cNvSpPr>
                <a:spLocks noChangeShapeType="1"/>
              </p:cNvSpPr>
              <p:nvPr/>
            </p:nvSpPr>
            <p:spPr bwMode="auto">
              <a:xfrm flipV="1">
                <a:off x="1305" y="3642"/>
                <a:ext cx="1" cy="23"/>
              </a:xfrm>
              <a:prstGeom prst="line">
                <a:avLst/>
              </a:prstGeom>
              <a:noFill/>
              <a:ln w="0">
                <a:solidFill>
                  <a:srgbClr val="000000"/>
                </a:solidFill>
                <a:round/>
                <a:headEnd/>
                <a:tailEnd/>
              </a:ln>
            </p:spPr>
            <p:txBody>
              <a:bodyPr/>
              <a:lstStyle/>
              <a:p>
                <a:endParaRPr lang="hu-HU"/>
              </a:p>
            </p:txBody>
          </p:sp>
          <p:sp>
            <p:nvSpPr>
              <p:cNvPr id="318746" name="Line 282"/>
              <p:cNvSpPr>
                <a:spLocks noChangeShapeType="1"/>
              </p:cNvSpPr>
              <p:nvPr/>
            </p:nvSpPr>
            <p:spPr bwMode="auto">
              <a:xfrm flipV="1">
                <a:off x="1464" y="3642"/>
                <a:ext cx="1" cy="23"/>
              </a:xfrm>
              <a:prstGeom prst="line">
                <a:avLst/>
              </a:prstGeom>
              <a:noFill/>
              <a:ln w="0">
                <a:solidFill>
                  <a:srgbClr val="000000"/>
                </a:solidFill>
                <a:round/>
                <a:headEnd/>
                <a:tailEnd/>
              </a:ln>
            </p:spPr>
            <p:txBody>
              <a:bodyPr/>
              <a:lstStyle/>
              <a:p>
                <a:endParaRPr lang="hu-HU"/>
              </a:p>
            </p:txBody>
          </p:sp>
          <p:sp>
            <p:nvSpPr>
              <p:cNvPr id="318747" name="Line 283"/>
              <p:cNvSpPr>
                <a:spLocks noChangeShapeType="1"/>
              </p:cNvSpPr>
              <p:nvPr/>
            </p:nvSpPr>
            <p:spPr bwMode="auto">
              <a:xfrm flipV="1">
                <a:off x="1623" y="3642"/>
                <a:ext cx="1" cy="23"/>
              </a:xfrm>
              <a:prstGeom prst="line">
                <a:avLst/>
              </a:prstGeom>
              <a:noFill/>
              <a:ln w="0">
                <a:solidFill>
                  <a:srgbClr val="000000"/>
                </a:solidFill>
                <a:round/>
                <a:headEnd/>
                <a:tailEnd/>
              </a:ln>
            </p:spPr>
            <p:txBody>
              <a:bodyPr/>
              <a:lstStyle/>
              <a:p>
                <a:endParaRPr lang="hu-HU"/>
              </a:p>
            </p:txBody>
          </p:sp>
          <p:sp>
            <p:nvSpPr>
              <p:cNvPr id="318748" name="Line 284"/>
              <p:cNvSpPr>
                <a:spLocks noChangeShapeType="1"/>
              </p:cNvSpPr>
              <p:nvPr/>
            </p:nvSpPr>
            <p:spPr bwMode="auto">
              <a:xfrm flipV="1">
                <a:off x="1788" y="3642"/>
                <a:ext cx="1" cy="23"/>
              </a:xfrm>
              <a:prstGeom prst="line">
                <a:avLst/>
              </a:prstGeom>
              <a:noFill/>
              <a:ln w="0">
                <a:solidFill>
                  <a:srgbClr val="000000"/>
                </a:solidFill>
                <a:round/>
                <a:headEnd/>
                <a:tailEnd/>
              </a:ln>
            </p:spPr>
            <p:txBody>
              <a:bodyPr/>
              <a:lstStyle/>
              <a:p>
                <a:endParaRPr lang="hu-HU"/>
              </a:p>
            </p:txBody>
          </p:sp>
          <p:sp>
            <p:nvSpPr>
              <p:cNvPr id="318749" name="Line 285"/>
              <p:cNvSpPr>
                <a:spLocks noChangeShapeType="1"/>
              </p:cNvSpPr>
              <p:nvPr/>
            </p:nvSpPr>
            <p:spPr bwMode="auto">
              <a:xfrm flipV="1">
                <a:off x="1947" y="3642"/>
                <a:ext cx="1" cy="23"/>
              </a:xfrm>
              <a:prstGeom prst="line">
                <a:avLst/>
              </a:prstGeom>
              <a:noFill/>
              <a:ln w="0">
                <a:solidFill>
                  <a:srgbClr val="000000"/>
                </a:solidFill>
                <a:round/>
                <a:headEnd/>
                <a:tailEnd/>
              </a:ln>
            </p:spPr>
            <p:txBody>
              <a:bodyPr/>
              <a:lstStyle/>
              <a:p>
                <a:endParaRPr lang="hu-HU"/>
              </a:p>
            </p:txBody>
          </p:sp>
          <p:sp>
            <p:nvSpPr>
              <p:cNvPr id="318750" name="Line 286"/>
              <p:cNvSpPr>
                <a:spLocks noChangeShapeType="1"/>
              </p:cNvSpPr>
              <p:nvPr/>
            </p:nvSpPr>
            <p:spPr bwMode="auto">
              <a:xfrm flipV="1">
                <a:off x="2106" y="3642"/>
                <a:ext cx="1" cy="23"/>
              </a:xfrm>
              <a:prstGeom prst="line">
                <a:avLst/>
              </a:prstGeom>
              <a:noFill/>
              <a:ln w="0">
                <a:solidFill>
                  <a:srgbClr val="000000"/>
                </a:solidFill>
                <a:round/>
                <a:headEnd/>
                <a:tailEnd/>
              </a:ln>
            </p:spPr>
            <p:txBody>
              <a:bodyPr/>
              <a:lstStyle/>
              <a:p>
                <a:endParaRPr lang="hu-HU"/>
              </a:p>
            </p:txBody>
          </p:sp>
          <p:sp>
            <p:nvSpPr>
              <p:cNvPr id="318751" name="Text Box 287"/>
              <p:cNvSpPr txBox="1">
                <a:spLocks noChangeArrowheads="1"/>
              </p:cNvSpPr>
              <p:nvPr/>
            </p:nvSpPr>
            <p:spPr bwMode="auto">
              <a:xfrm rot="-5400000">
                <a:off x="-94" y="3075"/>
                <a:ext cx="913" cy="288"/>
              </a:xfrm>
              <a:prstGeom prst="rect">
                <a:avLst/>
              </a:prstGeom>
              <a:noFill/>
              <a:ln w="9525">
                <a:noFill/>
                <a:miter lim="800000"/>
                <a:headEnd/>
                <a:tailEnd/>
              </a:ln>
              <a:effectLst/>
            </p:spPr>
            <p:txBody>
              <a:bodyPr anchor="ctr">
                <a:spAutoFit/>
              </a:bodyPr>
              <a:lstStyle/>
              <a:p>
                <a:pPr algn="ctr">
                  <a:spcBef>
                    <a:spcPct val="50000"/>
                  </a:spcBef>
                </a:pPr>
                <a:r>
                  <a:rPr lang="hu-HU" sz="1200">
                    <a:solidFill>
                      <a:schemeClr val="tx1"/>
                    </a:solidFill>
                  </a:rPr>
                  <a:t>kéntartalom (m/m%)</a:t>
                </a:r>
              </a:p>
            </p:txBody>
          </p:sp>
          <p:sp>
            <p:nvSpPr>
              <p:cNvPr id="318752" name="Line 288"/>
              <p:cNvSpPr>
                <a:spLocks noChangeShapeType="1"/>
              </p:cNvSpPr>
              <p:nvPr/>
            </p:nvSpPr>
            <p:spPr bwMode="auto">
              <a:xfrm>
                <a:off x="477" y="3648"/>
                <a:ext cx="2064" cy="0"/>
              </a:xfrm>
              <a:prstGeom prst="line">
                <a:avLst/>
              </a:prstGeom>
              <a:noFill/>
              <a:ln w="3175">
                <a:solidFill>
                  <a:schemeClr val="tx1"/>
                </a:solidFill>
                <a:round/>
                <a:headEnd/>
                <a:tailEnd/>
              </a:ln>
              <a:effectLst/>
            </p:spPr>
            <p:txBody>
              <a:bodyPr wrap="none" anchor="ctr"/>
              <a:lstStyle/>
              <a:p>
                <a:endParaRPr lang="hu-HU"/>
              </a:p>
            </p:txBody>
          </p:sp>
          <p:sp>
            <p:nvSpPr>
              <p:cNvPr id="318753" name="Line 289"/>
              <p:cNvSpPr>
                <a:spLocks noChangeShapeType="1"/>
              </p:cNvSpPr>
              <p:nvPr/>
            </p:nvSpPr>
            <p:spPr bwMode="auto">
              <a:xfrm flipV="1">
                <a:off x="2253" y="3648"/>
                <a:ext cx="1" cy="23"/>
              </a:xfrm>
              <a:prstGeom prst="line">
                <a:avLst/>
              </a:prstGeom>
              <a:noFill/>
              <a:ln w="0">
                <a:solidFill>
                  <a:srgbClr val="000000"/>
                </a:solidFill>
                <a:round/>
                <a:headEnd/>
                <a:tailEnd/>
              </a:ln>
            </p:spPr>
            <p:txBody>
              <a:bodyPr/>
              <a:lstStyle/>
              <a:p>
                <a:endParaRPr lang="hu-HU"/>
              </a:p>
            </p:txBody>
          </p:sp>
          <p:sp>
            <p:nvSpPr>
              <p:cNvPr id="318754" name="Line 290"/>
              <p:cNvSpPr>
                <a:spLocks noChangeShapeType="1"/>
              </p:cNvSpPr>
              <p:nvPr/>
            </p:nvSpPr>
            <p:spPr bwMode="auto">
              <a:xfrm flipV="1">
                <a:off x="2397" y="3648"/>
                <a:ext cx="1" cy="23"/>
              </a:xfrm>
              <a:prstGeom prst="line">
                <a:avLst/>
              </a:prstGeom>
              <a:noFill/>
              <a:ln w="0">
                <a:solidFill>
                  <a:srgbClr val="000000"/>
                </a:solidFill>
                <a:round/>
                <a:headEnd/>
                <a:tailEnd/>
              </a:ln>
            </p:spPr>
            <p:txBody>
              <a:bodyPr/>
              <a:lstStyle/>
              <a:p>
                <a:endParaRPr lang="hu-HU"/>
              </a:p>
            </p:txBody>
          </p:sp>
          <p:sp>
            <p:nvSpPr>
              <p:cNvPr id="318755" name="Line 291"/>
              <p:cNvSpPr>
                <a:spLocks noChangeShapeType="1"/>
              </p:cNvSpPr>
              <p:nvPr/>
            </p:nvSpPr>
            <p:spPr bwMode="auto">
              <a:xfrm flipV="1">
                <a:off x="2540" y="3648"/>
                <a:ext cx="1" cy="23"/>
              </a:xfrm>
              <a:prstGeom prst="line">
                <a:avLst/>
              </a:prstGeom>
              <a:noFill/>
              <a:ln w="0">
                <a:solidFill>
                  <a:srgbClr val="000000"/>
                </a:solidFill>
                <a:round/>
                <a:headEnd/>
                <a:tailEnd/>
              </a:ln>
            </p:spPr>
            <p:txBody>
              <a:bodyPr/>
              <a:lstStyle/>
              <a:p>
                <a:endParaRPr lang="hu-HU"/>
              </a:p>
            </p:txBody>
          </p:sp>
        </p:grpSp>
        <p:grpSp>
          <p:nvGrpSpPr>
            <p:cNvPr id="16" name="Group 292"/>
            <p:cNvGrpSpPr>
              <a:grpSpLocks/>
            </p:cNvGrpSpPr>
            <p:nvPr/>
          </p:nvGrpSpPr>
          <p:grpSpPr bwMode="auto">
            <a:xfrm>
              <a:off x="3188" y="2736"/>
              <a:ext cx="2328" cy="1017"/>
              <a:chOff x="213" y="2674"/>
              <a:chExt cx="2328" cy="1017"/>
            </a:xfrm>
          </p:grpSpPr>
          <p:sp>
            <p:nvSpPr>
              <p:cNvPr id="318757" name="Rectangle 293"/>
              <p:cNvSpPr>
                <a:spLocks noChangeArrowheads="1"/>
              </p:cNvSpPr>
              <p:nvPr/>
            </p:nvSpPr>
            <p:spPr bwMode="auto">
              <a:xfrm>
                <a:off x="504" y="2868"/>
                <a:ext cx="159" cy="774"/>
              </a:xfrm>
              <a:prstGeom prst="rect">
                <a:avLst/>
              </a:prstGeom>
              <a:noFill/>
              <a:ln w="9525">
                <a:noFill/>
                <a:miter lim="800000"/>
                <a:headEnd/>
                <a:tailEnd/>
              </a:ln>
            </p:spPr>
            <p:txBody>
              <a:bodyPr/>
              <a:lstStyle/>
              <a:p>
                <a:endParaRPr lang="hu-HU"/>
              </a:p>
            </p:txBody>
          </p:sp>
          <p:sp>
            <p:nvSpPr>
              <p:cNvPr id="318758" name="Rectangle 294"/>
              <p:cNvSpPr>
                <a:spLocks noChangeArrowheads="1"/>
              </p:cNvSpPr>
              <p:nvPr/>
            </p:nvSpPr>
            <p:spPr bwMode="auto">
              <a:xfrm>
                <a:off x="663" y="2868"/>
                <a:ext cx="159" cy="774"/>
              </a:xfrm>
              <a:prstGeom prst="rect">
                <a:avLst/>
              </a:prstGeom>
              <a:noFill/>
              <a:ln w="9525">
                <a:noFill/>
                <a:miter lim="800000"/>
                <a:headEnd/>
                <a:tailEnd/>
              </a:ln>
            </p:spPr>
            <p:txBody>
              <a:bodyPr/>
              <a:lstStyle/>
              <a:p>
                <a:endParaRPr lang="hu-HU"/>
              </a:p>
            </p:txBody>
          </p:sp>
          <p:sp>
            <p:nvSpPr>
              <p:cNvPr id="318759" name="Line 295"/>
              <p:cNvSpPr>
                <a:spLocks noChangeShapeType="1"/>
              </p:cNvSpPr>
              <p:nvPr/>
            </p:nvSpPr>
            <p:spPr bwMode="auto">
              <a:xfrm>
                <a:off x="504" y="2674"/>
                <a:ext cx="1" cy="968"/>
              </a:xfrm>
              <a:prstGeom prst="line">
                <a:avLst/>
              </a:prstGeom>
              <a:noFill/>
              <a:ln w="0">
                <a:solidFill>
                  <a:srgbClr val="000000"/>
                </a:solidFill>
                <a:round/>
                <a:headEnd/>
                <a:tailEnd/>
              </a:ln>
            </p:spPr>
            <p:txBody>
              <a:bodyPr/>
              <a:lstStyle/>
              <a:p>
                <a:endParaRPr lang="hu-HU"/>
              </a:p>
            </p:txBody>
          </p:sp>
          <p:sp>
            <p:nvSpPr>
              <p:cNvPr id="318760" name="Line 296"/>
              <p:cNvSpPr>
                <a:spLocks noChangeShapeType="1"/>
              </p:cNvSpPr>
              <p:nvPr/>
            </p:nvSpPr>
            <p:spPr bwMode="auto">
              <a:xfrm>
                <a:off x="480" y="3448"/>
                <a:ext cx="24" cy="1"/>
              </a:xfrm>
              <a:prstGeom prst="line">
                <a:avLst/>
              </a:prstGeom>
              <a:noFill/>
              <a:ln w="0">
                <a:solidFill>
                  <a:srgbClr val="000000"/>
                </a:solidFill>
                <a:round/>
                <a:headEnd/>
                <a:tailEnd/>
              </a:ln>
            </p:spPr>
            <p:txBody>
              <a:bodyPr/>
              <a:lstStyle/>
              <a:p>
                <a:endParaRPr lang="hu-HU"/>
              </a:p>
            </p:txBody>
          </p:sp>
          <p:sp>
            <p:nvSpPr>
              <p:cNvPr id="318761" name="Line 297"/>
              <p:cNvSpPr>
                <a:spLocks noChangeShapeType="1"/>
              </p:cNvSpPr>
              <p:nvPr/>
            </p:nvSpPr>
            <p:spPr bwMode="auto">
              <a:xfrm>
                <a:off x="480" y="3255"/>
                <a:ext cx="24" cy="1"/>
              </a:xfrm>
              <a:prstGeom prst="line">
                <a:avLst/>
              </a:prstGeom>
              <a:noFill/>
              <a:ln w="0">
                <a:solidFill>
                  <a:srgbClr val="000000"/>
                </a:solidFill>
                <a:round/>
                <a:headEnd/>
                <a:tailEnd/>
              </a:ln>
            </p:spPr>
            <p:txBody>
              <a:bodyPr/>
              <a:lstStyle/>
              <a:p>
                <a:endParaRPr lang="hu-HU"/>
              </a:p>
            </p:txBody>
          </p:sp>
          <p:sp>
            <p:nvSpPr>
              <p:cNvPr id="318762" name="Line 298"/>
              <p:cNvSpPr>
                <a:spLocks noChangeShapeType="1"/>
              </p:cNvSpPr>
              <p:nvPr/>
            </p:nvSpPr>
            <p:spPr bwMode="auto">
              <a:xfrm>
                <a:off x="480" y="3061"/>
                <a:ext cx="24" cy="1"/>
              </a:xfrm>
              <a:prstGeom prst="line">
                <a:avLst/>
              </a:prstGeom>
              <a:noFill/>
              <a:ln w="0">
                <a:solidFill>
                  <a:srgbClr val="000000"/>
                </a:solidFill>
                <a:round/>
                <a:headEnd/>
                <a:tailEnd/>
              </a:ln>
            </p:spPr>
            <p:txBody>
              <a:bodyPr/>
              <a:lstStyle/>
              <a:p>
                <a:endParaRPr lang="hu-HU"/>
              </a:p>
            </p:txBody>
          </p:sp>
          <p:sp>
            <p:nvSpPr>
              <p:cNvPr id="318763" name="Line 299"/>
              <p:cNvSpPr>
                <a:spLocks noChangeShapeType="1"/>
              </p:cNvSpPr>
              <p:nvPr/>
            </p:nvSpPr>
            <p:spPr bwMode="auto">
              <a:xfrm>
                <a:off x="480" y="2868"/>
                <a:ext cx="24" cy="1"/>
              </a:xfrm>
              <a:prstGeom prst="line">
                <a:avLst/>
              </a:prstGeom>
              <a:noFill/>
              <a:ln w="0">
                <a:solidFill>
                  <a:srgbClr val="000000"/>
                </a:solidFill>
                <a:round/>
                <a:headEnd/>
                <a:tailEnd/>
              </a:ln>
            </p:spPr>
            <p:txBody>
              <a:bodyPr/>
              <a:lstStyle/>
              <a:p>
                <a:endParaRPr lang="hu-HU"/>
              </a:p>
            </p:txBody>
          </p:sp>
          <p:sp>
            <p:nvSpPr>
              <p:cNvPr id="318764" name="Line 300"/>
              <p:cNvSpPr>
                <a:spLocks noChangeShapeType="1"/>
              </p:cNvSpPr>
              <p:nvPr/>
            </p:nvSpPr>
            <p:spPr bwMode="auto">
              <a:xfrm>
                <a:off x="480" y="2674"/>
                <a:ext cx="24" cy="1"/>
              </a:xfrm>
              <a:prstGeom prst="line">
                <a:avLst/>
              </a:prstGeom>
              <a:noFill/>
              <a:ln w="0">
                <a:solidFill>
                  <a:srgbClr val="000000"/>
                </a:solidFill>
                <a:round/>
                <a:headEnd/>
                <a:tailEnd/>
              </a:ln>
            </p:spPr>
            <p:txBody>
              <a:bodyPr/>
              <a:lstStyle/>
              <a:p>
                <a:endParaRPr lang="hu-HU"/>
              </a:p>
            </p:txBody>
          </p:sp>
          <p:sp>
            <p:nvSpPr>
              <p:cNvPr id="318765" name="Line 301"/>
              <p:cNvSpPr>
                <a:spLocks noChangeShapeType="1"/>
              </p:cNvSpPr>
              <p:nvPr/>
            </p:nvSpPr>
            <p:spPr bwMode="auto">
              <a:xfrm flipV="1">
                <a:off x="504" y="3642"/>
                <a:ext cx="1" cy="23"/>
              </a:xfrm>
              <a:prstGeom prst="line">
                <a:avLst/>
              </a:prstGeom>
              <a:noFill/>
              <a:ln w="0">
                <a:solidFill>
                  <a:srgbClr val="000000"/>
                </a:solidFill>
                <a:round/>
                <a:headEnd/>
                <a:tailEnd/>
              </a:ln>
            </p:spPr>
            <p:txBody>
              <a:bodyPr/>
              <a:lstStyle/>
              <a:p>
                <a:endParaRPr lang="hu-HU"/>
              </a:p>
            </p:txBody>
          </p:sp>
          <p:sp>
            <p:nvSpPr>
              <p:cNvPr id="318766" name="Line 302"/>
              <p:cNvSpPr>
                <a:spLocks noChangeShapeType="1"/>
              </p:cNvSpPr>
              <p:nvPr/>
            </p:nvSpPr>
            <p:spPr bwMode="auto">
              <a:xfrm flipV="1">
                <a:off x="663" y="3642"/>
                <a:ext cx="1" cy="23"/>
              </a:xfrm>
              <a:prstGeom prst="line">
                <a:avLst/>
              </a:prstGeom>
              <a:noFill/>
              <a:ln w="0">
                <a:solidFill>
                  <a:srgbClr val="000000"/>
                </a:solidFill>
                <a:round/>
                <a:headEnd/>
                <a:tailEnd/>
              </a:ln>
            </p:spPr>
            <p:txBody>
              <a:bodyPr/>
              <a:lstStyle/>
              <a:p>
                <a:endParaRPr lang="hu-HU"/>
              </a:p>
            </p:txBody>
          </p:sp>
          <p:sp>
            <p:nvSpPr>
              <p:cNvPr id="318767" name="Line 303"/>
              <p:cNvSpPr>
                <a:spLocks noChangeShapeType="1"/>
              </p:cNvSpPr>
              <p:nvPr/>
            </p:nvSpPr>
            <p:spPr bwMode="auto">
              <a:xfrm flipV="1">
                <a:off x="822" y="3642"/>
                <a:ext cx="1" cy="23"/>
              </a:xfrm>
              <a:prstGeom prst="line">
                <a:avLst/>
              </a:prstGeom>
              <a:noFill/>
              <a:ln w="0">
                <a:solidFill>
                  <a:srgbClr val="000000"/>
                </a:solidFill>
                <a:round/>
                <a:headEnd/>
                <a:tailEnd/>
              </a:ln>
            </p:spPr>
            <p:txBody>
              <a:bodyPr/>
              <a:lstStyle/>
              <a:p>
                <a:endParaRPr lang="hu-HU"/>
              </a:p>
            </p:txBody>
          </p:sp>
          <p:sp>
            <p:nvSpPr>
              <p:cNvPr id="318768" name="Line 304"/>
              <p:cNvSpPr>
                <a:spLocks noChangeShapeType="1"/>
              </p:cNvSpPr>
              <p:nvPr/>
            </p:nvSpPr>
            <p:spPr bwMode="auto">
              <a:xfrm flipV="1">
                <a:off x="987" y="3642"/>
                <a:ext cx="1" cy="23"/>
              </a:xfrm>
              <a:prstGeom prst="line">
                <a:avLst/>
              </a:prstGeom>
              <a:noFill/>
              <a:ln w="0">
                <a:solidFill>
                  <a:srgbClr val="000000"/>
                </a:solidFill>
                <a:round/>
                <a:headEnd/>
                <a:tailEnd/>
              </a:ln>
            </p:spPr>
            <p:txBody>
              <a:bodyPr/>
              <a:lstStyle/>
              <a:p>
                <a:endParaRPr lang="hu-HU"/>
              </a:p>
            </p:txBody>
          </p:sp>
          <p:sp>
            <p:nvSpPr>
              <p:cNvPr id="318769" name="Line 305"/>
              <p:cNvSpPr>
                <a:spLocks noChangeShapeType="1"/>
              </p:cNvSpPr>
              <p:nvPr/>
            </p:nvSpPr>
            <p:spPr bwMode="auto">
              <a:xfrm flipV="1">
                <a:off x="1146" y="3642"/>
                <a:ext cx="1" cy="23"/>
              </a:xfrm>
              <a:prstGeom prst="line">
                <a:avLst/>
              </a:prstGeom>
              <a:noFill/>
              <a:ln w="0">
                <a:solidFill>
                  <a:srgbClr val="000000"/>
                </a:solidFill>
                <a:round/>
                <a:headEnd/>
                <a:tailEnd/>
              </a:ln>
            </p:spPr>
            <p:txBody>
              <a:bodyPr/>
              <a:lstStyle/>
              <a:p>
                <a:endParaRPr lang="hu-HU"/>
              </a:p>
            </p:txBody>
          </p:sp>
          <p:sp>
            <p:nvSpPr>
              <p:cNvPr id="318770" name="Line 306"/>
              <p:cNvSpPr>
                <a:spLocks noChangeShapeType="1"/>
              </p:cNvSpPr>
              <p:nvPr/>
            </p:nvSpPr>
            <p:spPr bwMode="auto">
              <a:xfrm flipV="1">
                <a:off x="1305" y="3642"/>
                <a:ext cx="1" cy="23"/>
              </a:xfrm>
              <a:prstGeom prst="line">
                <a:avLst/>
              </a:prstGeom>
              <a:noFill/>
              <a:ln w="0">
                <a:solidFill>
                  <a:srgbClr val="000000"/>
                </a:solidFill>
                <a:round/>
                <a:headEnd/>
                <a:tailEnd/>
              </a:ln>
            </p:spPr>
            <p:txBody>
              <a:bodyPr/>
              <a:lstStyle/>
              <a:p>
                <a:endParaRPr lang="hu-HU"/>
              </a:p>
            </p:txBody>
          </p:sp>
          <p:sp>
            <p:nvSpPr>
              <p:cNvPr id="318771" name="Line 307"/>
              <p:cNvSpPr>
                <a:spLocks noChangeShapeType="1"/>
              </p:cNvSpPr>
              <p:nvPr/>
            </p:nvSpPr>
            <p:spPr bwMode="auto">
              <a:xfrm flipV="1">
                <a:off x="1464" y="3642"/>
                <a:ext cx="1" cy="23"/>
              </a:xfrm>
              <a:prstGeom prst="line">
                <a:avLst/>
              </a:prstGeom>
              <a:noFill/>
              <a:ln w="0">
                <a:solidFill>
                  <a:srgbClr val="000000"/>
                </a:solidFill>
                <a:round/>
                <a:headEnd/>
                <a:tailEnd/>
              </a:ln>
            </p:spPr>
            <p:txBody>
              <a:bodyPr/>
              <a:lstStyle/>
              <a:p>
                <a:endParaRPr lang="hu-HU"/>
              </a:p>
            </p:txBody>
          </p:sp>
          <p:sp>
            <p:nvSpPr>
              <p:cNvPr id="318772" name="Line 308"/>
              <p:cNvSpPr>
                <a:spLocks noChangeShapeType="1"/>
              </p:cNvSpPr>
              <p:nvPr/>
            </p:nvSpPr>
            <p:spPr bwMode="auto">
              <a:xfrm flipV="1">
                <a:off x="1623" y="3642"/>
                <a:ext cx="1" cy="23"/>
              </a:xfrm>
              <a:prstGeom prst="line">
                <a:avLst/>
              </a:prstGeom>
              <a:noFill/>
              <a:ln w="0">
                <a:solidFill>
                  <a:srgbClr val="000000"/>
                </a:solidFill>
                <a:round/>
                <a:headEnd/>
                <a:tailEnd/>
              </a:ln>
            </p:spPr>
            <p:txBody>
              <a:bodyPr/>
              <a:lstStyle/>
              <a:p>
                <a:endParaRPr lang="hu-HU"/>
              </a:p>
            </p:txBody>
          </p:sp>
          <p:sp>
            <p:nvSpPr>
              <p:cNvPr id="318773" name="Line 309"/>
              <p:cNvSpPr>
                <a:spLocks noChangeShapeType="1"/>
              </p:cNvSpPr>
              <p:nvPr/>
            </p:nvSpPr>
            <p:spPr bwMode="auto">
              <a:xfrm flipV="1">
                <a:off x="1788" y="3642"/>
                <a:ext cx="1" cy="23"/>
              </a:xfrm>
              <a:prstGeom prst="line">
                <a:avLst/>
              </a:prstGeom>
              <a:noFill/>
              <a:ln w="0">
                <a:solidFill>
                  <a:srgbClr val="000000"/>
                </a:solidFill>
                <a:round/>
                <a:headEnd/>
                <a:tailEnd/>
              </a:ln>
            </p:spPr>
            <p:txBody>
              <a:bodyPr/>
              <a:lstStyle/>
              <a:p>
                <a:endParaRPr lang="hu-HU"/>
              </a:p>
            </p:txBody>
          </p:sp>
          <p:sp>
            <p:nvSpPr>
              <p:cNvPr id="318774" name="Line 310"/>
              <p:cNvSpPr>
                <a:spLocks noChangeShapeType="1"/>
              </p:cNvSpPr>
              <p:nvPr/>
            </p:nvSpPr>
            <p:spPr bwMode="auto">
              <a:xfrm flipV="1">
                <a:off x="1947" y="3642"/>
                <a:ext cx="1" cy="23"/>
              </a:xfrm>
              <a:prstGeom prst="line">
                <a:avLst/>
              </a:prstGeom>
              <a:noFill/>
              <a:ln w="0">
                <a:solidFill>
                  <a:srgbClr val="000000"/>
                </a:solidFill>
                <a:round/>
                <a:headEnd/>
                <a:tailEnd/>
              </a:ln>
            </p:spPr>
            <p:txBody>
              <a:bodyPr/>
              <a:lstStyle/>
              <a:p>
                <a:endParaRPr lang="hu-HU"/>
              </a:p>
            </p:txBody>
          </p:sp>
          <p:sp>
            <p:nvSpPr>
              <p:cNvPr id="318775" name="Line 311"/>
              <p:cNvSpPr>
                <a:spLocks noChangeShapeType="1"/>
              </p:cNvSpPr>
              <p:nvPr/>
            </p:nvSpPr>
            <p:spPr bwMode="auto">
              <a:xfrm flipV="1">
                <a:off x="2106" y="3642"/>
                <a:ext cx="1" cy="23"/>
              </a:xfrm>
              <a:prstGeom prst="line">
                <a:avLst/>
              </a:prstGeom>
              <a:noFill/>
              <a:ln w="0">
                <a:solidFill>
                  <a:srgbClr val="000000"/>
                </a:solidFill>
                <a:round/>
                <a:headEnd/>
                <a:tailEnd/>
              </a:ln>
            </p:spPr>
            <p:txBody>
              <a:bodyPr/>
              <a:lstStyle/>
              <a:p>
                <a:endParaRPr lang="hu-HU"/>
              </a:p>
            </p:txBody>
          </p:sp>
          <p:sp>
            <p:nvSpPr>
              <p:cNvPr id="318776" name="Text Box 312"/>
              <p:cNvSpPr txBox="1">
                <a:spLocks noChangeArrowheads="1"/>
              </p:cNvSpPr>
              <p:nvPr/>
            </p:nvSpPr>
            <p:spPr bwMode="auto">
              <a:xfrm rot="-5400000">
                <a:off x="-100" y="3091"/>
                <a:ext cx="913" cy="288"/>
              </a:xfrm>
              <a:prstGeom prst="rect">
                <a:avLst/>
              </a:prstGeom>
              <a:noFill/>
              <a:ln w="9525">
                <a:noFill/>
                <a:miter lim="800000"/>
                <a:headEnd/>
                <a:tailEnd/>
              </a:ln>
              <a:effectLst/>
            </p:spPr>
            <p:txBody>
              <a:bodyPr anchor="ctr">
                <a:spAutoFit/>
              </a:bodyPr>
              <a:lstStyle/>
              <a:p>
                <a:pPr algn="ctr">
                  <a:spcBef>
                    <a:spcPct val="50000"/>
                  </a:spcBef>
                </a:pPr>
                <a:r>
                  <a:rPr lang="hu-HU" sz="1200">
                    <a:solidFill>
                      <a:schemeClr val="tx1"/>
                    </a:solidFill>
                  </a:rPr>
                  <a:t>kéntartalom (m/m%)</a:t>
                </a:r>
              </a:p>
            </p:txBody>
          </p:sp>
          <p:sp>
            <p:nvSpPr>
              <p:cNvPr id="318777" name="Line 313"/>
              <p:cNvSpPr>
                <a:spLocks noChangeShapeType="1"/>
              </p:cNvSpPr>
              <p:nvPr/>
            </p:nvSpPr>
            <p:spPr bwMode="auto">
              <a:xfrm>
                <a:off x="477" y="3648"/>
                <a:ext cx="2064" cy="0"/>
              </a:xfrm>
              <a:prstGeom prst="line">
                <a:avLst/>
              </a:prstGeom>
              <a:noFill/>
              <a:ln w="3175">
                <a:solidFill>
                  <a:schemeClr val="tx1"/>
                </a:solidFill>
                <a:round/>
                <a:headEnd/>
                <a:tailEnd/>
              </a:ln>
              <a:effectLst/>
            </p:spPr>
            <p:txBody>
              <a:bodyPr wrap="none" anchor="ctr"/>
              <a:lstStyle/>
              <a:p>
                <a:endParaRPr lang="hu-HU"/>
              </a:p>
            </p:txBody>
          </p:sp>
          <p:sp>
            <p:nvSpPr>
              <p:cNvPr id="318778" name="Line 314"/>
              <p:cNvSpPr>
                <a:spLocks noChangeShapeType="1"/>
              </p:cNvSpPr>
              <p:nvPr/>
            </p:nvSpPr>
            <p:spPr bwMode="auto">
              <a:xfrm flipV="1">
                <a:off x="2253" y="3648"/>
                <a:ext cx="1" cy="23"/>
              </a:xfrm>
              <a:prstGeom prst="line">
                <a:avLst/>
              </a:prstGeom>
              <a:noFill/>
              <a:ln w="0">
                <a:solidFill>
                  <a:srgbClr val="000000"/>
                </a:solidFill>
                <a:round/>
                <a:headEnd/>
                <a:tailEnd/>
              </a:ln>
            </p:spPr>
            <p:txBody>
              <a:bodyPr/>
              <a:lstStyle/>
              <a:p>
                <a:endParaRPr lang="hu-HU"/>
              </a:p>
            </p:txBody>
          </p:sp>
          <p:sp>
            <p:nvSpPr>
              <p:cNvPr id="318779" name="Line 315"/>
              <p:cNvSpPr>
                <a:spLocks noChangeShapeType="1"/>
              </p:cNvSpPr>
              <p:nvPr/>
            </p:nvSpPr>
            <p:spPr bwMode="auto">
              <a:xfrm flipV="1">
                <a:off x="2397" y="3648"/>
                <a:ext cx="1" cy="23"/>
              </a:xfrm>
              <a:prstGeom prst="line">
                <a:avLst/>
              </a:prstGeom>
              <a:noFill/>
              <a:ln w="0">
                <a:solidFill>
                  <a:srgbClr val="000000"/>
                </a:solidFill>
                <a:round/>
                <a:headEnd/>
                <a:tailEnd/>
              </a:ln>
            </p:spPr>
            <p:txBody>
              <a:bodyPr/>
              <a:lstStyle/>
              <a:p>
                <a:endParaRPr lang="hu-HU"/>
              </a:p>
            </p:txBody>
          </p:sp>
          <p:sp>
            <p:nvSpPr>
              <p:cNvPr id="318780" name="Line 316"/>
              <p:cNvSpPr>
                <a:spLocks noChangeShapeType="1"/>
              </p:cNvSpPr>
              <p:nvPr/>
            </p:nvSpPr>
            <p:spPr bwMode="auto">
              <a:xfrm flipV="1">
                <a:off x="2540" y="3648"/>
                <a:ext cx="1" cy="23"/>
              </a:xfrm>
              <a:prstGeom prst="line">
                <a:avLst/>
              </a:prstGeom>
              <a:noFill/>
              <a:ln w="0">
                <a:solidFill>
                  <a:srgbClr val="000000"/>
                </a:solidFill>
                <a:round/>
                <a:headEnd/>
                <a:tailEnd/>
              </a:ln>
            </p:spPr>
            <p:txBody>
              <a:bodyPr/>
              <a:lstStyle/>
              <a:p>
                <a:endParaRPr lang="hu-HU"/>
              </a:p>
            </p:txBody>
          </p:sp>
        </p:grpSp>
        <p:grpSp>
          <p:nvGrpSpPr>
            <p:cNvPr id="17" name="Group 317"/>
            <p:cNvGrpSpPr>
              <a:grpSpLocks/>
            </p:cNvGrpSpPr>
            <p:nvPr/>
          </p:nvGrpSpPr>
          <p:grpSpPr bwMode="auto">
            <a:xfrm>
              <a:off x="528" y="2640"/>
              <a:ext cx="3145" cy="288"/>
              <a:chOff x="528" y="2544"/>
              <a:chExt cx="3145" cy="288"/>
            </a:xfrm>
          </p:grpSpPr>
          <p:sp>
            <p:nvSpPr>
              <p:cNvPr id="318782" name="Rectangle 318"/>
              <p:cNvSpPr>
                <a:spLocks noChangeArrowheads="1"/>
              </p:cNvSpPr>
              <p:nvPr/>
            </p:nvSpPr>
            <p:spPr bwMode="auto">
              <a:xfrm>
                <a:off x="528" y="2736"/>
                <a:ext cx="145" cy="96"/>
              </a:xfrm>
              <a:prstGeom prst="rect">
                <a:avLst/>
              </a:prstGeom>
              <a:noFill/>
              <a:ln w="9525">
                <a:noFill/>
                <a:miter lim="800000"/>
                <a:headEnd/>
                <a:tailEnd/>
              </a:ln>
            </p:spPr>
            <p:txBody>
              <a:bodyPr wrap="none" lIns="0" tIns="0" rIns="0" bIns="0">
                <a:spAutoFit/>
              </a:bodyPr>
              <a:lstStyle/>
              <a:p>
                <a:r>
                  <a:rPr lang="hu-HU" sz="1000">
                    <a:solidFill>
                      <a:srgbClr val="000000"/>
                    </a:solidFill>
                  </a:rPr>
                  <a:t>0.2</a:t>
                </a:r>
                <a:endParaRPr lang="hu-HU" sz="1000"/>
              </a:p>
            </p:txBody>
          </p:sp>
          <p:sp>
            <p:nvSpPr>
              <p:cNvPr id="318783" name="Rectangle 319"/>
              <p:cNvSpPr>
                <a:spLocks noChangeArrowheads="1"/>
              </p:cNvSpPr>
              <p:nvPr/>
            </p:nvSpPr>
            <p:spPr bwMode="auto">
              <a:xfrm>
                <a:off x="3528" y="2544"/>
                <a:ext cx="145" cy="96"/>
              </a:xfrm>
              <a:prstGeom prst="rect">
                <a:avLst/>
              </a:prstGeom>
              <a:noFill/>
              <a:ln w="9525">
                <a:noFill/>
                <a:miter lim="800000"/>
                <a:headEnd/>
                <a:tailEnd/>
              </a:ln>
            </p:spPr>
            <p:txBody>
              <a:bodyPr wrap="none" lIns="0" tIns="0" rIns="0" bIns="0">
                <a:spAutoFit/>
              </a:bodyPr>
              <a:lstStyle/>
              <a:p>
                <a:r>
                  <a:rPr lang="hu-HU" sz="1000">
                    <a:solidFill>
                      <a:srgbClr val="000000"/>
                    </a:solidFill>
                  </a:rPr>
                  <a:t>0.5</a:t>
                </a:r>
                <a:endParaRPr lang="hu-HU" sz="1000"/>
              </a:p>
            </p:txBody>
          </p:sp>
        </p:grpSp>
        <p:grpSp>
          <p:nvGrpSpPr>
            <p:cNvPr id="18" name="Group 320"/>
            <p:cNvGrpSpPr>
              <a:grpSpLocks/>
            </p:cNvGrpSpPr>
            <p:nvPr/>
          </p:nvGrpSpPr>
          <p:grpSpPr bwMode="auto">
            <a:xfrm>
              <a:off x="513" y="2716"/>
              <a:ext cx="3134" cy="980"/>
              <a:chOff x="513" y="2668"/>
              <a:chExt cx="3134" cy="980"/>
            </a:xfrm>
          </p:grpSpPr>
          <p:grpSp>
            <p:nvGrpSpPr>
              <p:cNvPr id="19" name="Group 321"/>
              <p:cNvGrpSpPr>
                <a:grpSpLocks/>
              </p:cNvGrpSpPr>
              <p:nvPr/>
            </p:nvGrpSpPr>
            <p:grpSpPr bwMode="auto">
              <a:xfrm>
                <a:off x="513" y="2874"/>
                <a:ext cx="159" cy="774"/>
                <a:chOff x="651" y="2868"/>
                <a:chExt cx="159" cy="774"/>
              </a:xfrm>
            </p:grpSpPr>
            <p:sp>
              <p:nvSpPr>
                <p:cNvPr id="318786" name="Rectangle 322"/>
                <p:cNvSpPr>
                  <a:spLocks noChangeArrowheads="1"/>
                </p:cNvSpPr>
                <p:nvPr/>
              </p:nvSpPr>
              <p:spPr bwMode="auto">
                <a:xfrm>
                  <a:off x="651" y="2868"/>
                  <a:ext cx="159" cy="11"/>
                </a:xfrm>
                <a:prstGeom prst="rect">
                  <a:avLst/>
                </a:prstGeom>
                <a:solidFill>
                  <a:srgbClr val="FFFF00"/>
                </a:solidFill>
                <a:ln w="9525">
                  <a:noFill/>
                  <a:miter lim="800000"/>
                  <a:headEnd/>
                  <a:tailEnd/>
                </a:ln>
              </p:spPr>
              <p:txBody>
                <a:bodyPr/>
                <a:lstStyle/>
                <a:p>
                  <a:endParaRPr lang="hu-HU"/>
                </a:p>
              </p:txBody>
            </p:sp>
            <p:sp>
              <p:nvSpPr>
                <p:cNvPr id="318787" name="Rectangle 323"/>
                <p:cNvSpPr>
                  <a:spLocks noChangeArrowheads="1"/>
                </p:cNvSpPr>
                <p:nvPr/>
              </p:nvSpPr>
              <p:spPr bwMode="auto">
                <a:xfrm>
                  <a:off x="651" y="2879"/>
                  <a:ext cx="159" cy="12"/>
                </a:xfrm>
                <a:prstGeom prst="rect">
                  <a:avLst/>
                </a:prstGeom>
                <a:solidFill>
                  <a:srgbClr val="FFFF00"/>
                </a:solidFill>
                <a:ln w="9525">
                  <a:noFill/>
                  <a:miter lim="800000"/>
                  <a:headEnd/>
                  <a:tailEnd/>
                </a:ln>
              </p:spPr>
              <p:txBody>
                <a:bodyPr/>
                <a:lstStyle/>
                <a:p>
                  <a:endParaRPr lang="hu-HU"/>
                </a:p>
              </p:txBody>
            </p:sp>
            <p:sp>
              <p:nvSpPr>
                <p:cNvPr id="318788" name="Rectangle 324"/>
                <p:cNvSpPr>
                  <a:spLocks noChangeArrowheads="1"/>
                </p:cNvSpPr>
                <p:nvPr/>
              </p:nvSpPr>
              <p:spPr bwMode="auto">
                <a:xfrm>
                  <a:off x="651" y="2891"/>
                  <a:ext cx="159" cy="12"/>
                </a:xfrm>
                <a:prstGeom prst="rect">
                  <a:avLst/>
                </a:prstGeom>
                <a:solidFill>
                  <a:srgbClr val="FFFF00"/>
                </a:solidFill>
                <a:ln w="9525">
                  <a:noFill/>
                  <a:miter lim="800000"/>
                  <a:headEnd/>
                  <a:tailEnd/>
                </a:ln>
              </p:spPr>
              <p:txBody>
                <a:bodyPr/>
                <a:lstStyle/>
                <a:p>
                  <a:endParaRPr lang="hu-HU"/>
                </a:p>
              </p:txBody>
            </p:sp>
            <p:sp>
              <p:nvSpPr>
                <p:cNvPr id="318789" name="Rectangle 325"/>
                <p:cNvSpPr>
                  <a:spLocks noChangeArrowheads="1"/>
                </p:cNvSpPr>
                <p:nvPr/>
              </p:nvSpPr>
              <p:spPr bwMode="auto">
                <a:xfrm>
                  <a:off x="651" y="2903"/>
                  <a:ext cx="159" cy="12"/>
                </a:xfrm>
                <a:prstGeom prst="rect">
                  <a:avLst/>
                </a:prstGeom>
                <a:solidFill>
                  <a:srgbClr val="FFFF00"/>
                </a:solidFill>
                <a:ln w="9525">
                  <a:noFill/>
                  <a:miter lim="800000"/>
                  <a:headEnd/>
                  <a:tailEnd/>
                </a:ln>
              </p:spPr>
              <p:txBody>
                <a:bodyPr/>
                <a:lstStyle/>
                <a:p>
                  <a:endParaRPr lang="hu-HU"/>
                </a:p>
              </p:txBody>
            </p:sp>
            <p:sp>
              <p:nvSpPr>
                <p:cNvPr id="318790" name="Rectangle 326"/>
                <p:cNvSpPr>
                  <a:spLocks noChangeArrowheads="1"/>
                </p:cNvSpPr>
                <p:nvPr/>
              </p:nvSpPr>
              <p:spPr bwMode="auto">
                <a:xfrm>
                  <a:off x="651" y="2915"/>
                  <a:ext cx="159" cy="11"/>
                </a:xfrm>
                <a:prstGeom prst="rect">
                  <a:avLst/>
                </a:prstGeom>
                <a:solidFill>
                  <a:srgbClr val="FFFF00"/>
                </a:solidFill>
                <a:ln w="9525">
                  <a:noFill/>
                  <a:miter lim="800000"/>
                  <a:headEnd/>
                  <a:tailEnd/>
                </a:ln>
              </p:spPr>
              <p:txBody>
                <a:bodyPr/>
                <a:lstStyle/>
                <a:p>
                  <a:endParaRPr lang="hu-HU"/>
                </a:p>
              </p:txBody>
            </p:sp>
            <p:sp>
              <p:nvSpPr>
                <p:cNvPr id="318791" name="Rectangle 327"/>
                <p:cNvSpPr>
                  <a:spLocks noChangeArrowheads="1"/>
                </p:cNvSpPr>
                <p:nvPr/>
              </p:nvSpPr>
              <p:spPr bwMode="auto">
                <a:xfrm>
                  <a:off x="651" y="2926"/>
                  <a:ext cx="159" cy="12"/>
                </a:xfrm>
                <a:prstGeom prst="rect">
                  <a:avLst/>
                </a:prstGeom>
                <a:solidFill>
                  <a:srgbClr val="FFFF00"/>
                </a:solidFill>
                <a:ln w="9525">
                  <a:noFill/>
                  <a:miter lim="800000"/>
                  <a:headEnd/>
                  <a:tailEnd/>
                </a:ln>
              </p:spPr>
              <p:txBody>
                <a:bodyPr/>
                <a:lstStyle/>
                <a:p>
                  <a:endParaRPr lang="hu-HU"/>
                </a:p>
              </p:txBody>
            </p:sp>
            <p:sp>
              <p:nvSpPr>
                <p:cNvPr id="318792" name="Rectangle 328"/>
                <p:cNvSpPr>
                  <a:spLocks noChangeArrowheads="1"/>
                </p:cNvSpPr>
                <p:nvPr/>
              </p:nvSpPr>
              <p:spPr bwMode="auto">
                <a:xfrm>
                  <a:off x="651" y="2938"/>
                  <a:ext cx="159" cy="12"/>
                </a:xfrm>
                <a:prstGeom prst="rect">
                  <a:avLst/>
                </a:prstGeom>
                <a:solidFill>
                  <a:srgbClr val="FFFF00"/>
                </a:solidFill>
                <a:ln w="9525">
                  <a:noFill/>
                  <a:miter lim="800000"/>
                  <a:headEnd/>
                  <a:tailEnd/>
                </a:ln>
              </p:spPr>
              <p:txBody>
                <a:bodyPr/>
                <a:lstStyle/>
                <a:p>
                  <a:endParaRPr lang="hu-HU"/>
                </a:p>
              </p:txBody>
            </p:sp>
            <p:sp>
              <p:nvSpPr>
                <p:cNvPr id="318793" name="Rectangle 329"/>
                <p:cNvSpPr>
                  <a:spLocks noChangeArrowheads="1"/>
                </p:cNvSpPr>
                <p:nvPr/>
              </p:nvSpPr>
              <p:spPr bwMode="auto">
                <a:xfrm>
                  <a:off x="651" y="2950"/>
                  <a:ext cx="159" cy="11"/>
                </a:xfrm>
                <a:prstGeom prst="rect">
                  <a:avLst/>
                </a:prstGeom>
                <a:solidFill>
                  <a:srgbClr val="FFFF00"/>
                </a:solidFill>
                <a:ln w="9525">
                  <a:noFill/>
                  <a:miter lim="800000"/>
                  <a:headEnd/>
                  <a:tailEnd/>
                </a:ln>
              </p:spPr>
              <p:txBody>
                <a:bodyPr/>
                <a:lstStyle/>
                <a:p>
                  <a:endParaRPr lang="hu-HU"/>
                </a:p>
              </p:txBody>
            </p:sp>
            <p:sp>
              <p:nvSpPr>
                <p:cNvPr id="318794" name="Rectangle 330"/>
                <p:cNvSpPr>
                  <a:spLocks noChangeArrowheads="1"/>
                </p:cNvSpPr>
                <p:nvPr/>
              </p:nvSpPr>
              <p:spPr bwMode="auto">
                <a:xfrm>
                  <a:off x="651" y="2961"/>
                  <a:ext cx="159" cy="18"/>
                </a:xfrm>
                <a:prstGeom prst="rect">
                  <a:avLst/>
                </a:prstGeom>
                <a:solidFill>
                  <a:srgbClr val="FFFF00"/>
                </a:solidFill>
                <a:ln w="9525">
                  <a:noFill/>
                  <a:miter lim="800000"/>
                  <a:headEnd/>
                  <a:tailEnd/>
                </a:ln>
              </p:spPr>
              <p:txBody>
                <a:bodyPr/>
                <a:lstStyle/>
                <a:p>
                  <a:endParaRPr lang="hu-HU"/>
                </a:p>
              </p:txBody>
            </p:sp>
            <p:sp>
              <p:nvSpPr>
                <p:cNvPr id="318795" name="Rectangle 331"/>
                <p:cNvSpPr>
                  <a:spLocks noChangeArrowheads="1"/>
                </p:cNvSpPr>
                <p:nvPr/>
              </p:nvSpPr>
              <p:spPr bwMode="auto">
                <a:xfrm>
                  <a:off x="651" y="2979"/>
                  <a:ext cx="159" cy="12"/>
                </a:xfrm>
                <a:prstGeom prst="rect">
                  <a:avLst/>
                </a:prstGeom>
                <a:solidFill>
                  <a:srgbClr val="FFFF00"/>
                </a:solidFill>
                <a:ln w="9525">
                  <a:noFill/>
                  <a:miter lim="800000"/>
                  <a:headEnd/>
                  <a:tailEnd/>
                </a:ln>
              </p:spPr>
              <p:txBody>
                <a:bodyPr/>
                <a:lstStyle/>
                <a:p>
                  <a:endParaRPr lang="hu-HU"/>
                </a:p>
              </p:txBody>
            </p:sp>
            <p:sp>
              <p:nvSpPr>
                <p:cNvPr id="318796" name="Rectangle 332"/>
                <p:cNvSpPr>
                  <a:spLocks noChangeArrowheads="1"/>
                </p:cNvSpPr>
                <p:nvPr/>
              </p:nvSpPr>
              <p:spPr bwMode="auto">
                <a:xfrm>
                  <a:off x="651" y="2991"/>
                  <a:ext cx="159" cy="12"/>
                </a:xfrm>
                <a:prstGeom prst="rect">
                  <a:avLst/>
                </a:prstGeom>
                <a:solidFill>
                  <a:srgbClr val="FFFF00"/>
                </a:solidFill>
                <a:ln w="9525">
                  <a:noFill/>
                  <a:miter lim="800000"/>
                  <a:headEnd/>
                  <a:tailEnd/>
                </a:ln>
              </p:spPr>
              <p:txBody>
                <a:bodyPr/>
                <a:lstStyle/>
                <a:p>
                  <a:endParaRPr lang="hu-HU"/>
                </a:p>
              </p:txBody>
            </p:sp>
            <p:sp>
              <p:nvSpPr>
                <p:cNvPr id="318797" name="Rectangle 333"/>
                <p:cNvSpPr>
                  <a:spLocks noChangeArrowheads="1"/>
                </p:cNvSpPr>
                <p:nvPr/>
              </p:nvSpPr>
              <p:spPr bwMode="auto">
                <a:xfrm>
                  <a:off x="651" y="3003"/>
                  <a:ext cx="159" cy="11"/>
                </a:xfrm>
                <a:prstGeom prst="rect">
                  <a:avLst/>
                </a:prstGeom>
                <a:solidFill>
                  <a:srgbClr val="FFFF00"/>
                </a:solidFill>
                <a:ln w="9525">
                  <a:noFill/>
                  <a:miter lim="800000"/>
                  <a:headEnd/>
                  <a:tailEnd/>
                </a:ln>
              </p:spPr>
              <p:txBody>
                <a:bodyPr/>
                <a:lstStyle/>
                <a:p>
                  <a:endParaRPr lang="hu-HU"/>
                </a:p>
              </p:txBody>
            </p:sp>
            <p:sp>
              <p:nvSpPr>
                <p:cNvPr id="318798" name="Rectangle 334"/>
                <p:cNvSpPr>
                  <a:spLocks noChangeArrowheads="1"/>
                </p:cNvSpPr>
                <p:nvPr/>
              </p:nvSpPr>
              <p:spPr bwMode="auto">
                <a:xfrm>
                  <a:off x="651" y="3014"/>
                  <a:ext cx="159" cy="12"/>
                </a:xfrm>
                <a:prstGeom prst="rect">
                  <a:avLst/>
                </a:prstGeom>
                <a:solidFill>
                  <a:srgbClr val="FFFF00"/>
                </a:solidFill>
                <a:ln w="9525">
                  <a:noFill/>
                  <a:miter lim="800000"/>
                  <a:headEnd/>
                  <a:tailEnd/>
                </a:ln>
              </p:spPr>
              <p:txBody>
                <a:bodyPr/>
                <a:lstStyle/>
                <a:p>
                  <a:endParaRPr lang="hu-HU"/>
                </a:p>
              </p:txBody>
            </p:sp>
            <p:sp>
              <p:nvSpPr>
                <p:cNvPr id="318799" name="Rectangle 335"/>
                <p:cNvSpPr>
                  <a:spLocks noChangeArrowheads="1"/>
                </p:cNvSpPr>
                <p:nvPr/>
              </p:nvSpPr>
              <p:spPr bwMode="auto">
                <a:xfrm>
                  <a:off x="651" y="3026"/>
                  <a:ext cx="159" cy="12"/>
                </a:xfrm>
                <a:prstGeom prst="rect">
                  <a:avLst/>
                </a:prstGeom>
                <a:solidFill>
                  <a:srgbClr val="FFFF00"/>
                </a:solidFill>
                <a:ln w="9525">
                  <a:noFill/>
                  <a:miter lim="800000"/>
                  <a:headEnd/>
                  <a:tailEnd/>
                </a:ln>
              </p:spPr>
              <p:txBody>
                <a:bodyPr/>
                <a:lstStyle/>
                <a:p>
                  <a:endParaRPr lang="hu-HU"/>
                </a:p>
              </p:txBody>
            </p:sp>
            <p:sp>
              <p:nvSpPr>
                <p:cNvPr id="318800" name="Rectangle 336"/>
                <p:cNvSpPr>
                  <a:spLocks noChangeArrowheads="1"/>
                </p:cNvSpPr>
                <p:nvPr/>
              </p:nvSpPr>
              <p:spPr bwMode="auto">
                <a:xfrm>
                  <a:off x="651" y="3038"/>
                  <a:ext cx="159" cy="11"/>
                </a:xfrm>
                <a:prstGeom prst="rect">
                  <a:avLst/>
                </a:prstGeom>
                <a:solidFill>
                  <a:srgbClr val="FFFF00"/>
                </a:solidFill>
                <a:ln w="9525">
                  <a:noFill/>
                  <a:miter lim="800000"/>
                  <a:headEnd/>
                  <a:tailEnd/>
                </a:ln>
              </p:spPr>
              <p:txBody>
                <a:bodyPr/>
                <a:lstStyle/>
                <a:p>
                  <a:endParaRPr lang="hu-HU"/>
                </a:p>
              </p:txBody>
            </p:sp>
            <p:sp>
              <p:nvSpPr>
                <p:cNvPr id="318801" name="Rectangle 337"/>
                <p:cNvSpPr>
                  <a:spLocks noChangeArrowheads="1"/>
                </p:cNvSpPr>
                <p:nvPr/>
              </p:nvSpPr>
              <p:spPr bwMode="auto">
                <a:xfrm>
                  <a:off x="651" y="3049"/>
                  <a:ext cx="159" cy="12"/>
                </a:xfrm>
                <a:prstGeom prst="rect">
                  <a:avLst/>
                </a:prstGeom>
                <a:solidFill>
                  <a:srgbClr val="FFFF00"/>
                </a:solidFill>
                <a:ln w="9525">
                  <a:noFill/>
                  <a:miter lim="800000"/>
                  <a:headEnd/>
                  <a:tailEnd/>
                </a:ln>
              </p:spPr>
              <p:txBody>
                <a:bodyPr/>
                <a:lstStyle/>
                <a:p>
                  <a:endParaRPr lang="hu-HU"/>
                </a:p>
              </p:txBody>
            </p:sp>
            <p:sp>
              <p:nvSpPr>
                <p:cNvPr id="318802" name="Rectangle 338"/>
                <p:cNvSpPr>
                  <a:spLocks noChangeArrowheads="1"/>
                </p:cNvSpPr>
                <p:nvPr/>
              </p:nvSpPr>
              <p:spPr bwMode="auto">
                <a:xfrm>
                  <a:off x="651" y="3061"/>
                  <a:ext cx="159" cy="12"/>
                </a:xfrm>
                <a:prstGeom prst="rect">
                  <a:avLst/>
                </a:prstGeom>
                <a:solidFill>
                  <a:srgbClr val="FFFF00"/>
                </a:solidFill>
                <a:ln w="9525">
                  <a:noFill/>
                  <a:miter lim="800000"/>
                  <a:headEnd/>
                  <a:tailEnd/>
                </a:ln>
              </p:spPr>
              <p:txBody>
                <a:bodyPr/>
                <a:lstStyle/>
                <a:p>
                  <a:endParaRPr lang="hu-HU"/>
                </a:p>
              </p:txBody>
            </p:sp>
            <p:sp>
              <p:nvSpPr>
                <p:cNvPr id="318803" name="Rectangle 339"/>
                <p:cNvSpPr>
                  <a:spLocks noChangeArrowheads="1"/>
                </p:cNvSpPr>
                <p:nvPr/>
              </p:nvSpPr>
              <p:spPr bwMode="auto">
                <a:xfrm>
                  <a:off x="651" y="3073"/>
                  <a:ext cx="159" cy="12"/>
                </a:xfrm>
                <a:prstGeom prst="rect">
                  <a:avLst/>
                </a:prstGeom>
                <a:solidFill>
                  <a:srgbClr val="FFFF00"/>
                </a:solidFill>
                <a:ln w="9525">
                  <a:noFill/>
                  <a:miter lim="800000"/>
                  <a:headEnd/>
                  <a:tailEnd/>
                </a:ln>
              </p:spPr>
              <p:txBody>
                <a:bodyPr/>
                <a:lstStyle/>
                <a:p>
                  <a:endParaRPr lang="hu-HU"/>
                </a:p>
              </p:txBody>
            </p:sp>
            <p:sp>
              <p:nvSpPr>
                <p:cNvPr id="318804" name="Rectangle 340"/>
                <p:cNvSpPr>
                  <a:spLocks noChangeArrowheads="1"/>
                </p:cNvSpPr>
                <p:nvPr/>
              </p:nvSpPr>
              <p:spPr bwMode="auto">
                <a:xfrm>
                  <a:off x="651" y="3085"/>
                  <a:ext cx="159" cy="11"/>
                </a:xfrm>
                <a:prstGeom prst="rect">
                  <a:avLst/>
                </a:prstGeom>
                <a:solidFill>
                  <a:srgbClr val="FFFF00"/>
                </a:solidFill>
                <a:ln w="9525">
                  <a:noFill/>
                  <a:miter lim="800000"/>
                  <a:headEnd/>
                  <a:tailEnd/>
                </a:ln>
              </p:spPr>
              <p:txBody>
                <a:bodyPr/>
                <a:lstStyle/>
                <a:p>
                  <a:endParaRPr lang="hu-HU"/>
                </a:p>
              </p:txBody>
            </p:sp>
            <p:sp>
              <p:nvSpPr>
                <p:cNvPr id="318805" name="Rectangle 341"/>
                <p:cNvSpPr>
                  <a:spLocks noChangeArrowheads="1"/>
                </p:cNvSpPr>
                <p:nvPr/>
              </p:nvSpPr>
              <p:spPr bwMode="auto">
                <a:xfrm>
                  <a:off x="651" y="3096"/>
                  <a:ext cx="159" cy="12"/>
                </a:xfrm>
                <a:prstGeom prst="rect">
                  <a:avLst/>
                </a:prstGeom>
                <a:solidFill>
                  <a:srgbClr val="FFFF00"/>
                </a:solidFill>
                <a:ln w="9525">
                  <a:noFill/>
                  <a:miter lim="800000"/>
                  <a:headEnd/>
                  <a:tailEnd/>
                </a:ln>
              </p:spPr>
              <p:txBody>
                <a:bodyPr/>
                <a:lstStyle/>
                <a:p>
                  <a:endParaRPr lang="hu-HU"/>
                </a:p>
              </p:txBody>
            </p:sp>
            <p:sp>
              <p:nvSpPr>
                <p:cNvPr id="318806" name="Rectangle 342"/>
                <p:cNvSpPr>
                  <a:spLocks noChangeArrowheads="1"/>
                </p:cNvSpPr>
                <p:nvPr/>
              </p:nvSpPr>
              <p:spPr bwMode="auto">
                <a:xfrm>
                  <a:off x="651" y="3108"/>
                  <a:ext cx="159" cy="12"/>
                </a:xfrm>
                <a:prstGeom prst="rect">
                  <a:avLst/>
                </a:prstGeom>
                <a:solidFill>
                  <a:srgbClr val="FFFF00"/>
                </a:solidFill>
                <a:ln w="9525">
                  <a:noFill/>
                  <a:miter lim="800000"/>
                  <a:headEnd/>
                  <a:tailEnd/>
                </a:ln>
              </p:spPr>
              <p:txBody>
                <a:bodyPr/>
                <a:lstStyle/>
                <a:p>
                  <a:endParaRPr lang="hu-HU"/>
                </a:p>
              </p:txBody>
            </p:sp>
            <p:sp>
              <p:nvSpPr>
                <p:cNvPr id="318807" name="Rectangle 343"/>
                <p:cNvSpPr>
                  <a:spLocks noChangeArrowheads="1"/>
                </p:cNvSpPr>
                <p:nvPr/>
              </p:nvSpPr>
              <p:spPr bwMode="auto">
                <a:xfrm>
                  <a:off x="651" y="3120"/>
                  <a:ext cx="159" cy="12"/>
                </a:xfrm>
                <a:prstGeom prst="rect">
                  <a:avLst/>
                </a:prstGeom>
                <a:solidFill>
                  <a:srgbClr val="FFFF00"/>
                </a:solidFill>
                <a:ln w="9525">
                  <a:noFill/>
                  <a:miter lim="800000"/>
                  <a:headEnd/>
                  <a:tailEnd/>
                </a:ln>
              </p:spPr>
              <p:txBody>
                <a:bodyPr/>
                <a:lstStyle/>
                <a:p>
                  <a:endParaRPr lang="hu-HU"/>
                </a:p>
              </p:txBody>
            </p:sp>
            <p:sp>
              <p:nvSpPr>
                <p:cNvPr id="318808" name="Rectangle 344"/>
                <p:cNvSpPr>
                  <a:spLocks noChangeArrowheads="1"/>
                </p:cNvSpPr>
                <p:nvPr/>
              </p:nvSpPr>
              <p:spPr bwMode="auto">
                <a:xfrm>
                  <a:off x="651" y="3132"/>
                  <a:ext cx="159" cy="11"/>
                </a:xfrm>
                <a:prstGeom prst="rect">
                  <a:avLst/>
                </a:prstGeom>
                <a:solidFill>
                  <a:srgbClr val="FFFF00"/>
                </a:solidFill>
                <a:ln w="9525">
                  <a:noFill/>
                  <a:miter lim="800000"/>
                  <a:headEnd/>
                  <a:tailEnd/>
                </a:ln>
              </p:spPr>
              <p:txBody>
                <a:bodyPr/>
                <a:lstStyle/>
                <a:p>
                  <a:endParaRPr lang="hu-HU"/>
                </a:p>
              </p:txBody>
            </p:sp>
            <p:sp>
              <p:nvSpPr>
                <p:cNvPr id="318809" name="Rectangle 345"/>
                <p:cNvSpPr>
                  <a:spLocks noChangeArrowheads="1"/>
                </p:cNvSpPr>
                <p:nvPr/>
              </p:nvSpPr>
              <p:spPr bwMode="auto">
                <a:xfrm>
                  <a:off x="651" y="3143"/>
                  <a:ext cx="159" cy="12"/>
                </a:xfrm>
                <a:prstGeom prst="rect">
                  <a:avLst/>
                </a:prstGeom>
                <a:solidFill>
                  <a:srgbClr val="FFFF00"/>
                </a:solidFill>
                <a:ln w="9525">
                  <a:noFill/>
                  <a:miter lim="800000"/>
                  <a:headEnd/>
                  <a:tailEnd/>
                </a:ln>
              </p:spPr>
              <p:txBody>
                <a:bodyPr/>
                <a:lstStyle/>
                <a:p>
                  <a:endParaRPr lang="hu-HU"/>
                </a:p>
              </p:txBody>
            </p:sp>
            <p:sp>
              <p:nvSpPr>
                <p:cNvPr id="318810" name="Rectangle 346"/>
                <p:cNvSpPr>
                  <a:spLocks noChangeArrowheads="1"/>
                </p:cNvSpPr>
                <p:nvPr/>
              </p:nvSpPr>
              <p:spPr bwMode="auto">
                <a:xfrm>
                  <a:off x="651" y="3155"/>
                  <a:ext cx="159" cy="18"/>
                </a:xfrm>
                <a:prstGeom prst="rect">
                  <a:avLst/>
                </a:prstGeom>
                <a:solidFill>
                  <a:srgbClr val="FFFF00"/>
                </a:solidFill>
                <a:ln w="9525">
                  <a:noFill/>
                  <a:miter lim="800000"/>
                  <a:headEnd/>
                  <a:tailEnd/>
                </a:ln>
              </p:spPr>
              <p:txBody>
                <a:bodyPr/>
                <a:lstStyle/>
                <a:p>
                  <a:endParaRPr lang="hu-HU"/>
                </a:p>
              </p:txBody>
            </p:sp>
            <p:sp>
              <p:nvSpPr>
                <p:cNvPr id="318811" name="Rectangle 347"/>
                <p:cNvSpPr>
                  <a:spLocks noChangeArrowheads="1"/>
                </p:cNvSpPr>
                <p:nvPr/>
              </p:nvSpPr>
              <p:spPr bwMode="auto">
                <a:xfrm>
                  <a:off x="651" y="3173"/>
                  <a:ext cx="159" cy="11"/>
                </a:xfrm>
                <a:prstGeom prst="rect">
                  <a:avLst/>
                </a:prstGeom>
                <a:solidFill>
                  <a:srgbClr val="FFFF00"/>
                </a:solidFill>
                <a:ln w="9525">
                  <a:noFill/>
                  <a:miter lim="800000"/>
                  <a:headEnd/>
                  <a:tailEnd/>
                </a:ln>
              </p:spPr>
              <p:txBody>
                <a:bodyPr/>
                <a:lstStyle/>
                <a:p>
                  <a:endParaRPr lang="hu-HU"/>
                </a:p>
              </p:txBody>
            </p:sp>
            <p:sp>
              <p:nvSpPr>
                <p:cNvPr id="318812" name="Rectangle 348"/>
                <p:cNvSpPr>
                  <a:spLocks noChangeArrowheads="1"/>
                </p:cNvSpPr>
                <p:nvPr/>
              </p:nvSpPr>
              <p:spPr bwMode="auto">
                <a:xfrm>
                  <a:off x="651" y="3184"/>
                  <a:ext cx="159" cy="12"/>
                </a:xfrm>
                <a:prstGeom prst="rect">
                  <a:avLst/>
                </a:prstGeom>
                <a:solidFill>
                  <a:srgbClr val="FFFF00"/>
                </a:solidFill>
                <a:ln w="9525">
                  <a:noFill/>
                  <a:miter lim="800000"/>
                  <a:headEnd/>
                  <a:tailEnd/>
                </a:ln>
              </p:spPr>
              <p:txBody>
                <a:bodyPr/>
                <a:lstStyle/>
                <a:p>
                  <a:endParaRPr lang="hu-HU"/>
                </a:p>
              </p:txBody>
            </p:sp>
            <p:sp>
              <p:nvSpPr>
                <p:cNvPr id="318813" name="Rectangle 349"/>
                <p:cNvSpPr>
                  <a:spLocks noChangeArrowheads="1"/>
                </p:cNvSpPr>
                <p:nvPr/>
              </p:nvSpPr>
              <p:spPr bwMode="auto">
                <a:xfrm>
                  <a:off x="651" y="3196"/>
                  <a:ext cx="159" cy="12"/>
                </a:xfrm>
                <a:prstGeom prst="rect">
                  <a:avLst/>
                </a:prstGeom>
                <a:solidFill>
                  <a:srgbClr val="FFFF00"/>
                </a:solidFill>
                <a:ln w="9525">
                  <a:noFill/>
                  <a:miter lim="800000"/>
                  <a:headEnd/>
                  <a:tailEnd/>
                </a:ln>
              </p:spPr>
              <p:txBody>
                <a:bodyPr/>
                <a:lstStyle/>
                <a:p>
                  <a:endParaRPr lang="hu-HU"/>
                </a:p>
              </p:txBody>
            </p:sp>
            <p:sp>
              <p:nvSpPr>
                <p:cNvPr id="318814" name="Rectangle 350"/>
                <p:cNvSpPr>
                  <a:spLocks noChangeArrowheads="1"/>
                </p:cNvSpPr>
                <p:nvPr/>
              </p:nvSpPr>
              <p:spPr bwMode="auto">
                <a:xfrm>
                  <a:off x="651" y="3208"/>
                  <a:ext cx="159" cy="12"/>
                </a:xfrm>
                <a:prstGeom prst="rect">
                  <a:avLst/>
                </a:prstGeom>
                <a:solidFill>
                  <a:srgbClr val="FFFF00"/>
                </a:solidFill>
                <a:ln w="9525">
                  <a:noFill/>
                  <a:miter lim="800000"/>
                  <a:headEnd/>
                  <a:tailEnd/>
                </a:ln>
              </p:spPr>
              <p:txBody>
                <a:bodyPr/>
                <a:lstStyle/>
                <a:p>
                  <a:endParaRPr lang="hu-HU"/>
                </a:p>
              </p:txBody>
            </p:sp>
            <p:sp>
              <p:nvSpPr>
                <p:cNvPr id="318815" name="Rectangle 351"/>
                <p:cNvSpPr>
                  <a:spLocks noChangeArrowheads="1"/>
                </p:cNvSpPr>
                <p:nvPr/>
              </p:nvSpPr>
              <p:spPr bwMode="auto">
                <a:xfrm>
                  <a:off x="651" y="3220"/>
                  <a:ext cx="159" cy="11"/>
                </a:xfrm>
                <a:prstGeom prst="rect">
                  <a:avLst/>
                </a:prstGeom>
                <a:solidFill>
                  <a:srgbClr val="FFFF00"/>
                </a:solidFill>
                <a:ln w="9525">
                  <a:noFill/>
                  <a:miter lim="800000"/>
                  <a:headEnd/>
                  <a:tailEnd/>
                </a:ln>
              </p:spPr>
              <p:txBody>
                <a:bodyPr/>
                <a:lstStyle/>
                <a:p>
                  <a:endParaRPr lang="hu-HU"/>
                </a:p>
              </p:txBody>
            </p:sp>
            <p:sp>
              <p:nvSpPr>
                <p:cNvPr id="318816" name="Rectangle 352"/>
                <p:cNvSpPr>
                  <a:spLocks noChangeArrowheads="1"/>
                </p:cNvSpPr>
                <p:nvPr/>
              </p:nvSpPr>
              <p:spPr bwMode="auto">
                <a:xfrm>
                  <a:off x="651" y="3231"/>
                  <a:ext cx="159" cy="12"/>
                </a:xfrm>
                <a:prstGeom prst="rect">
                  <a:avLst/>
                </a:prstGeom>
                <a:solidFill>
                  <a:srgbClr val="FFFF00"/>
                </a:solidFill>
                <a:ln w="9525">
                  <a:noFill/>
                  <a:miter lim="800000"/>
                  <a:headEnd/>
                  <a:tailEnd/>
                </a:ln>
              </p:spPr>
              <p:txBody>
                <a:bodyPr/>
                <a:lstStyle/>
                <a:p>
                  <a:endParaRPr lang="hu-HU"/>
                </a:p>
              </p:txBody>
            </p:sp>
            <p:sp>
              <p:nvSpPr>
                <p:cNvPr id="318817" name="Rectangle 353"/>
                <p:cNvSpPr>
                  <a:spLocks noChangeArrowheads="1"/>
                </p:cNvSpPr>
                <p:nvPr/>
              </p:nvSpPr>
              <p:spPr bwMode="auto">
                <a:xfrm>
                  <a:off x="651" y="3243"/>
                  <a:ext cx="159" cy="12"/>
                </a:xfrm>
                <a:prstGeom prst="rect">
                  <a:avLst/>
                </a:prstGeom>
                <a:solidFill>
                  <a:srgbClr val="FFFF00"/>
                </a:solidFill>
                <a:ln w="9525">
                  <a:noFill/>
                  <a:miter lim="800000"/>
                  <a:headEnd/>
                  <a:tailEnd/>
                </a:ln>
              </p:spPr>
              <p:txBody>
                <a:bodyPr/>
                <a:lstStyle/>
                <a:p>
                  <a:endParaRPr lang="hu-HU"/>
                </a:p>
              </p:txBody>
            </p:sp>
            <p:sp>
              <p:nvSpPr>
                <p:cNvPr id="318818" name="Rectangle 354"/>
                <p:cNvSpPr>
                  <a:spLocks noChangeArrowheads="1"/>
                </p:cNvSpPr>
                <p:nvPr/>
              </p:nvSpPr>
              <p:spPr bwMode="auto">
                <a:xfrm>
                  <a:off x="651" y="3255"/>
                  <a:ext cx="159" cy="11"/>
                </a:xfrm>
                <a:prstGeom prst="rect">
                  <a:avLst/>
                </a:prstGeom>
                <a:solidFill>
                  <a:srgbClr val="FFFF00"/>
                </a:solidFill>
                <a:ln w="9525">
                  <a:noFill/>
                  <a:miter lim="800000"/>
                  <a:headEnd/>
                  <a:tailEnd/>
                </a:ln>
              </p:spPr>
              <p:txBody>
                <a:bodyPr/>
                <a:lstStyle/>
                <a:p>
                  <a:endParaRPr lang="hu-HU"/>
                </a:p>
              </p:txBody>
            </p:sp>
            <p:sp>
              <p:nvSpPr>
                <p:cNvPr id="318819" name="Rectangle 355"/>
                <p:cNvSpPr>
                  <a:spLocks noChangeArrowheads="1"/>
                </p:cNvSpPr>
                <p:nvPr/>
              </p:nvSpPr>
              <p:spPr bwMode="auto">
                <a:xfrm>
                  <a:off x="651" y="3266"/>
                  <a:ext cx="159" cy="12"/>
                </a:xfrm>
                <a:prstGeom prst="rect">
                  <a:avLst/>
                </a:prstGeom>
                <a:solidFill>
                  <a:srgbClr val="FFFF00"/>
                </a:solidFill>
                <a:ln w="9525">
                  <a:noFill/>
                  <a:miter lim="800000"/>
                  <a:headEnd/>
                  <a:tailEnd/>
                </a:ln>
              </p:spPr>
              <p:txBody>
                <a:bodyPr/>
                <a:lstStyle/>
                <a:p>
                  <a:endParaRPr lang="hu-HU"/>
                </a:p>
              </p:txBody>
            </p:sp>
            <p:sp>
              <p:nvSpPr>
                <p:cNvPr id="318820" name="Rectangle 356"/>
                <p:cNvSpPr>
                  <a:spLocks noChangeArrowheads="1"/>
                </p:cNvSpPr>
                <p:nvPr/>
              </p:nvSpPr>
              <p:spPr bwMode="auto">
                <a:xfrm>
                  <a:off x="651" y="3278"/>
                  <a:ext cx="159" cy="12"/>
                </a:xfrm>
                <a:prstGeom prst="rect">
                  <a:avLst/>
                </a:prstGeom>
                <a:solidFill>
                  <a:srgbClr val="FFFF00"/>
                </a:solidFill>
                <a:ln w="9525">
                  <a:noFill/>
                  <a:miter lim="800000"/>
                  <a:headEnd/>
                  <a:tailEnd/>
                </a:ln>
              </p:spPr>
              <p:txBody>
                <a:bodyPr/>
                <a:lstStyle/>
                <a:p>
                  <a:endParaRPr lang="hu-HU"/>
                </a:p>
              </p:txBody>
            </p:sp>
            <p:sp>
              <p:nvSpPr>
                <p:cNvPr id="318821" name="Rectangle 357"/>
                <p:cNvSpPr>
                  <a:spLocks noChangeArrowheads="1"/>
                </p:cNvSpPr>
                <p:nvPr/>
              </p:nvSpPr>
              <p:spPr bwMode="auto">
                <a:xfrm>
                  <a:off x="651" y="3290"/>
                  <a:ext cx="159" cy="12"/>
                </a:xfrm>
                <a:prstGeom prst="rect">
                  <a:avLst/>
                </a:prstGeom>
                <a:solidFill>
                  <a:srgbClr val="FFFF00"/>
                </a:solidFill>
                <a:ln w="9525">
                  <a:noFill/>
                  <a:miter lim="800000"/>
                  <a:headEnd/>
                  <a:tailEnd/>
                </a:ln>
              </p:spPr>
              <p:txBody>
                <a:bodyPr/>
                <a:lstStyle/>
                <a:p>
                  <a:endParaRPr lang="hu-HU"/>
                </a:p>
              </p:txBody>
            </p:sp>
            <p:sp>
              <p:nvSpPr>
                <p:cNvPr id="318822" name="Rectangle 358"/>
                <p:cNvSpPr>
                  <a:spLocks noChangeArrowheads="1"/>
                </p:cNvSpPr>
                <p:nvPr/>
              </p:nvSpPr>
              <p:spPr bwMode="auto">
                <a:xfrm>
                  <a:off x="651" y="3302"/>
                  <a:ext cx="159" cy="11"/>
                </a:xfrm>
                <a:prstGeom prst="rect">
                  <a:avLst/>
                </a:prstGeom>
                <a:solidFill>
                  <a:srgbClr val="FFFF00"/>
                </a:solidFill>
                <a:ln w="9525">
                  <a:noFill/>
                  <a:miter lim="800000"/>
                  <a:headEnd/>
                  <a:tailEnd/>
                </a:ln>
              </p:spPr>
              <p:txBody>
                <a:bodyPr/>
                <a:lstStyle/>
                <a:p>
                  <a:endParaRPr lang="hu-HU"/>
                </a:p>
              </p:txBody>
            </p:sp>
            <p:sp>
              <p:nvSpPr>
                <p:cNvPr id="318823" name="Rectangle 359"/>
                <p:cNvSpPr>
                  <a:spLocks noChangeArrowheads="1"/>
                </p:cNvSpPr>
                <p:nvPr/>
              </p:nvSpPr>
              <p:spPr bwMode="auto">
                <a:xfrm>
                  <a:off x="651" y="3313"/>
                  <a:ext cx="159" cy="12"/>
                </a:xfrm>
                <a:prstGeom prst="rect">
                  <a:avLst/>
                </a:prstGeom>
                <a:solidFill>
                  <a:srgbClr val="FFFF00"/>
                </a:solidFill>
                <a:ln w="9525">
                  <a:noFill/>
                  <a:miter lim="800000"/>
                  <a:headEnd/>
                  <a:tailEnd/>
                </a:ln>
              </p:spPr>
              <p:txBody>
                <a:bodyPr/>
                <a:lstStyle/>
                <a:p>
                  <a:endParaRPr lang="hu-HU"/>
                </a:p>
              </p:txBody>
            </p:sp>
            <p:sp>
              <p:nvSpPr>
                <p:cNvPr id="318824" name="Rectangle 360"/>
                <p:cNvSpPr>
                  <a:spLocks noChangeArrowheads="1"/>
                </p:cNvSpPr>
                <p:nvPr/>
              </p:nvSpPr>
              <p:spPr bwMode="auto">
                <a:xfrm>
                  <a:off x="651" y="3325"/>
                  <a:ext cx="159" cy="12"/>
                </a:xfrm>
                <a:prstGeom prst="rect">
                  <a:avLst/>
                </a:prstGeom>
                <a:solidFill>
                  <a:srgbClr val="FFFF00"/>
                </a:solidFill>
                <a:ln w="9525">
                  <a:noFill/>
                  <a:miter lim="800000"/>
                  <a:headEnd/>
                  <a:tailEnd/>
                </a:ln>
              </p:spPr>
              <p:txBody>
                <a:bodyPr/>
                <a:lstStyle/>
                <a:p>
                  <a:endParaRPr lang="hu-HU"/>
                </a:p>
              </p:txBody>
            </p:sp>
            <p:sp>
              <p:nvSpPr>
                <p:cNvPr id="318825" name="Rectangle 361"/>
                <p:cNvSpPr>
                  <a:spLocks noChangeArrowheads="1"/>
                </p:cNvSpPr>
                <p:nvPr/>
              </p:nvSpPr>
              <p:spPr bwMode="auto">
                <a:xfrm>
                  <a:off x="651" y="3337"/>
                  <a:ext cx="159" cy="12"/>
                </a:xfrm>
                <a:prstGeom prst="rect">
                  <a:avLst/>
                </a:prstGeom>
                <a:solidFill>
                  <a:srgbClr val="FFFF00"/>
                </a:solidFill>
                <a:ln w="9525">
                  <a:noFill/>
                  <a:miter lim="800000"/>
                  <a:headEnd/>
                  <a:tailEnd/>
                </a:ln>
              </p:spPr>
              <p:txBody>
                <a:bodyPr/>
                <a:lstStyle/>
                <a:p>
                  <a:endParaRPr lang="hu-HU"/>
                </a:p>
              </p:txBody>
            </p:sp>
            <p:sp>
              <p:nvSpPr>
                <p:cNvPr id="318826" name="Rectangle 362"/>
                <p:cNvSpPr>
                  <a:spLocks noChangeArrowheads="1"/>
                </p:cNvSpPr>
                <p:nvPr/>
              </p:nvSpPr>
              <p:spPr bwMode="auto">
                <a:xfrm>
                  <a:off x="651" y="3349"/>
                  <a:ext cx="159" cy="17"/>
                </a:xfrm>
                <a:prstGeom prst="rect">
                  <a:avLst/>
                </a:prstGeom>
                <a:solidFill>
                  <a:srgbClr val="FFFF00"/>
                </a:solidFill>
                <a:ln w="9525">
                  <a:noFill/>
                  <a:miter lim="800000"/>
                  <a:headEnd/>
                  <a:tailEnd/>
                </a:ln>
              </p:spPr>
              <p:txBody>
                <a:bodyPr/>
                <a:lstStyle/>
                <a:p>
                  <a:endParaRPr lang="hu-HU"/>
                </a:p>
              </p:txBody>
            </p:sp>
            <p:sp>
              <p:nvSpPr>
                <p:cNvPr id="318827" name="Rectangle 363"/>
                <p:cNvSpPr>
                  <a:spLocks noChangeArrowheads="1"/>
                </p:cNvSpPr>
                <p:nvPr/>
              </p:nvSpPr>
              <p:spPr bwMode="auto">
                <a:xfrm>
                  <a:off x="651" y="3366"/>
                  <a:ext cx="159" cy="12"/>
                </a:xfrm>
                <a:prstGeom prst="rect">
                  <a:avLst/>
                </a:prstGeom>
                <a:solidFill>
                  <a:srgbClr val="FFFF00"/>
                </a:solidFill>
                <a:ln w="9525">
                  <a:noFill/>
                  <a:miter lim="800000"/>
                  <a:headEnd/>
                  <a:tailEnd/>
                </a:ln>
              </p:spPr>
              <p:txBody>
                <a:bodyPr/>
                <a:lstStyle/>
                <a:p>
                  <a:endParaRPr lang="hu-HU"/>
                </a:p>
              </p:txBody>
            </p:sp>
            <p:sp>
              <p:nvSpPr>
                <p:cNvPr id="318828" name="Rectangle 364"/>
                <p:cNvSpPr>
                  <a:spLocks noChangeArrowheads="1"/>
                </p:cNvSpPr>
                <p:nvPr/>
              </p:nvSpPr>
              <p:spPr bwMode="auto">
                <a:xfrm>
                  <a:off x="651" y="3378"/>
                  <a:ext cx="159" cy="12"/>
                </a:xfrm>
                <a:prstGeom prst="rect">
                  <a:avLst/>
                </a:prstGeom>
                <a:solidFill>
                  <a:srgbClr val="FFFF00"/>
                </a:solidFill>
                <a:ln w="9525">
                  <a:noFill/>
                  <a:miter lim="800000"/>
                  <a:headEnd/>
                  <a:tailEnd/>
                </a:ln>
              </p:spPr>
              <p:txBody>
                <a:bodyPr/>
                <a:lstStyle/>
                <a:p>
                  <a:endParaRPr lang="hu-HU"/>
                </a:p>
              </p:txBody>
            </p:sp>
            <p:sp>
              <p:nvSpPr>
                <p:cNvPr id="318829" name="Rectangle 365"/>
                <p:cNvSpPr>
                  <a:spLocks noChangeArrowheads="1"/>
                </p:cNvSpPr>
                <p:nvPr/>
              </p:nvSpPr>
              <p:spPr bwMode="auto">
                <a:xfrm>
                  <a:off x="651" y="3390"/>
                  <a:ext cx="159" cy="11"/>
                </a:xfrm>
                <a:prstGeom prst="rect">
                  <a:avLst/>
                </a:prstGeom>
                <a:solidFill>
                  <a:srgbClr val="FFFF00"/>
                </a:solidFill>
                <a:ln w="9525">
                  <a:noFill/>
                  <a:miter lim="800000"/>
                  <a:headEnd/>
                  <a:tailEnd/>
                </a:ln>
              </p:spPr>
              <p:txBody>
                <a:bodyPr/>
                <a:lstStyle/>
                <a:p>
                  <a:endParaRPr lang="hu-HU"/>
                </a:p>
              </p:txBody>
            </p:sp>
            <p:sp>
              <p:nvSpPr>
                <p:cNvPr id="318830" name="Rectangle 366"/>
                <p:cNvSpPr>
                  <a:spLocks noChangeArrowheads="1"/>
                </p:cNvSpPr>
                <p:nvPr/>
              </p:nvSpPr>
              <p:spPr bwMode="auto">
                <a:xfrm>
                  <a:off x="651" y="3401"/>
                  <a:ext cx="159" cy="12"/>
                </a:xfrm>
                <a:prstGeom prst="rect">
                  <a:avLst/>
                </a:prstGeom>
                <a:solidFill>
                  <a:srgbClr val="FFFF00"/>
                </a:solidFill>
                <a:ln w="9525">
                  <a:noFill/>
                  <a:miter lim="800000"/>
                  <a:headEnd/>
                  <a:tailEnd/>
                </a:ln>
              </p:spPr>
              <p:txBody>
                <a:bodyPr/>
                <a:lstStyle/>
                <a:p>
                  <a:endParaRPr lang="hu-HU"/>
                </a:p>
              </p:txBody>
            </p:sp>
            <p:sp>
              <p:nvSpPr>
                <p:cNvPr id="318831" name="Rectangle 367"/>
                <p:cNvSpPr>
                  <a:spLocks noChangeArrowheads="1"/>
                </p:cNvSpPr>
                <p:nvPr/>
              </p:nvSpPr>
              <p:spPr bwMode="auto">
                <a:xfrm>
                  <a:off x="651" y="3413"/>
                  <a:ext cx="159" cy="12"/>
                </a:xfrm>
                <a:prstGeom prst="rect">
                  <a:avLst/>
                </a:prstGeom>
                <a:solidFill>
                  <a:srgbClr val="FFFF00"/>
                </a:solidFill>
                <a:ln w="9525">
                  <a:noFill/>
                  <a:miter lim="800000"/>
                  <a:headEnd/>
                  <a:tailEnd/>
                </a:ln>
              </p:spPr>
              <p:txBody>
                <a:bodyPr/>
                <a:lstStyle/>
                <a:p>
                  <a:endParaRPr lang="hu-HU"/>
                </a:p>
              </p:txBody>
            </p:sp>
            <p:sp>
              <p:nvSpPr>
                <p:cNvPr id="318832" name="Rectangle 368"/>
                <p:cNvSpPr>
                  <a:spLocks noChangeArrowheads="1"/>
                </p:cNvSpPr>
                <p:nvPr/>
              </p:nvSpPr>
              <p:spPr bwMode="auto">
                <a:xfrm>
                  <a:off x="651" y="3425"/>
                  <a:ext cx="159" cy="11"/>
                </a:xfrm>
                <a:prstGeom prst="rect">
                  <a:avLst/>
                </a:prstGeom>
                <a:solidFill>
                  <a:srgbClr val="FFFF00"/>
                </a:solidFill>
                <a:ln w="9525">
                  <a:noFill/>
                  <a:miter lim="800000"/>
                  <a:headEnd/>
                  <a:tailEnd/>
                </a:ln>
              </p:spPr>
              <p:txBody>
                <a:bodyPr/>
                <a:lstStyle/>
                <a:p>
                  <a:endParaRPr lang="hu-HU"/>
                </a:p>
              </p:txBody>
            </p:sp>
            <p:sp>
              <p:nvSpPr>
                <p:cNvPr id="318833" name="Rectangle 369"/>
                <p:cNvSpPr>
                  <a:spLocks noChangeArrowheads="1"/>
                </p:cNvSpPr>
                <p:nvPr/>
              </p:nvSpPr>
              <p:spPr bwMode="auto">
                <a:xfrm>
                  <a:off x="651" y="3436"/>
                  <a:ext cx="159" cy="12"/>
                </a:xfrm>
                <a:prstGeom prst="rect">
                  <a:avLst/>
                </a:prstGeom>
                <a:solidFill>
                  <a:srgbClr val="FFFF00"/>
                </a:solidFill>
                <a:ln w="9525">
                  <a:noFill/>
                  <a:miter lim="800000"/>
                  <a:headEnd/>
                  <a:tailEnd/>
                </a:ln>
              </p:spPr>
              <p:txBody>
                <a:bodyPr/>
                <a:lstStyle/>
                <a:p>
                  <a:endParaRPr lang="hu-HU"/>
                </a:p>
              </p:txBody>
            </p:sp>
            <p:sp>
              <p:nvSpPr>
                <p:cNvPr id="318834" name="Rectangle 370"/>
                <p:cNvSpPr>
                  <a:spLocks noChangeArrowheads="1"/>
                </p:cNvSpPr>
                <p:nvPr/>
              </p:nvSpPr>
              <p:spPr bwMode="auto">
                <a:xfrm>
                  <a:off x="651" y="3448"/>
                  <a:ext cx="159" cy="12"/>
                </a:xfrm>
                <a:prstGeom prst="rect">
                  <a:avLst/>
                </a:prstGeom>
                <a:solidFill>
                  <a:srgbClr val="FFFF00"/>
                </a:solidFill>
                <a:ln w="9525">
                  <a:noFill/>
                  <a:miter lim="800000"/>
                  <a:headEnd/>
                  <a:tailEnd/>
                </a:ln>
              </p:spPr>
              <p:txBody>
                <a:bodyPr/>
                <a:lstStyle/>
                <a:p>
                  <a:endParaRPr lang="hu-HU"/>
                </a:p>
              </p:txBody>
            </p:sp>
            <p:sp>
              <p:nvSpPr>
                <p:cNvPr id="318835" name="Rectangle 371"/>
                <p:cNvSpPr>
                  <a:spLocks noChangeArrowheads="1"/>
                </p:cNvSpPr>
                <p:nvPr/>
              </p:nvSpPr>
              <p:spPr bwMode="auto">
                <a:xfrm>
                  <a:off x="651" y="3460"/>
                  <a:ext cx="159" cy="12"/>
                </a:xfrm>
                <a:prstGeom prst="rect">
                  <a:avLst/>
                </a:prstGeom>
                <a:solidFill>
                  <a:srgbClr val="FFFF00"/>
                </a:solidFill>
                <a:ln w="9525">
                  <a:noFill/>
                  <a:miter lim="800000"/>
                  <a:headEnd/>
                  <a:tailEnd/>
                </a:ln>
              </p:spPr>
              <p:txBody>
                <a:bodyPr/>
                <a:lstStyle/>
                <a:p>
                  <a:endParaRPr lang="hu-HU"/>
                </a:p>
              </p:txBody>
            </p:sp>
            <p:sp>
              <p:nvSpPr>
                <p:cNvPr id="318836" name="Rectangle 372"/>
                <p:cNvSpPr>
                  <a:spLocks noChangeArrowheads="1"/>
                </p:cNvSpPr>
                <p:nvPr/>
              </p:nvSpPr>
              <p:spPr bwMode="auto">
                <a:xfrm>
                  <a:off x="651" y="3472"/>
                  <a:ext cx="159" cy="11"/>
                </a:xfrm>
                <a:prstGeom prst="rect">
                  <a:avLst/>
                </a:prstGeom>
                <a:solidFill>
                  <a:srgbClr val="FFFF00"/>
                </a:solidFill>
                <a:ln w="9525">
                  <a:noFill/>
                  <a:miter lim="800000"/>
                  <a:headEnd/>
                  <a:tailEnd/>
                </a:ln>
              </p:spPr>
              <p:txBody>
                <a:bodyPr/>
                <a:lstStyle/>
                <a:p>
                  <a:endParaRPr lang="hu-HU"/>
                </a:p>
              </p:txBody>
            </p:sp>
            <p:sp>
              <p:nvSpPr>
                <p:cNvPr id="318837" name="Rectangle 373"/>
                <p:cNvSpPr>
                  <a:spLocks noChangeArrowheads="1"/>
                </p:cNvSpPr>
                <p:nvPr/>
              </p:nvSpPr>
              <p:spPr bwMode="auto">
                <a:xfrm>
                  <a:off x="651" y="3483"/>
                  <a:ext cx="159" cy="12"/>
                </a:xfrm>
                <a:prstGeom prst="rect">
                  <a:avLst/>
                </a:prstGeom>
                <a:solidFill>
                  <a:srgbClr val="FFFF00"/>
                </a:solidFill>
                <a:ln w="9525">
                  <a:noFill/>
                  <a:miter lim="800000"/>
                  <a:headEnd/>
                  <a:tailEnd/>
                </a:ln>
              </p:spPr>
              <p:txBody>
                <a:bodyPr/>
                <a:lstStyle/>
                <a:p>
                  <a:endParaRPr lang="hu-HU"/>
                </a:p>
              </p:txBody>
            </p:sp>
            <p:sp>
              <p:nvSpPr>
                <p:cNvPr id="318838" name="Rectangle 374"/>
                <p:cNvSpPr>
                  <a:spLocks noChangeArrowheads="1"/>
                </p:cNvSpPr>
                <p:nvPr/>
              </p:nvSpPr>
              <p:spPr bwMode="auto">
                <a:xfrm>
                  <a:off x="651" y="3495"/>
                  <a:ext cx="159" cy="12"/>
                </a:xfrm>
                <a:prstGeom prst="rect">
                  <a:avLst/>
                </a:prstGeom>
                <a:solidFill>
                  <a:srgbClr val="FFFF00"/>
                </a:solidFill>
                <a:ln w="9525">
                  <a:noFill/>
                  <a:miter lim="800000"/>
                  <a:headEnd/>
                  <a:tailEnd/>
                </a:ln>
              </p:spPr>
              <p:txBody>
                <a:bodyPr/>
                <a:lstStyle/>
                <a:p>
                  <a:endParaRPr lang="hu-HU"/>
                </a:p>
              </p:txBody>
            </p:sp>
            <p:sp>
              <p:nvSpPr>
                <p:cNvPr id="318839" name="Rectangle 375"/>
                <p:cNvSpPr>
                  <a:spLocks noChangeArrowheads="1"/>
                </p:cNvSpPr>
                <p:nvPr/>
              </p:nvSpPr>
              <p:spPr bwMode="auto">
                <a:xfrm>
                  <a:off x="651" y="3507"/>
                  <a:ext cx="159" cy="12"/>
                </a:xfrm>
                <a:prstGeom prst="rect">
                  <a:avLst/>
                </a:prstGeom>
                <a:solidFill>
                  <a:srgbClr val="FFFF00"/>
                </a:solidFill>
                <a:ln w="9525">
                  <a:noFill/>
                  <a:miter lim="800000"/>
                  <a:headEnd/>
                  <a:tailEnd/>
                </a:ln>
              </p:spPr>
              <p:txBody>
                <a:bodyPr/>
                <a:lstStyle/>
                <a:p>
                  <a:endParaRPr lang="hu-HU"/>
                </a:p>
              </p:txBody>
            </p:sp>
            <p:sp>
              <p:nvSpPr>
                <p:cNvPr id="318840" name="Rectangle 376"/>
                <p:cNvSpPr>
                  <a:spLocks noChangeArrowheads="1"/>
                </p:cNvSpPr>
                <p:nvPr/>
              </p:nvSpPr>
              <p:spPr bwMode="auto">
                <a:xfrm>
                  <a:off x="651" y="3519"/>
                  <a:ext cx="159" cy="11"/>
                </a:xfrm>
                <a:prstGeom prst="rect">
                  <a:avLst/>
                </a:prstGeom>
                <a:solidFill>
                  <a:srgbClr val="FFFF00"/>
                </a:solidFill>
                <a:ln w="9525">
                  <a:noFill/>
                  <a:miter lim="800000"/>
                  <a:headEnd/>
                  <a:tailEnd/>
                </a:ln>
              </p:spPr>
              <p:txBody>
                <a:bodyPr/>
                <a:lstStyle/>
                <a:p>
                  <a:endParaRPr lang="hu-HU"/>
                </a:p>
              </p:txBody>
            </p:sp>
            <p:sp>
              <p:nvSpPr>
                <p:cNvPr id="318841" name="Rectangle 377"/>
                <p:cNvSpPr>
                  <a:spLocks noChangeArrowheads="1"/>
                </p:cNvSpPr>
                <p:nvPr/>
              </p:nvSpPr>
              <p:spPr bwMode="auto">
                <a:xfrm>
                  <a:off x="651" y="3530"/>
                  <a:ext cx="159" cy="12"/>
                </a:xfrm>
                <a:prstGeom prst="rect">
                  <a:avLst/>
                </a:prstGeom>
                <a:solidFill>
                  <a:srgbClr val="FFFF00"/>
                </a:solidFill>
                <a:ln w="9525">
                  <a:noFill/>
                  <a:miter lim="800000"/>
                  <a:headEnd/>
                  <a:tailEnd/>
                </a:ln>
              </p:spPr>
              <p:txBody>
                <a:bodyPr/>
                <a:lstStyle/>
                <a:p>
                  <a:endParaRPr lang="hu-HU"/>
                </a:p>
              </p:txBody>
            </p:sp>
            <p:sp>
              <p:nvSpPr>
                <p:cNvPr id="318842" name="Rectangle 378"/>
                <p:cNvSpPr>
                  <a:spLocks noChangeArrowheads="1"/>
                </p:cNvSpPr>
                <p:nvPr/>
              </p:nvSpPr>
              <p:spPr bwMode="auto">
                <a:xfrm>
                  <a:off x="651" y="3542"/>
                  <a:ext cx="159" cy="18"/>
                </a:xfrm>
                <a:prstGeom prst="rect">
                  <a:avLst/>
                </a:prstGeom>
                <a:solidFill>
                  <a:srgbClr val="FFFF00"/>
                </a:solidFill>
                <a:ln w="9525">
                  <a:noFill/>
                  <a:miter lim="800000"/>
                  <a:headEnd/>
                  <a:tailEnd/>
                </a:ln>
              </p:spPr>
              <p:txBody>
                <a:bodyPr/>
                <a:lstStyle/>
                <a:p>
                  <a:endParaRPr lang="hu-HU"/>
                </a:p>
              </p:txBody>
            </p:sp>
            <p:sp>
              <p:nvSpPr>
                <p:cNvPr id="318843" name="Rectangle 379"/>
                <p:cNvSpPr>
                  <a:spLocks noChangeArrowheads="1"/>
                </p:cNvSpPr>
                <p:nvPr/>
              </p:nvSpPr>
              <p:spPr bwMode="auto">
                <a:xfrm>
                  <a:off x="651" y="3560"/>
                  <a:ext cx="159" cy="11"/>
                </a:xfrm>
                <a:prstGeom prst="rect">
                  <a:avLst/>
                </a:prstGeom>
                <a:solidFill>
                  <a:srgbClr val="FFFF00"/>
                </a:solidFill>
                <a:ln w="9525">
                  <a:noFill/>
                  <a:miter lim="800000"/>
                  <a:headEnd/>
                  <a:tailEnd/>
                </a:ln>
              </p:spPr>
              <p:txBody>
                <a:bodyPr/>
                <a:lstStyle/>
                <a:p>
                  <a:endParaRPr lang="hu-HU"/>
                </a:p>
              </p:txBody>
            </p:sp>
            <p:sp>
              <p:nvSpPr>
                <p:cNvPr id="318844" name="Rectangle 380"/>
                <p:cNvSpPr>
                  <a:spLocks noChangeArrowheads="1"/>
                </p:cNvSpPr>
                <p:nvPr/>
              </p:nvSpPr>
              <p:spPr bwMode="auto">
                <a:xfrm>
                  <a:off x="651" y="3571"/>
                  <a:ext cx="159" cy="12"/>
                </a:xfrm>
                <a:prstGeom prst="rect">
                  <a:avLst/>
                </a:prstGeom>
                <a:solidFill>
                  <a:srgbClr val="FFFF00"/>
                </a:solidFill>
                <a:ln w="9525">
                  <a:noFill/>
                  <a:miter lim="800000"/>
                  <a:headEnd/>
                  <a:tailEnd/>
                </a:ln>
              </p:spPr>
              <p:txBody>
                <a:bodyPr/>
                <a:lstStyle/>
                <a:p>
                  <a:endParaRPr lang="hu-HU"/>
                </a:p>
              </p:txBody>
            </p:sp>
            <p:sp>
              <p:nvSpPr>
                <p:cNvPr id="318845" name="Rectangle 381"/>
                <p:cNvSpPr>
                  <a:spLocks noChangeArrowheads="1"/>
                </p:cNvSpPr>
                <p:nvPr/>
              </p:nvSpPr>
              <p:spPr bwMode="auto">
                <a:xfrm>
                  <a:off x="651" y="3583"/>
                  <a:ext cx="159" cy="12"/>
                </a:xfrm>
                <a:prstGeom prst="rect">
                  <a:avLst/>
                </a:prstGeom>
                <a:solidFill>
                  <a:srgbClr val="FFFF00"/>
                </a:solidFill>
                <a:ln w="9525">
                  <a:noFill/>
                  <a:miter lim="800000"/>
                  <a:headEnd/>
                  <a:tailEnd/>
                </a:ln>
              </p:spPr>
              <p:txBody>
                <a:bodyPr/>
                <a:lstStyle/>
                <a:p>
                  <a:endParaRPr lang="hu-HU"/>
                </a:p>
              </p:txBody>
            </p:sp>
            <p:sp>
              <p:nvSpPr>
                <p:cNvPr id="318846" name="Rectangle 382"/>
                <p:cNvSpPr>
                  <a:spLocks noChangeArrowheads="1"/>
                </p:cNvSpPr>
                <p:nvPr/>
              </p:nvSpPr>
              <p:spPr bwMode="auto">
                <a:xfrm>
                  <a:off x="651" y="3595"/>
                  <a:ext cx="159" cy="12"/>
                </a:xfrm>
                <a:prstGeom prst="rect">
                  <a:avLst/>
                </a:prstGeom>
                <a:solidFill>
                  <a:srgbClr val="FFFF00"/>
                </a:solidFill>
                <a:ln w="9525">
                  <a:noFill/>
                  <a:miter lim="800000"/>
                  <a:headEnd/>
                  <a:tailEnd/>
                </a:ln>
              </p:spPr>
              <p:txBody>
                <a:bodyPr/>
                <a:lstStyle/>
                <a:p>
                  <a:endParaRPr lang="hu-HU"/>
                </a:p>
              </p:txBody>
            </p:sp>
            <p:sp>
              <p:nvSpPr>
                <p:cNvPr id="318847" name="Rectangle 383"/>
                <p:cNvSpPr>
                  <a:spLocks noChangeArrowheads="1"/>
                </p:cNvSpPr>
                <p:nvPr/>
              </p:nvSpPr>
              <p:spPr bwMode="auto">
                <a:xfrm>
                  <a:off x="651" y="3607"/>
                  <a:ext cx="159" cy="11"/>
                </a:xfrm>
                <a:prstGeom prst="rect">
                  <a:avLst/>
                </a:prstGeom>
                <a:solidFill>
                  <a:srgbClr val="FFFF00"/>
                </a:solidFill>
                <a:ln w="9525">
                  <a:noFill/>
                  <a:miter lim="800000"/>
                  <a:headEnd/>
                  <a:tailEnd/>
                </a:ln>
              </p:spPr>
              <p:txBody>
                <a:bodyPr/>
                <a:lstStyle/>
                <a:p>
                  <a:endParaRPr lang="hu-HU"/>
                </a:p>
              </p:txBody>
            </p:sp>
            <p:sp>
              <p:nvSpPr>
                <p:cNvPr id="318848" name="Rectangle 384"/>
                <p:cNvSpPr>
                  <a:spLocks noChangeArrowheads="1"/>
                </p:cNvSpPr>
                <p:nvPr/>
              </p:nvSpPr>
              <p:spPr bwMode="auto">
                <a:xfrm>
                  <a:off x="651" y="3618"/>
                  <a:ext cx="159" cy="12"/>
                </a:xfrm>
                <a:prstGeom prst="rect">
                  <a:avLst/>
                </a:prstGeom>
                <a:solidFill>
                  <a:srgbClr val="FFFF00"/>
                </a:solidFill>
                <a:ln w="9525">
                  <a:noFill/>
                  <a:miter lim="800000"/>
                  <a:headEnd/>
                  <a:tailEnd/>
                </a:ln>
              </p:spPr>
              <p:txBody>
                <a:bodyPr/>
                <a:lstStyle/>
                <a:p>
                  <a:endParaRPr lang="hu-HU"/>
                </a:p>
              </p:txBody>
            </p:sp>
            <p:sp>
              <p:nvSpPr>
                <p:cNvPr id="318849" name="Rectangle 385"/>
                <p:cNvSpPr>
                  <a:spLocks noChangeArrowheads="1"/>
                </p:cNvSpPr>
                <p:nvPr/>
              </p:nvSpPr>
              <p:spPr bwMode="auto">
                <a:xfrm>
                  <a:off x="651" y="3630"/>
                  <a:ext cx="159" cy="12"/>
                </a:xfrm>
                <a:prstGeom prst="rect">
                  <a:avLst/>
                </a:prstGeom>
                <a:solidFill>
                  <a:srgbClr val="FFFF00"/>
                </a:solidFill>
                <a:ln w="9525">
                  <a:noFill/>
                  <a:miter lim="800000"/>
                  <a:headEnd/>
                  <a:tailEnd/>
                </a:ln>
              </p:spPr>
              <p:txBody>
                <a:bodyPr/>
                <a:lstStyle/>
                <a:p>
                  <a:endParaRPr lang="hu-HU"/>
                </a:p>
              </p:txBody>
            </p:sp>
          </p:grpSp>
          <p:grpSp>
            <p:nvGrpSpPr>
              <p:cNvPr id="20" name="Group 386"/>
              <p:cNvGrpSpPr>
                <a:grpSpLocks/>
              </p:cNvGrpSpPr>
              <p:nvPr/>
            </p:nvGrpSpPr>
            <p:grpSpPr bwMode="auto">
              <a:xfrm>
                <a:off x="3488" y="2668"/>
                <a:ext cx="159" cy="980"/>
                <a:chOff x="651" y="2868"/>
                <a:chExt cx="159" cy="774"/>
              </a:xfrm>
            </p:grpSpPr>
            <p:sp>
              <p:nvSpPr>
                <p:cNvPr id="318851" name="Rectangle 387"/>
                <p:cNvSpPr>
                  <a:spLocks noChangeArrowheads="1"/>
                </p:cNvSpPr>
                <p:nvPr/>
              </p:nvSpPr>
              <p:spPr bwMode="auto">
                <a:xfrm>
                  <a:off x="651" y="2868"/>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852" name="Rectangle 388"/>
                <p:cNvSpPr>
                  <a:spLocks noChangeArrowheads="1"/>
                </p:cNvSpPr>
                <p:nvPr/>
              </p:nvSpPr>
              <p:spPr bwMode="auto">
                <a:xfrm>
                  <a:off x="651" y="2879"/>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53" name="Rectangle 389"/>
                <p:cNvSpPr>
                  <a:spLocks noChangeArrowheads="1"/>
                </p:cNvSpPr>
                <p:nvPr/>
              </p:nvSpPr>
              <p:spPr bwMode="auto">
                <a:xfrm>
                  <a:off x="651" y="2891"/>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54" name="Rectangle 390"/>
                <p:cNvSpPr>
                  <a:spLocks noChangeArrowheads="1"/>
                </p:cNvSpPr>
                <p:nvPr/>
              </p:nvSpPr>
              <p:spPr bwMode="auto">
                <a:xfrm>
                  <a:off x="651" y="2903"/>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55" name="Rectangle 391"/>
                <p:cNvSpPr>
                  <a:spLocks noChangeArrowheads="1"/>
                </p:cNvSpPr>
                <p:nvPr/>
              </p:nvSpPr>
              <p:spPr bwMode="auto">
                <a:xfrm>
                  <a:off x="651" y="2915"/>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856" name="Rectangle 392"/>
                <p:cNvSpPr>
                  <a:spLocks noChangeArrowheads="1"/>
                </p:cNvSpPr>
                <p:nvPr/>
              </p:nvSpPr>
              <p:spPr bwMode="auto">
                <a:xfrm>
                  <a:off x="651" y="2926"/>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57" name="Rectangle 393"/>
                <p:cNvSpPr>
                  <a:spLocks noChangeArrowheads="1"/>
                </p:cNvSpPr>
                <p:nvPr/>
              </p:nvSpPr>
              <p:spPr bwMode="auto">
                <a:xfrm>
                  <a:off x="651" y="2938"/>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58" name="Rectangle 394"/>
                <p:cNvSpPr>
                  <a:spLocks noChangeArrowheads="1"/>
                </p:cNvSpPr>
                <p:nvPr/>
              </p:nvSpPr>
              <p:spPr bwMode="auto">
                <a:xfrm>
                  <a:off x="651" y="2950"/>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859" name="Rectangle 395"/>
                <p:cNvSpPr>
                  <a:spLocks noChangeArrowheads="1"/>
                </p:cNvSpPr>
                <p:nvPr/>
              </p:nvSpPr>
              <p:spPr bwMode="auto">
                <a:xfrm>
                  <a:off x="651" y="2961"/>
                  <a:ext cx="159" cy="18"/>
                </a:xfrm>
                <a:prstGeom prst="rect">
                  <a:avLst/>
                </a:prstGeom>
                <a:solidFill>
                  <a:srgbClr val="FFFF00"/>
                </a:solidFill>
                <a:ln w="9525">
                  <a:solidFill>
                    <a:srgbClr val="FFFF00"/>
                  </a:solidFill>
                  <a:miter lim="800000"/>
                  <a:headEnd/>
                  <a:tailEnd/>
                </a:ln>
              </p:spPr>
              <p:txBody>
                <a:bodyPr/>
                <a:lstStyle/>
                <a:p>
                  <a:endParaRPr lang="hu-HU"/>
                </a:p>
              </p:txBody>
            </p:sp>
            <p:sp>
              <p:nvSpPr>
                <p:cNvPr id="318860" name="Rectangle 396"/>
                <p:cNvSpPr>
                  <a:spLocks noChangeArrowheads="1"/>
                </p:cNvSpPr>
                <p:nvPr/>
              </p:nvSpPr>
              <p:spPr bwMode="auto">
                <a:xfrm>
                  <a:off x="651" y="2979"/>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61" name="Rectangle 397"/>
                <p:cNvSpPr>
                  <a:spLocks noChangeArrowheads="1"/>
                </p:cNvSpPr>
                <p:nvPr/>
              </p:nvSpPr>
              <p:spPr bwMode="auto">
                <a:xfrm>
                  <a:off x="651" y="2991"/>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62" name="Rectangle 398"/>
                <p:cNvSpPr>
                  <a:spLocks noChangeArrowheads="1"/>
                </p:cNvSpPr>
                <p:nvPr/>
              </p:nvSpPr>
              <p:spPr bwMode="auto">
                <a:xfrm>
                  <a:off x="651" y="3003"/>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863" name="Rectangle 399"/>
                <p:cNvSpPr>
                  <a:spLocks noChangeArrowheads="1"/>
                </p:cNvSpPr>
                <p:nvPr/>
              </p:nvSpPr>
              <p:spPr bwMode="auto">
                <a:xfrm>
                  <a:off x="651" y="3014"/>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64" name="Rectangle 400"/>
                <p:cNvSpPr>
                  <a:spLocks noChangeArrowheads="1"/>
                </p:cNvSpPr>
                <p:nvPr/>
              </p:nvSpPr>
              <p:spPr bwMode="auto">
                <a:xfrm>
                  <a:off x="651" y="3026"/>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65" name="Rectangle 401"/>
                <p:cNvSpPr>
                  <a:spLocks noChangeArrowheads="1"/>
                </p:cNvSpPr>
                <p:nvPr/>
              </p:nvSpPr>
              <p:spPr bwMode="auto">
                <a:xfrm>
                  <a:off x="651" y="3038"/>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866" name="Rectangle 402"/>
                <p:cNvSpPr>
                  <a:spLocks noChangeArrowheads="1"/>
                </p:cNvSpPr>
                <p:nvPr/>
              </p:nvSpPr>
              <p:spPr bwMode="auto">
                <a:xfrm>
                  <a:off x="651" y="3049"/>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67" name="Rectangle 403"/>
                <p:cNvSpPr>
                  <a:spLocks noChangeArrowheads="1"/>
                </p:cNvSpPr>
                <p:nvPr/>
              </p:nvSpPr>
              <p:spPr bwMode="auto">
                <a:xfrm>
                  <a:off x="651" y="3061"/>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68" name="Rectangle 404"/>
                <p:cNvSpPr>
                  <a:spLocks noChangeArrowheads="1"/>
                </p:cNvSpPr>
                <p:nvPr/>
              </p:nvSpPr>
              <p:spPr bwMode="auto">
                <a:xfrm>
                  <a:off x="651" y="3073"/>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69" name="Rectangle 405"/>
                <p:cNvSpPr>
                  <a:spLocks noChangeArrowheads="1"/>
                </p:cNvSpPr>
                <p:nvPr/>
              </p:nvSpPr>
              <p:spPr bwMode="auto">
                <a:xfrm>
                  <a:off x="651" y="3085"/>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870" name="Rectangle 406"/>
                <p:cNvSpPr>
                  <a:spLocks noChangeArrowheads="1"/>
                </p:cNvSpPr>
                <p:nvPr/>
              </p:nvSpPr>
              <p:spPr bwMode="auto">
                <a:xfrm>
                  <a:off x="651" y="3096"/>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71" name="Rectangle 407"/>
                <p:cNvSpPr>
                  <a:spLocks noChangeArrowheads="1"/>
                </p:cNvSpPr>
                <p:nvPr/>
              </p:nvSpPr>
              <p:spPr bwMode="auto">
                <a:xfrm>
                  <a:off x="651" y="3108"/>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72" name="Rectangle 408"/>
                <p:cNvSpPr>
                  <a:spLocks noChangeArrowheads="1"/>
                </p:cNvSpPr>
                <p:nvPr/>
              </p:nvSpPr>
              <p:spPr bwMode="auto">
                <a:xfrm>
                  <a:off x="651" y="3120"/>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73" name="Rectangle 409"/>
                <p:cNvSpPr>
                  <a:spLocks noChangeArrowheads="1"/>
                </p:cNvSpPr>
                <p:nvPr/>
              </p:nvSpPr>
              <p:spPr bwMode="auto">
                <a:xfrm>
                  <a:off x="651" y="3132"/>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874" name="Rectangle 410"/>
                <p:cNvSpPr>
                  <a:spLocks noChangeArrowheads="1"/>
                </p:cNvSpPr>
                <p:nvPr/>
              </p:nvSpPr>
              <p:spPr bwMode="auto">
                <a:xfrm>
                  <a:off x="651" y="3143"/>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75" name="Rectangle 411"/>
                <p:cNvSpPr>
                  <a:spLocks noChangeArrowheads="1"/>
                </p:cNvSpPr>
                <p:nvPr/>
              </p:nvSpPr>
              <p:spPr bwMode="auto">
                <a:xfrm>
                  <a:off x="651" y="3155"/>
                  <a:ext cx="159" cy="18"/>
                </a:xfrm>
                <a:prstGeom prst="rect">
                  <a:avLst/>
                </a:prstGeom>
                <a:solidFill>
                  <a:srgbClr val="FFFF00"/>
                </a:solidFill>
                <a:ln w="9525">
                  <a:solidFill>
                    <a:srgbClr val="FFFF00"/>
                  </a:solidFill>
                  <a:miter lim="800000"/>
                  <a:headEnd/>
                  <a:tailEnd/>
                </a:ln>
              </p:spPr>
              <p:txBody>
                <a:bodyPr/>
                <a:lstStyle/>
                <a:p>
                  <a:endParaRPr lang="hu-HU"/>
                </a:p>
              </p:txBody>
            </p:sp>
            <p:sp>
              <p:nvSpPr>
                <p:cNvPr id="318876" name="Rectangle 412"/>
                <p:cNvSpPr>
                  <a:spLocks noChangeArrowheads="1"/>
                </p:cNvSpPr>
                <p:nvPr/>
              </p:nvSpPr>
              <p:spPr bwMode="auto">
                <a:xfrm>
                  <a:off x="651" y="3173"/>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877" name="Rectangle 413"/>
                <p:cNvSpPr>
                  <a:spLocks noChangeArrowheads="1"/>
                </p:cNvSpPr>
                <p:nvPr/>
              </p:nvSpPr>
              <p:spPr bwMode="auto">
                <a:xfrm>
                  <a:off x="651" y="3184"/>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78" name="Rectangle 414"/>
                <p:cNvSpPr>
                  <a:spLocks noChangeArrowheads="1"/>
                </p:cNvSpPr>
                <p:nvPr/>
              </p:nvSpPr>
              <p:spPr bwMode="auto">
                <a:xfrm>
                  <a:off x="651" y="3196"/>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79" name="Rectangle 415"/>
                <p:cNvSpPr>
                  <a:spLocks noChangeArrowheads="1"/>
                </p:cNvSpPr>
                <p:nvPr/>
              </p:nvSpPr>
              <p:spPr bwMode="auto">
                <a:xfrm>
                  <a:off x="651" y="3208"/>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80" name="Rectangle 416"/>
                <p:cNvSpPr>
                  <a:spLocks noChangeArrowheads="1"/>
                </p:cNvSpPr>
                <p:nvPr/>
              </p:nvSpPr>
              <p:spPr bwMode="auto">
                <a:xfrm>
                  <a:off x="651" y="3220"/>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881" name="Rectangle 417"/>
                <p:cNvSpPr>
                  <a:spLocks noChangeArrowheads="1"/>
                </p:cNvSpPr>
                <p:nvPr/>
              </p:nvSpPr>
              <p:spPr bwMode="auto">
                <a:xfrm>
                  <a:off x="651" y="3231"/>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82" name="Rectangle 418"/>
                <p:cNvSpPr>
                  <a:spLocks noChangeArrowheads="1"/>
                </p:cNvSpPr>
                <p:nvPr/>
              </p:nvSpPr>
              <p:spPr bwMode="auto">
                <a:xfrm>
                  <a:off x="651" y="3243"/>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83" name="Rectangle 419"/>
                <p:cNvSpPr>
                  <a:spLocks noChangeArrowheads="1"/>
                </p:cNvSpPr>
                <p:nvPr/>
              </p:nvSpPr>
              <p:spPr bwMode="auto">
                <a:xfrm>
                  <a:off x="651" y="3255"/>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884" name="Rectangle 420"/>
                <p:cNvSpPr>
                  <a:spLocks noChangeArrowheads="1"/>
                </p:cNvSpPr>
                <p:nvPr/>
              </p:nvSpPr>
              <p:spPr bwMode="auto">
                <a:xfrm>
                  <a:off x="651" y="3266"/>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85" name="Rectangle 421"/>
                <p:cNvSpPr>
                  <a:spLocks noChangeArrowheads="1"/>
                </p:cNvSpPr>
                <p:nvPr/>
              </p:nvSpPr>
              <p:spPr bwMode="auto">
                <a:xfrm>
                  <a:off x="651" y="3278"/>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86" name="Rectangle 422"/>
                <p:cNvSpPr>
                  <a:spLocks noChangeArrowheads="1"/>
                </p:cNvSpPr>
                <p:nvPr/>
              </p:nvSpPr>
              <p:spPr bwMode="auto">
                <a:xfrm>
                  <a:off x="651" y="3290"/>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87" name="Rectangle 423"/>
                <p:cNvSpPr>
                  <a:spLocks noChangeArrowheads="1"/>
                </p:cNvSpPr>
                <p:nvPr/>
              </p:nvSpPr>
              <p:spPr bwMode="auto">
                <a:xfrm>
                  <a:off x="651" y="3302"/>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888" name="Rectangle 424"/>
                <p:cNvSpPr>
                  <a:spLocks noChangeArrowheads="1"/>
                </p:cNvSpPr>
                <p:nvPr/>
              </p:nvSpPr>
              <p:spPr bwMode="auto">
                <a:xfrm>
                  <a:off x="651" y="3313"/>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89" name="Rectangle 425"/>
                <p:cNvSpPr>
                  <a:spLocks noChangeArrowheads="1"/>
                </p:cNvSpPr>
                <p:nvPr/>
              </p:nvSpPr>
              <p:spPr bwMode="auto">
                <a:xfrm>
                  <a:off x="651" y="3325"/>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90" name="Rectangle 426"/>
                <p:cNvSpPr>
                  <a:spLocks noChangeArrowheads="1"/>
                </p:cNvSpPr>
                <p:nvPr/>
              </p:nvSpPr>
              <p:spPr bwMode="auto">
                <a:xfrm>
                  <a:off x="651" y="3337"/>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91" name="Rectangle 427"/>
                <p:cNvSpPr>
                  <a:spLocks noChangeArrowheads="1"/>
                </p:cNvSpPr>
                <p:nvPr/>
              </p:nvSpPr>
              <p:spPr bwMode="auto">
                <a:xfrm>
                  <a:off x="651" y="3349"/>
                  <a:ext cx="159" cy="17"/>
                </a:xfrm>
                <a:prstGeom prst="rect">
                  <a:avLst/>
                </a:prstGeom>
                <a:solidFill>
                  <a:srgbClr val="FFFF00"/>
                </a:solidFill>
                <a:ln w="9525">
                  <a:solidFill>
                    <a:srgbClr val="FFFF00"/>
                  </a:solidFill>
                  <a:miter lim="800000"/>
                  <a:headEnd/>
                  <a:tailEnd/>
                </a:ln>
              </p:spPr>
              <p:txBody>
                <a:bodyPr/>
                <a:lstStyle/>
                <a:p>
                  <a:endParaRPr lang="hu-HU"/>
                </a:p>
              </p:txBody>
            </p:sp>
            <p:sp>
              <p:nvSpPr>
                <p:cNvPr id="318892" name="Rectangle 428"/>
                <p:cNvSpPr>
                  <a:spLocks noChangeArrowheads="1"/>
                </p:cNvSpPr>
                <p:nvPr/>
              </p:nvSpPr>
              <p:spPr bwMode="auto">
                <a:xfrm>
                  <a:off x="651" y="3366"/>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93" name="Rectangle 429"/>
                <p:cNvSpPr>
                  <a:spLocks noChangeArrowheads="1"/>
                </p:cNvSpPr>
                <p:nvPr/>
              </p:nvSpPr>
              <p:spPr bwMode="auto">
                <a:xfrm>
                  <a:off x="651" y="3378"/>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94" name="Rectangle 430"/>
                <p:cNvSpPr>
                  <a:spLocks noChangeArrowheads="1"/>
                </p:cNvSpPr>
                <p:nvPr/>
              </p:nvSpPr>
              <p:spPr bwMode="auto">
                <a:xfrm>
                  <a:off x="651" y="3390"/>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895" name="Rectangle 431"/>
                <p:cNvSpPr>
                  <a:spLocks noChangeArrowheads="1"/>
                </p:cNvSpPr>
                <p:nvPr/>
              </p:nvSpPr>
              <p:spPr bwMode="auto">
                <a:xfrm>
                  <a:off x="651" y="3401"/>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96" name="Rectangle 432"/>
                <p:cNvSpPr>
                  <a:spLocks noChangeArrowheads="1"/>
                </p:cNvSpPr>
                <p:nvPr/>
              </p:nvSpPr>
              <p:spPr bwMode="auto">
                <a:xfrm>
                  <a:off x="651" y="3413"/>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97" name="Rectangle 433"/>
                <p:cNvSpPr>
                  <a:spLocks noChangeArrowheads="1"/>
                </p:cNvSpPr>
                <p:nvPr/>
              </p:nvSpPr>
              <p:spPr bwMode="auto">
                <a:xfrm>
                  <a:off x="651" y="3425"/>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898" name="Rectangle 434"/>
                <p:cNvSpPr>
                  <a:spLocks noChangeArrowheads="1"/>
                </p:cNvSpPr>
                <p:nvPr/>
              </p:nvSpPr>
              <p:spPr bwMode="auto">
                <a:xfrm>
                  <a:off x="651" y="3436"/>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99" name="Rectangle 435"/>
                <p:cNvSpPr>
                  <a:spLocks noChangeArrowheads="1"/>
                </p:cNvSpPr>
                <p:nvPr/>
              </p:nvSpPr>
              <p:spPr bwMode="auto">
                <a:xfrm>
                  <a:off x="651" y="3448"/>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900" name="Rectangle 436"/>
                <p:cNvSpPr>
                  <a:spLocks noChangeArrowheads="1"/>
                </p:cNvSpPr>
                <p:nvPr/>
              </p:nvSpPr>
              <p:spPr bwMode="auto">
                <a:xfrm>
                  <a:off x="651" y="3460"/>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901" name="Rectangle 437"/>
                <p:cNvSpPr>
                  <a:spLocks noChangeArrowheads="1"/>
                </p:cNvSpPr>
                <p:nvPr/>
              </p:nvSpPr>
              <p:spPr bwMode="auto">
                <a:xfrm>
                  <a:off x="651" y="3472"/>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902" name="Rectangle 438"/>
                <p:cNvSpPr>
                  <a:spLocks noChangeArrowheads="1"/>
                </p:cNvSpPr>
                <p:nvPr/>
              </p:nvSpPr>
              <p:spPr bwMode="auto">
                <a:xfrm>
                  <a:off x="651" y="3483"/>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903" name="Rectangle 439"/>
                <p:cNvSpPr>
                  <a:spLocks noChangeArrowheads="1"/>
                </p:cNvSpPr>
                <p:nvPr/>
              </p:nvSpPr>
              <p:spPr bwMode="auto">
                <a:xfrm>
                  <a:off x="651" y="3495"/>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904" name="Rectangle 440"/>
                <p:cNvSpPr>
                  <a:spLocks noChangeArrowheads="1"/>
                </p:cNvSpPr>
                <p:nvPr/>
              </p:nvSpPr>
              <p:spPr bwMode="auto">
                <a:xfrm>
                  <a:off x="651" y="3507"/>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905" name="Rectangle 441"/>
                <p:cNvSpPr>
                  <a:spLocks noChangeArrowheads="1"/>
                </p:cNvSpPr>
                <p:nvPr/>
              </p:nvSpPr>
              <p:spPr bwMode="auto">
                <a:xfrm>
                  <a:off x="651" y="3519"/>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906" name="Rectangle 442"/>
                <p:cNvSpPr>
                  <a:spLocks noChangeArrowheads="1"/>
                </p:cNvSpPr>
                <p:nvPr/>
              </p:nvSpPr>
              <p:spPr bwMode="auto">
                <a:xfrm>
                  <a:off x="651" y="3530"/>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907" name="Rectangle 443"/>
                <p:cNvSpPr>
                  <a:spLocks noChangeArrowheads="1"/>
                </p:cNvSpPr>
                <p:nvPr/>
              </p:nvSpPr>
              <p:spPr bwMode="auto">
                <a:xfrm>
                  <a:off x="651" y="3542"/>
                  <a:ext cx="159" cy="18"/>
                </a:xfrm>
                <a:prstGeom prst="rect">
                  <a:avLst/>
                </a:prstGeom>
                <a:solidFill>
                  <a:srgbClr val="FFFF00"/>
                </a:solidFill>
                <a:ln w="9525">
                  <a:solidFill>
                    <a:srgbClr val="FFFF00"/>
                  </a:solidFill>
                  <a:miter lim="800000"/>
                  <a:headEnd/>
                  <a:tailEnd/>
                </a:ln>
              </p:spPr>
              <p:txBody>
                <a:bodyPr/>
                <a:lstStyle/>
                <a:p>
                  <a:endParaRPr lang="hu-HU"/>
                </a:p>
              </p:txBody>
            </p:sp>
            <p:sp>
              <p:nvSpPr>
                <p:cNvPr id="318908" name="Rectangle 444"/>
                <p:cNvSpPr>
                  <a:spLocks noChangeArrowheads="1"/>
                </p:cNvSpPr>
                <p:nvPr/>
              </p:nvSpPr>
              <p:spPr bwMode="auto">
                <a:xfrm>
                  <a:off x="651" y="3560"/>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909" name="Rectangle 445"/>
                <p:cNvSpPr>
                  <a:spLocks noChangeArrowheads="1"/>
                </p:cNvSpPr>
                <p:nvPr/>
              </p:nvSpPr>
              <p:spPr bwMode="auto">
                <a:xfrm>
                  <a:off x="651" y="3571"/>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910" name="Rectangle 446"/>
                <p:cNvSpPr>
                  <a:spLocks noChangeArrowheads="1"/>
                </p:cNvSpPr>
                <p:nvPr/>
              </p:nvSpPr>
              <p:spPr bwMode="auto">
                <a:xfrm>
                  <a:off x="651" y="3583"/>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911" name="Rectangle 447"/>
                <p:cNvSpPr>
                  <a:spLocks noChangeArrowheads="1"/>
                </p:cNvSpPr>
                <p:nvPr/>
              </p:nvSpPr>
              <p:spPr bwMode="auto">
                <a:xfrm>
                  <a:off x="651" y="3595"/>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912" name="Rectangle 448"/>
                <p:cNvSpPr>
                  <a:spLocks noChangeArrowheads="1"/>
                </p:cNvSpPr>
                <p:nvPr/>
              </p:nvSpPr>
              <p:spPr bwMode="auto">
                <a:xfrm>
                  <a:off x="651" y="3607"/>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913" name="Rectangle 449"/>
                <p:cNvSpPr>
                  <a:spLocks noChangeArrowheads="1"/>
                </p:cNvSpPr>
                <p:nvPr/>
              </p:nvSpPr>
              <p:spPr bwMode="auto">
                <a:xfrm>
                  <a:off x="651" y="3618"/>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914" name="Rectangle 450"/>
                <p:cNvSpPr>
                  <a:spLocks noChangeArrowheads="1"/>
                </p:cNvSpPr>
                <p:nvPr/>
              </p:nvSpPr>
              <p:spPr bwMode="auto">
                <a:xfrm>
                  <a:off x="651" y="3630"/>
                  <a:ext cx="159" cy="12"/>
                </a:xfrm>
                <a:prstGeom prst="rect">
                  <a:avLst/>
                </a:prstGeom>
                <a:solidFill>
                  <a:srgbClr val="FFFF00"/>
                </a:solidFill>
                <a:ln w="9525">
                  <a:solidFill>
                    <a:srgbClr val="FFFF00"/>
                  </a:solidFill>
                  <a:miter lim="800000"/>
                  <a:headEnd/>
                  <a:tailEnd/>
                </a:ln>
              </p:spPr>
              <p:txBody>
                <a:bodyPr/>
                <a:lstStyle/>
                <a:p>
                  <a:endParaRPr lang="hu-HU"/>
                </a:p>
              </p:txBody>
            </p:sp>
          </p:grpSp>
        </p:grpSp>
        <p:grpSp>
          <p:nvGrpSpPr>
            <p:cNvPr id="21" name="Group 451"/>
            <p:cNvGrpSpPr>
              <a:grpSpLocks/>
            </p:cNvGrpSpPr>
            <p:nvPr/>
          </p:nvGrpSpPr>
          <p:grpSpPr bwMode="auto">
            <a:xfrm>
              <a:off x="1638" y="3637"/>
              <a:ext cx="3737" cy="69"/>
              <a:chOff x="1638" y="3589"/>
              <a:chExt cx="3737" cy="69"/>
            </a:xfrm>
          </p:grpSpPr>
          <p:grpSp>
            <p:nvGrpSpPr>
              <p:cNvPr id="22" name="Group 452"/>
              <p:cNvGrpSpPr>
                <a:grpSpLocks/>
              </p:cNvGrpSpPr>
              <p:nvPr/>
            </p:nvGrpSpPr>
            <p:grpSpPr bwMode="auto">
              <a:xfrm>
                <a:off x="4613" y="3593"/>
                <a:ext cx="762" cy="65"/>
                <a:chOff x="4613" y="4687"/>
                <a:chExt cx="762" cy="65"/>
              </a:xfrm>
            </p:grpSpPr>
            <p:grpSp>
              <p:nvGrpSpPr>
                <p:cNvPr id="23" name="Group 453"/>
                <p:cNvGrpSpPr>
                  <a:grpSpLocks/>
                </p:cNvGrpSpPr>
                <p:nvPr/>
              </p:nvGrpSpPr>
              <p:grpSpPr bwMode="auto">
                <a:xfrm>
                  <a:off x="4613" y="4690"/>
                  <a:ext cx="159" cy="62"/>
                  <a:chOff x="1935" y="3583"/>
                  <a:chExt cx="159" cy="59"/>
                </a:xfrm>
              </p:grpSpPr>
              <p:sp>
                <p:nvSpPr>
                  <p:cNvPr id="318918" name="Rectangle 454"/>
                  <p:cNvSpPr>
                    <a:spLocks noChangeArrowheads="1"/>
                  </p:cNvSpPr>
                  <p:nvPr/>
                </p:nvSpPr>
                <p:spPr bwMode="auto">
                  <a:xfrm>
                    <a:off x="1935" y="3583"/>
                    <a:ext cx="159" cy="6"/>
                  </a:xfrm>
                  <a:prstGeom prst="rect">
                    <a:avLst/>
                  </a:prstGeom>
                  <a:solidFill>
                    <a:srgbClr val="FFFF00"/>
                  </a:solidFill>
                  <a:ln w="9525">
                    <a:noFill/>
                    <a:miter lim="800000"/>
                    <a:headEnd/>
                    <a:tailEnd/>
                  </a:ln>
                </p:spPr>
                <p:txBody>
                  <a:bodyPr/>
                  <a:lstStyle/>
                  <a:p>
                    <a:endParaRPr lang="hu-HU"/>
                  </a:p>
                </p:txBody>
              </p:sp>
              <p:sp>
                <p:nvSpPr>
                  <p:cNvPr id="318919" name="Rectangle 455"/>
                  <p:cNvSpPr>
                    <a:spLocks noChangeArrowheads="1"/>
                  </p:cNvSpPr>
                  <p:nvPr/>
                </p:nvSpPr>
                <p:spPr bwMode="auto">
                  <a:xfrm>
                    <a:off x="1935" y="3589"/>
                    <a:ext cx="159" cy="6"/>
                  </a:xfrm>
                  <a:prstGeom prst="rect">
                    <a:avLst/>
                  </a:prstGeom>
                  <a:solidFill>
                    <a:srgbClr val="FFFF00"/>
                  </a:solidFill>
                  <a:ln w="9525">
                    <a:noFill/>
                    <a:miter lim="800000"/>
                    <a:headEnd/>
                    <a:tailEnd/>
                  </a:ln>
                </p:spPr>
                <p:txBody>
                  <a:bodyPr/>
                  <a:lstStyle/>
                  <a:p>
                    <a:endParaRPr lang="hu-HU"/>
                  </a:p>
                </p:txBody>
              </p:sp>
              <p:sp>
                <p:nvSpPr>
                  <p:cNvPr id="318920" name="Rectangle 456"/>
                  <p:cNvSpPr>
                    <a:spLocks noChangeArrowheads="1"/>
                  </p:cNvSpPr>
                  <p:nvPr/>
                </p:nvSpPr>
                <p:spPr bwMode="auto">
                  <a:xfrm>
                    <a:off x="1935" y="3595"/>
                    <a:ext cx="159" cy="12"/>
                  </a:xfrm>
                  <a:prstGeom prst="rect">
                    <a:avLst/>
                  </a:prstGeom>
                  <a:solidFill>
                    <a:srgbClr val="FFFF00"/>
                  </a:solidFill>
                  <a:ln w="9525">
                    <a:noFill/>
                    <a:miter lim="800000"/>
                    <a:headEnd/>
                    <a:tailEnd/>
                  </a:ln>
                </p:spPr>
                <p:txBody>
                  <a:bodyPr/>
                  <a:lstStyle/>
                  <a:p>
                    <a:endParaRPr lang="hu-HU"/>
                  </a:p>
                </p:txBody>
              </p:sp>
              <p:sp>
                <p:nvSpPr>
                  <p:cNvPr id="318921" name="Rectangle 457"/>
                  <p:cNvSpPr>
                    <a:spLocks noChangeArrowheads="1"/>
                  </p:cNvSpPr>
                  <p:nvPr/>
                </p:nvSpPr>
                <p:spPr bwMode="auto">
                  <a:xfrm>
                    <a:off x="1935" y="3607"/>
                    <a:ext cx="159" cy="5"/>
                  </a:xfrm>
                  <a:prstGeom prst="rect">
                    <a:avLst/>
                  </a:prstGeom>
                  <a:solidFill>
                    <a:srgbClr val="FFFF00"/>
                  </a:solidFill>
                  <a:ln w="9525">
                    <a:noFill/>
                    <a:miter lim="800000"/>
                    <a:headEnd/>
                    <a:tailEnd/>
                  </a:ln>
                </p:spPr>
                <p:txBody>
                  <a:bodyPr/>
                  <a:lstStyle/>
                  <a:p>
                    <a:endParaRPr lang="hu-HU"/>
                  </a:p>
                </p:txBody>
              </p:sp>
              <p:sp>
                <p:nvSpPr>
                  <p:cNvPr id="318922" name="Rectangle 458"/>
                  <p:cNvSpPr>
                    <a:spLocks noChangeArrowheads="1"/>
                  </p:cNvSpPr>
                  <p:nvPr/>
                </p:nvSpPr>
                <p:spPr bwMode="auto">
                  <a:xfrm>
                    <a:off x="1935" y="3612"/>
                    <a:ext cx="159" cy="6"/>
                  </a:xfrm>
                  <a:prstGeom prst="rect">
                    <a:avLst/>
                  </a:prstGeom>
                  <a:solidFill>
                    <a:srgbClr val="FFFF00"/>
                  </a:solidFill>
                  <a:ln w="9525">
                    <a:noFill/>
                    <a:miter lim="800000"/>
                    <a:headEnd/>
                    <a:tailEnd/>
                  </a:ln>
                </p:spPr>
                <p:txBody>
                  <a:bodyPr/>
                  <a:lstStyle/>
                  <a:p>
                    <a:endParaRPr lang="hu-HU"/>
                  </a:p>
                </p:txBody>
              </p:sp>
              <p:sp>
                <p:nvSpPr>
                  <p:cNvPr id="318923" name="Rectangle 459"/>
                  <p:cNvSpPr>
                    <a:spLocks noChangeArrowheads="1"/>
                  </p:cNvSpPr>
                  <p:nvPr/>
                </p:nvSpPr>
                <p:spPr bwMode="auto">
                  <a:xfrm>
                    <a:off x="1935" y="3618"/>
                    <a:ext cx="159" cy="6"/>
                  </a:xfrm>
                  <a:prstGeom prst="rect">
                    <a:avLst/>
                  </a:prstGeom>
                  <a:solidFill>
                    <a:srgbClr val="FFFF00"/>
                  </a:solidFill>
                  <a:ln w="9525">
                    <a:noFill/>
                    <a:miter lim="800000"/>
                    <a:headEnd/>
                    <a:tailEnd/>
                  </a:ln>
                </p:spPr>
                <p:txBody>
                  <a:bodyPr/>
                  <a:lstStyle/>
                  <a:p>
                    <a:endParaRPr lang="hu-HU"/>
                  </a:p>
                </p:txBody>
              </p:sp>
              <p:sp>
                <p:nvSpPr>
                  <p:cNvPr id="318924" name="Rectangle 460"/>
                  <p:cNvSpPr>
                    <a:spLocks noChangeArrowheads="1"/>
                  </p:cNvSpPr>
                  <p:nvPr/>
                </p:nvSpPr>
                <p:spPr bwMode="auto">
                  <a:xfrm>
                    <a:off x="1935" y="3624"/>
                    <a:ext cx="159" cy="12"/>
                  </a:xfrm>
                  <a:prstGeom prst="rect">
                    <a:avLst/>
                  </a:prstGeom>
                  <a:solidFill>
                    <a:srgbClr val="FFFF00"/>
                  </a:solidFill>
                  <a:ln w="9525">
                    <a:noFill/>
                    <a:miter lim="800000"/>
                    <a:headEnd/>
                    <a:tailEnd/>
                  </a:ln>
                </p:spPr>
                <p:txBody>
                  <a:bodyPr/>
                  <a:lstStyle/>
                  <a:p>
                    <a:endParaRPr lang="hu-HU"/>
                  </a:p>
                </p:txBody>
              </p:sp>
              <p:sp>
                <p:nvSpPr>
                  <p:cNvPr id="318925" name="Rectangle 461"/>
                  <p:cNvSpPr>
                    <a:spLocks noChangeArrowheads="1"/>
                  </p:cNvSpPr>
                  <p:nvPr/>
                </p:nvSpPr>
                <p:spPr bwMode="auto">
                  <a:xfrm>
                    <a:off x="1935" y="3636"/>
                    <a:ext cx="159" cy="6"/>
                  </a:xfrm>
                  <a:prstGeom prst="rect">
                    <a:avLst/>
                  </a:prstGeom>
                  <a:solidFill>
                    <a:srgbClr val="FFFF00"/>
                  </a:solidFill>
                  <a:ln w="9525">
                    <a:noFill/>
                    <a:miter lim="800000"/>
                    <a:headEnd/>
                    <a:tailEnd/>
                  </a:ln>
                </p:spPr>
                <p:txBody>
                  <a:bodyPr/>
                  <a:lstStyle/>
                  <a:p>
                    <a:endParaRPr lang="hu-HU"/>
                  </a:p>
                </p:txBody>
              </p:sp>
            </p:grpSp>
            <p:sp>
              <p:nvSpPr>
                <p:cNvPr id="318926" name="Rectangle 462"/>
                <p:cNvSpPr>
                  <a:spLocks noChangeArrowheads="1"/>
                </p:cNvSpPr>
                <p:nvPr/>
              </p:nvSpPr>
              <p:spPr bwMode="auto">
                <a:xfrm>
                  <a:off x="4613" y="4687"/>
                  <a:ext cx="159" cy="65"/>
                </a:xfrm>
                <a:prstGeom prst="rect">
                  <a:avLst/>
                </a:prstGeom>
                <a:solidFill>
                  <a:srgbClr val="FFFF00"/>
                </a:solidFill>
                <a:ln w="9525">
                  <a:noFill/>
                  <a:miter lim="800000"/>
                  <a:headEnd/>
                  <a:tailEnd/>
                </a:ln>
              </p:spPr>
              <p:txBody>
                <a:bodyPr/>
                <a:lstStyle/>
                <a:p>
                  <a:endParaRPr lang="hu-HU"/>
                </a:p>
              </p:txBody>
            </p:sp>
            <p:grpSp>
              <p:nvGrpSpPr>
                <p:cNvPr id="24" name="Group 463"/>
                <p:cNvGrpSpPr>
                  <a:grpSpLocks/>
                </p:cNvGrpSpPr>
                <p:nvPr/>
              </p:nvGrpSpPr>
              <p:grpSpPr bwMode="auto">
                <a:xfrm>
                  <a:off x="4772" y="4690"/>
                  <a:ext cx="159" cy="62"/>
                  <a:chOff x="2094" y="3583"/>
                  <a:chExt cx="159" cy="59"/>
                </a:xfrm>
              </p:grpSpPr>
              <p:sp>
                <p:nvSpPr>
                  <p:cNvPr id="318928" name="Rectangle 464"/>
                  <p:cNvSpPr>
                    <a:spLocks noChangeArrowheads="1"/>
                  </p:cNvSpPr>
                  <p:nvPr/>
                </p:nvSpPr>
                <p:spPr bwMode="auto">
                  <a:xfrm>
                    <a:off x="2094" y="3583"/>
                    <a:ext cx="159" cy="6"/>
                  </a:xfrm>
                  <a:prstGeom prst="rect">
                    <a:avLst/>
                  </a:prstGeom>
                  <a:solidFill>
                    <a:srgbClr val="FFFF00"/>
                  </a:solidFill>
                  <a:ln w="9525">
                    <a:noFill/>
                    <a:miter lim="800000"/>
                    <a:headEnd/>
                    <a:tailEnd/>
                  </a:ln>
                </p:spPr>
                <p:txBody>
                  <a:bodyPr/>
                  <a:lstStyle/>
                  <a:p>
                    <a:endParaRPr lang="hu-HU"/>
                  </a:p>
                </p:txBody>
              </p:sp>
              <p:sp>
                <p:nvSpPr>
                  <p:cNvPr id="318929" name="Rectangle 465"/>
                  <p:cNvSpPr>
                    <a:spLocks noChangeArrowheads="1"/>
                  </p:cNvSpPr>
                  <p:nvPr/>
                </p:nvSpPr>
                <p:spPr bwMode="auto">
                  <a:xfrm>
                    <a:off x="2094" y="3589"/>
                    <a:ext cx="159" cy="6"/>
                  </a:xfrm>
                  <a:prstGeom prst="rect">
                    <a:avLst/>
                  </a:prstGeom>
                  <a:solidFill>
                    <a:srgbClr val="FFFF00"/>
                  </a:solidFill>
                  <a:ln w="9525">
                    <a:noFill/>
                    <a:miter lim="800000"/>
                    <a:headEnd/>
                    <a:tailEnd/>
                  </a:ln>
                </p:spPr>
                <p:txBody>
                  <a:bodyPr/>
                  <a:lstStyle/>
                  <a:p>
                    <a:endParaRPr lang="hu-HU"/>
                  </a:p>
                </p:txBody>
              </p:sp>
              <p:sp>
                <p:nvSpPr>
                  <p:cNvPr id="318930" name="Rectangle 466"/>
                  <p:cNvSpPr>
                    <a:spLocks noChangeArrowheads="1"/>
                  </p:cNvSpPr>
                  <p:nvPr/>
                </p:nvSpPr>
                <p:spPr bwMode="auto">
                  <a:xfrm>
                    <a:off x="2094" y="3595"/>
                    <a:ext cx="159" cy="12"/>
                  </a:xfrm>
                  <a:prstGeom prst="rect">
                    <a:avLst/>
                  </a:prstGeom>
                  <a:solidFill>
                    <a:srgbClr val="FFFF00"/>
                  </a:solidFill>
                  <a:ln w="9525">
                    <a:noFill/>
                    <a:miter lim="800000"/>
                    <a:headEnd/>
                    <a:tailEnd/>
                  </a:ln>
                </p:spPr>
                <p:txBody>
                  <a:bodyPr/>
                  <a:lstStyle/>
                  <a:p>
                    <a:endParaRPr lang="hu-HU"/>
                  </a:p>
                </p:txBody>
              </p:sp>
              <p:sp>
                <p:nvSpPr>
                  <p:cNvPr id="318931" name="Rectangle 467"/>
                  <p:cNvSpPr>
                    <a:spLocks noChangeArrowheads="1"/>
                  </p:cNvSpPr>
                  <p:nvPr/>
                </p:nvSpPr>
                <p:spPr bwMode="auto">
                  <a:xfrm>
                    <a:off x="2094" y="3607"/>
                    <a:ext cx="159" cy="5"/>
                  </a:xfrm>
                  <a:prstGeom prst="rect">
                    <a:avLst/>
                  </a:prstGeom>
                  <a:solidFill>
                    <a:srgbClr val="FFFF00"/>
                  </a:solidFill>
                  <a:ln w="9525">
                    <a:noFill/>
                    <a:miter lim="800000"/>
                    <a:headEnd/>
                    <a:tailEnd/>
                  </a:ln>
                </p:spPr>
                <p:txBody>
                  <a:bodyPr/>
                  <a:lstStyle/>
                  <a:p>
                    <a:endParaRPr lang="hu-HU"/>
                  </a:p>
                </p:txBody>
              </p:sp>
              <p:sp>
                <p:nvSpPr>
                  <p:cNvPr id="318932" name="Rectangle 468"/>
                  <p:cNvSpPr>
                    <a:spLocks noChangeArrowheads="1"/>
                  </p:cNvSpPr>
                  <p:nvPr/>
                </p:nvSpPr>
                <p:spPr bwMode="auto">
                  <a:xfrm>
                    <a:off x="2094" y="3612"/>
                    <a:ext cx="159" cy="6"/>
                  </a:xfrm>
                  <a:prstGeom prst="rect">
                    <a:avLst/>
                  </a:prstGeom>
                  <a:solidFill>
                    <a:srgbClr val="FFFF00"/>
                  </a:solidFill>
                  <a:ln w="9525">
                    <a:noFill/>
                    <a:miter lim="800000"/>
                    <a:headEnd/>
                    <a:tailEnd/>
                  </a:ln>
                </p:spPr>
                <p:txBody>
                  <a:bodyPr/>
                  <a:lstStyle/>
                  <a:p>
                    <a:endParaRPr lang="hu-HU"/>
                  </a:p>
                </p:txBody>
              </p:sp>
              <p:sp>
                <p:nvSpPr>
                  <p:cNvPr id="318933" name="Rectangle 469"/>
                  <p:cNvSpPr>
                    <a:spLocks noChangeArrowheads="1"/>
                  </p:cNvSpPr>
                  <p:nvPr/>
                </p:nvSpPr>
                <p:spPr bwMode="auto">
                  <a:xfrm>
                    <a:off x="2094" y="3618"/>
                    <a:ext cx="159" cy="6"/>
                  </a:xfrm>
                  <a:prstGeom prst="rect">
                    <a:avLst/>
                  </a:prstGeom>
                  <a:solidFill>
                    <a:srgbClr val="FFFF00"/>
                  </a:solidFill>
                  <a:ln w="9525">
                    <a:noFill/>
                    <a:miter lim="800000"/>
                    <a:headEnd/>
                    <a:tailEnd/>
                  </a:ln>
                </p:spPr>
                <p:txBody>
                  <a:bodyPr/>
                  <a:lstStyle/>
                  <a:p>
                    <a:endParaRPr lang="hu-HU"/>
                  </a:p>
                </p:txBody>
              </p:sp>
              <p:sp>
                <p:nvSpPr>
                  <p:cNvPr id="318934" name="Rectangle 470"/>
                  <p:cNvSpPr>
                    <a:spLocks noChangeArrowheads="1"/>
                  </p:cNvSpPr>
                  <p:nvPr/>
                </p:nvSpPr>
                <p:spPr bwMode="auto">
                  <a:xfrm>
                    <a:off x="2094" y="3624"/>
                    <a:ext cx="159" cy="12"/>
                  </a:xfrm>
                  <a:prstGeom prst="rect">
                    <a:avLst/>
                  </a:prstGeom>
                  <a:solidFill>
                    <a:srgbClr val="FFFF00"/>
                  </a:solidFill>
                  <a:ln w="9525">
                    <a:noFill/>
                    <a:miter lim="800000"/>
                    <a:headEnd/>
                    <a:tailEnd/>
                  </a:ln>
                </p:spPr>
                <p:txBody>
                  <a:bodyPr/>
                  <a:lstStyle/>
                  <a:p>
                    <a:endParaRPr lang="hu-HU"/>
                  </a:p>
                </p:txBody>
              </p:sp>
              <p:sp>
                <p:nvSpPr>
                  <p:cNvPr id="318935" name="Rectangle 471"/>
                  <p:cNvSpPr>
                    <a:spLocks noChangeArrowheads="1"/>
                  </p:cNvSpPr>
                  <p:nvPr/>
                </p:nvSpPr>
                <p:spPr bwMode="auto">
                  <a:xfrm>
                    <a:off x="2094" y="3636"/>
                    <a:ext cx="159" cy="6"/>
                  </a:xfrm>
                  <a:prstGeom prst="rect">
                    <a:avLst/>
                  </a:prstGeom>
                  <a:solidFill>
                    <a:srgbClr val="FFFF00"/>
                  </a:solidFill>
                  <a:ln w="9525">
                    <a:noFill/>
                    <a:miter lim="800000"/>
                    <a:headEnd/>
                    <a:tailEnd/>
                  </a:ln>
                </p:spPr>
                <p:txBody>
                  <a:bodyPr/>
                  <a:lstStyle/>
                  <a:p>
                    <a:endParaRPr lang="hu-HU"/>
                  </a:p>
                </p:txBody>
              </p:sp>
            </p:grpSp>
            <p:sp>
              <p:nvSpPr>
                <p:cNvPr id="318936" name="Rectangle 472"/>
                <p:cNvSpPr>
                  <a:spLocks noChangeArrowheads="1"/>
                </p:cNvSpPr>
                <p:nvPr/>
              </p:nvSpPr>
              <p:spPr bwMode="auto">
                <a:xfrm>
                  <a:off x="4772" y="4690"/>
                  <a:ext cx="159" cy="62"/>
                </a:xfrm>
                <a:prstGeom prst="rect">
                  <a:avLst/>
                </a:prstGeom>
                <a:solidFill>
                  <a:srgbClr val="FFFF00"/>
                </a:solidFill>
                <a:ln w="9525">
                  <a:noFill/>
                  <a:miter lim="800000"/>
                  <a:headEnd/>
                  <a:tailEnd/>
                </a:ln>
              </p:spPr>
              <p:txBody>
                <a:bodyPr/>
                <a:lstStyle/>
                <a:p>
                  <a:endParaRPr lang="hu-HU"/>
                </a:p>
              </p:txBody>
            </p:sp>
            <p:grpSp>
              <p:nvGrpSpPr>
                <p:cNvPr id="25" name="Group 473"/>
                <p:cNvGrpSpPr>
                  <a:grpSpLocks/>
                </p:cNvGrpSpPr>
                <p:nvPr/>
              </p:nvGrpSpPr>
              <p:grpSpPr bwMode="auto">
                <a:xfrm>
                  <a:off x="4913" y="4690"/>
                  <a:ext cx="159" cy="62"/>
                  <a:chOff x="1935" y="3583"/>
                  <a:chExt cx="159" cy="59"/>
                </a:xfrm>
              </p:grpSpPr>
              <p:sp>
                <p:nvSpPr>
                  <p:cNvPr id="318938" name="Rectangle 474"/>
                  <p:cNvSpPr>
                    <a:spLocks noChangeArrowheads="1"/>
                  </p:cNvSpPr>
                  <p:nvPr/>
                </p:nvSpPr>
                <p:spPr bwMode="auto">
                  <a:xfrm>
                    <a:off x="1935" y="3583"/>
                    <a:ext cx="159" cy="6"/>
                  </a:xfrm>
                  <a:prstGeom prst="rect">
                    <a:avLst/>
                  </a:prstGeom>
                  <a:solidFill>
                    <a:srgbClr val="FFFF00"/>
                  </a:solidFill>
                  <a:ln w="9525">
                    <a:noFill/>
                    <a:miter lim="800000"/>
                    <a:headEnd/>
                    <a:tailEnd/>
                  </a:ln>
                </p:spPr>
                <p:txBody>
                  <a:bodyPr/>
                  <a:lstStyle/>
                  <a:p>
                    <a:endParaRPr lang="hu-HU"/>
                  </a:p>
                </p:txBody>
              </p:sp>
              <p:sp>
                <p:nvSpPr>
                  <p:cNvPr id="318939" name="Rectangle 475"/>
                  <p:cNvSpPr>
                    <a:spLocks noChangeArrowheads="1"/>
                  </p:cNvSpPr>
                  <p:nvPr/>
                </p:nvSpPr>
                <p:spPr bwMode="auto">
                  <a:xfrm>
                    <a:off x="1935" y="3589"/>
                    <a:ext cx="159" cy="6"/>
                  </a:xfrm>
                  <a:prstGeom prst="rect">
                    <a:avLst/>
                  </a:prstGeom>
                  <a:solidFill>
                    <a:srgbClr val="FFFF00"/>
                  </a:solidFill>
                  <a:ln w="9525">
                    <a:noFill/>
                    <a:miter lim="800000"/>
                    <a:headEnd/>
                    <a:tailEnd/>
                  </a:ln>
                </p:spPr>
                <p:txBody>
                  <a:bodyPr/>
                  <a:lstStyle/>
                  <a:p>
                    <a:endParaRPr lang="hu-HU"/>
                  </a:p>
                </p:txBody>
              </p:sp>
              <p:sp>
                <p:nvSpPr>
                  <p:cNvPr id="318940" name="Rectangle 476"/>
                  <p:cNvSpPr>
                    <a:spLocks noChangeArrowheads="1"/>
                  </p:cNvSpPr>
                  <p:nvPr/>
                </p:nvSpPr>
                <p:spPr bwMode="auto">
                  <a:xfrm>
                    <a:off x="1935" y="3595"/>
                    <a:ext cx="159" cy="12"/>
                  </a:xfrm>
                  <a:prstGeom prst="rect">
                    <a:avLst/>
                  </a:prstGeom>
                  <a:solidFill>
                    <a:srgbClr val="FFFF00"/>
                  </a:solidFill>
                  <a:ln w="9525">
                    <a:noFill/>
                    <a:miter lim="800000"/>
                    <a:headEnd/>
                    <a:tailEnd/>
                  </a:ln>
                </p:spPr>
                <p:txBody>
                  <a:bodyPr/>
                  <a:lstStyle/>
                  <a:p>
                    <a:endParaRPr lang="hu-HU"/>
                  </a:p>
                </p:txBody>
              </p:sp>
              <p:sp>
                <p:nvSpPr>
                  <p:cNvPr id="318941" name="Rectangle 477"/>
                  <p:cNvSpPr>
                    <a:spLocks noChangeArrowheads="1"/>
                  </p:cNvSpPr>
                  <p:nvPr/>
                </p:nvSpPr>
                <p:spPr bwMode="auto">
                  <a:xfrm>
                    <a:off x="1935" y="3607"/>
                    <a:ext cx="159" cy="5"/>
                  </a:xfrm>
                  <a:prstGeom prst="rect">
                    <a:avLst/>
                  </a:prstGeom>
                  <a:solidFill>
                    <a:srgbClr val="FFFF00"/>
                  </a:solidFill>
                  <a:ln w="9525">
                    <a:noFill/>
                    <a:miter lim="800000"/>
                    <a:headEnd/>
                    <a:tailEnd/>
                  </a:ln>
                </p:spPr>
                <p:txBody>
                  <a:bodyPr/>
                  <a:lstStyle/>
                  <a:p>
                    <a:endParaRPr lang="hu-HU"/>
                  </a:p>
                </p:txBody>
              </p:sp>
              <p:sp>
                <p:nvSpPr>
                  <p:cNvPr id="318942" name="Rectangle 478"/>
                  <p:cNvSpPr>
                    <a:spLocks noChangeArrowheads="1"/>
                  </p:cNvSpPr>
                  <p:nvPr/>
                </p:nvSpPr>
                <p:spPr bwMode="auto">
                  <a:xfrm>
                    <a:off x="1935" y="3612"/>
                    <a:ext cx="159" cy="6"/>
                  </a:xfrm>
                  <a:prstGeom prst="rect">
                    <a:avLst/>
                  </a:prstGeom>
                  <a:solidFill>
                    <a:srgbClr val="FFFF00"/>
                  </a:solidFill>
                  <a:ln w="9525">
                    <a:noFill/>
                    <a:miter lim="800000"/>
                    <a:headEnd/>
                    <a:tailEnd/>
                  </a:ln>
                </p:spPr>
                <p:txBody>
                  <a:bodyPr/>
                  <a:lstStyle/>
                  <a:p>
                    <a:endParaRPr lang="hu-HU"/>
                  </a:p>
                </p:txBody>
              </p:sp>
              <p:sp>
                <p:nvSpPr>
                  <p:cNvPr id="318943" name="Rectangle 479"/>
                  <p:cNvSpPr>
                    <a:spLocks noChangeArrowheads="1"/>
                  </p:cNvSpPr>
                  <p:nvPr/>
                </p:nvSpPr>
                <p:spPr bwMode="auto">
                  <a:xfrm>
                    <a:off x="1935" y="3618"/>
                    <a:ext cx="159" cy="6"/>
                  </a:xfrm>
                  <a:prstGeom prst="rect">
                    <a:avLst/>
                  </a:prstGeom>
                  <a:solidFill>
                    <a:srgbClr val="FFFF00"/>
                  </a:solidFill>
                  <a:ln w="9525">
                    <a:noFill/>
                    <a:miter lim="800000"/>
                    <a:headEnd/>
                    <a:tailEnd/>
                  </a:ln>
                </p:spPr>
                <p:txBody>
                  <a:bodyPr/>
                  <a:lstStyle/>
                  <a:p>
                    <a:endParaRPr lang="hu-HU"/>
                  </a:p>
                </p:txBody>
              </p:sp>
              <p:sp>
                <p:nvSpPr>
                  <p:cNvPr id="318944" name="Rectangle 480"/>
                  <p:cNvSpPr>
                    <a:spLocks noChangeArrowheads="1"/>
                  </p:cNvSpPr>
                  <p:nvPr/>
                </p:nvSpPr>
                <p:spPr bwMode="auto">
                  <a:xfrm>
                    <a:off x="1935" y="3624"/>
                    <a:ext cx="159" cy="12"/>
                  </a:xfrm>
                  <a:prstGeom prst="rect">
                    <a:avLst/>
                  </a:prstGeom>
                  <a:solidFill>
                    <a:srgbClr val="FFFF00"/>
                  </a:solidFill>
                  <a:ln w="9525">
                    <a:noFill/>
                    <a:miter lim="800000"/>
                    <a:headEnd/>
                    <a:tailEnd/>
                  </a:ln>
                </p:spPr>
                <p:txBody>
                  <a:bodyPr/>
                  <a:lstStyle/>
                  <a:p>
                    <a:endParaRPr lang="hu-HU"/>
                  </a:p>
                </p:txBody>
              </p:sp>
              <p:sp>
                <p:nvSpPr>
                  <p:cNvPr id="318945" name="Rectangle 481"/>
                  <p:cNvSpPr>
                    <a:spLocks noChangeArrowheads="1"/>
                  </p:cNvSpPr>
                  <p:nvPr/>
                </p:nvSpPr>
                <p:spPr bwMode="auto">
                  <a:xfrm>
                    <a:off x="1935" y="3636"/>
                    <a:ext cx="159" cy="6"/>
                  </a:xfrm>
                  <a:prstGeom prst="rect">
                    <a:avLst/>
                  </a:prstGeom>
                  <a:solidFill>
                    <a:srgbClr val="FFFF00"/>
                  </a:solidFill>
                  <a:ln w="9525">
                    <a:noFill/>
                    <a:miter lim="800000"/>
                    <a:headEnd/>
                    <a:tailEnd/>
                  </a:ln>
                </p:spPr>
                <p:txBody>
                  <a:bodyPr/>
                  <a:lstStyle/>
                  <a:p>
                    <a:endParaRPr lang="hu-HU"/>
                  </a:p>
                </p:txBody>
              </p:sp>
            </p:grpSp>
            <p:sp>
              <p:nvSpPr>
                <p:cNvPr id="318946" name="Rectangle 482"/>
                <p:cNvSpPr>
                  <a:spLocks noChangeArrowheads="1"/>
                </p:cNvSpPr>
                <p:nvPr/>
              </p:nvSpPr>
              <p:spPr bwMode="auto">
                <a:xfrm>
                  <a:off x="4913" y="4690"/>
                  <a:ext cx="159" cy="62"/>
                </a:xfrm>
                <a:prstGeom prst="rect">
                  <a:avLst/>
                </a:prstGeom>
                <a:solidFill>
                  <a:srgbClr val="FFFF00"/>
                </a:solidFill>
                <a:ln w="9525">
                  <a:noFill/>
                  <a:miter lim="800000"/>
                  <a:headEnd/>
                  <a:tailEnd/>
                </a:ln>
              </p:spPr>
              <p:txBody>
                <a:bodyPr/>
                <a:lstStyle/>
                <a:p>
                  <a:endParaRPr lang="hu-HU"/>
                </a:p>
              </p:txBody>
            </p:sp>
            <p:grpSp>
              <p:nvGrpSpPr>
                <p:cNvPr id="26" name="Group 483"/>
                <p:cNvGrpSpPr>
                  <a:grpSpLocks/>
                </p:cNvGrpSpPr>
                <p:nvPr/>
              </p:nvGrpSpPr>
              <p:grpSpPr bwMode="auto">
                <a:xfrm>
                  <a:off x="5072" y="4690"/>
                  <a:ext cx="159" cy="62"/>
                  <a:chOff x="2094" y="3583"/>
                  <a:chExt cx="159" cy="59"/>
                </a:xfrm>
              </p:grpSpPr>
              <p:sp>
                <p:nvSpPr>
                  <p:cNvPr id="318948" name="Rectangle 484"/>
                  <p:cNvSpPr>
                    <a:spLocks noChangeArrowheads="1"/>
                  </p:cNvSpPr>
                  <p:nvPr/>
                </p:nvSpPr>
                <p:spPr bwMode="auto">
                  <a:xfrm>
                    <a:off x="2094" y="3583"/>
                    <a:ext cx="159" cy="6"/>
                  </a:xfrm>
                  <a:prstGeom prst="rect">
                    <a:avLst/>
                  </a:prstGeom>
                  <a:solidFill>
                    <a:srgbClr val="FFFF00"/>
                  </a:solidFill>
                  <a:ln w="9525">
                    <a:noFill/>
                    <a:miter lim="800000"/>
                    <a:headEnd/>
                    <a:tailEnd/>
                  </a:ln>
                </p:spPr>
                <p:txBody>
                  <a:bodyPr/>
                  <a:lstStyle/>
                  <a:p>
                    <a:endParaRPr lang="hu-HU"/>
                  </a:p>
                </p:txBody>
              </p:sp>
              <p:sp>
                <p:nvSpPr>
                  <p:cNvPr id="318949" name="Rectangle 485"/>
                  <p:cNvSpPr>
                    <a:spLocks noChangeArrowheads="1"/>
                  </p:cNvSpPr>
                  <p:nvPr/>
                </p:nvSpPr>
                <p:spPr bwMode="auto">
                  <a:xfrm>
                    <a:off x="2094" y="3589"/>
                    <a:ext cx="159" cy="6"/>
                  </a:xfrm>
                  <a:prstGeom prst="rect">
                    <a:avLst/>
                  </a:prstGeom>
                  <a:solidFill>
                    <a:srgbClr val="FFFF00"/>
                  </a:solidFill>
                  <a:ln w="9525">
                    <a:noFill/>
                    <a:miter lim="800000"/>
                    <a:headEnd/>
                    <a:tailEnd/>
                  </a:ln>
                </p:spPr>
                <p:txBody>
                  <a:bodyPr/>
                  <a:lstStyle/>
                  <a:p>
                    <a:endParaRPr lang="hu-HU"/>
                  </a:p>
                </p:txBody>
              </p:sp>
              <p:sp>
                <p:nvSpPr>
                  <p:cNvPr id="318950" name="Rectangle 486"/>
                  <p:cNvSpPr>
                    <a:spLocks noChangeArrowheads="1"/>
                  </p:cNvSpPr>
                  <p:nvPr/>
                </p:nvSpPr>
                <p:spPr bwMode="auto">
                  <a:xfrm>
                    <a:off x="2094" y="3595"/>
                    <a:ext cx="159" cy="12"/>
                  </a:xfrm>
                  <a:prstGeom prst="rect">
                    <a:avLst/>
                  </a:prstGeom>
                  <a:solidFill>
                    <a:srgbClr val="FFFF00"/>
                  </a:solidFill>
                  <a:ln w="9525">
                    <a:noFill/>
                    <a:miter lim="800000"/>
                    <a:headEnd/>
                    <a:tailEnd/>
                  </a:ln>
                </p:spPr>
                <p:txBody>
                  <a:bodyPr/>
                  <a:lstStyle/>
                  <a:p>
                    <a:endParaRPr lang="hu-HU"/>
                  </a:p>
                </p:txBody>
              </p:sp>
              <p:sp>
                <p:nvSpPr>
                  <p:cNvPr id="318951" name="Rectangle 487"/>
                  <p:cNvSpPr>
                    <a:spLocks noChangeArrowheads="1"/>
                  </p:cNvSpPr>
                  <p:nvPr/>
                </p:nvSpPr>
                <p:spPr bwMode="auto">
                  <a:xfrm>
                    <a:off x="2094" y="3607"/>
                    <a:ext cx="159" cy="5"/>
                  </a:xfrm>
                  <a:prstGeom prst="rect">
                    <a:avLst/>
                  </a:prstGeom>
                  <a:solidFill>
                    <a:srgbClr val="FFFF00"/>
                  </a:solidFill>
                  <a:ln w="9525">
                    <a:noFill/>
                    <a:miter lim="800000"/>
                    <a:headEnd/>
                    <a:tailEnd/>
                  </a:ln>
                </p:spPr>
                <p:txBody>
                  <a:bodyPr/>
                  <a:lstStyle/>
                  <a:p>
                    <a:endParaRPr lang="hu-HU"/>
                  </a:p>
                </p:txBody>
              </p:sp>
              <p:sp>
                <p:nvSpPr>
                  <p:cNvPr id="318952" name="Rectangle 488"/>
                  <p:cNvSpPr>
                    <a:spLocks noChangeArrowheads="1"/>
                  </p:cNvSpPr>
                  <p:nvPr/>
                </p:nvSpPr>
                <p:spPr bwMode="auto">
                  <a:xfrm>
                    <a:off x="2094" y="3612"/>
                    <a:ext cx="159" cy="6"/>
                  </a:xfrm>
                  <a:prstGeom prst="rect">
                    <a:avLst/>
                  </a:prstGeom>
                  <a:solidFill>
                    <a:srgbClr val="FFFF00"/>
                  </a:solidFill>
                  <a:ln w="9525">
                    <a:noFill/>
                    <a:miter lim="800000"/>
                    <a:headEnd/>
                    <a:tailEnd/>
                  </a:ln>
                </p:spPr>
                <p:txBody>
                  <a:bodyPr/>
                  <a:lstStyle/>
                  <a:p>
                    <a:endParaRPr lang="hu-HU"/>
                  </a:p>
                </p:txBody>
              </p:sp>
              <p:sp>
                <p:nvSpPr>
                  <p:cNvPr id="318953" name="Rectangle 489"/>
                  <p:cNvSpPr>
                    <a:spLocks noChangeArrowheads="1"/>
                  </p:cNvSpPr>
                  <p:nvPr/>
                </p:nvSpPr>
                <p:spPr bwMode="auto">
                  <a:xfrm>
                    <a:off x="2094" y="3618"/>
                    <a:ext cx="159" cy="6"/>
                  </a:xfrm>
                  <a:prstGeom prst="rect">
                    <a:avLst/>
                  </a:prstGeom>
                  <a:solidFill>
                    <a:srgbClr val="FFFF00"/>
                  </a:solidFill>
                  <a:ln w="9525">
                    <a:noFill/>
                    <a:miter lim="800000"/>
                    <a:headEnd/>
                    <a:tailEnd/>
                  </a:ln>
                </p:spPr>
                <p:txBody>
                  <a:bodyPr/>
                  <a:lstStyle/>
                  <a:p>
                    <a:endParaRPr lang="hu-HU"/>
                  </a:p>
                </p:txBody>
              </p:sp>
              <p:sp>
                <p:nvSpPr>
                  <p:cNvPr id="318954" name="Rectangle 490"/>
                  <p:cNvSpPr>
                    <a:spLocks noChangeArrowheads="1"/>
                  </p:cNvSpPr>
                  <p:nvPr/>
                </p:nvSpPr>
                <p:spPr bwMode="auto">
                  <a:xfrm>
                    <a:off x="2094" y="3624"/>
                    <a:ext cx="159" cy="12"/>
                  </a:xfrm>
                  <a:prstGeom prst="rect">
                    <a:avLst/>
                  </a:prstGeom>
                  <a:solidFill>
                    <a:srgbClr val="FFFF00"/>
                  </a:solidFill>
                  <a:ln w="9525">
                    <a:noFill/>
                    <a:miter lim="800000"/>
                    <a:headEnd/>
                    <a:tailEnd/>
                  </a:ln>
                </p:spPr>
                <p:txBody>
                  <a:bodyPr/>
                  <a:lstStyle/>
                  <a:p>
                    <a:endParaRPr lang="hu-HU"/>
                  </a:p>
                </p:txBody>
              </p:sp>
              <p:sp>
                <p:nvSpPr>
                  <p:cNvPr id="318955" name="Rectangle 491"/>
                  <p:cNvSpPr>
                    <a:spLocks noChangeArrowheads="1"/>
                  </p:cNvSpPr>
                  <p:nvPr/>
                </p:nvSpPr>
                <p:spPr bwMode="auto">
                  <a:xfrm>
                    <a:off x="2094" y="3636"/>
                    <a:ext cx="159" cy="6"/>
                  </a:xfrm>
                  <a:prstGeom prst="rect">
                    <a:avLst/>
                  </a:prstGeom>
                  <a:solidFill>
                    <a:srgbClr val="FFFF00"/>
                  </a:solidFill>
                  <a:ln w="9525">
                    <a:noFill/>
                    <a:miter lim="800000"/>
                    <a:headEnd/>
                    <a:tailEnd/>
                  </a:ln>
                </p:spPr>
                <p:txBody>
                  <a:bodyPr/>
                  <a:lstStyle/>
                  <a:p>
                    <a:endParaRPr lang="hu-HU"/>
                  </a:p>
                </p:txBody>
              </p:sp>
            </p:grpSp>
            <p:sp>
              <p:nvSpPr>
                <p:cNvPr id="318956" name="Rectangle 492"/>
                <p:cNvSpPr>
                  <a:spLocks noChangeArrowheads="1"/>
                </p:cNvSpPr>
                <p:nvPr/>
              </p:nvSpPr>
              <p:spPr bwMode="auto">
                <a:xfrm>
                  <a:off x="5072" y="4690"/>
                  <a:ext cx="159" cy="62"/>
                </a:xfrm>
                <a:prstGeom prst="rect">
                  <a:avLst/>
                </a:prstGeom>
                <a:solidFill>
                  <a:srgbClr val="FFFF00"/>
                </a:solidFill>
                <a:ln w="9525">
                  <a:noFill/>
                  <a:miter lim="800000"/>
                  <a:headEnd/>
                  <a:tailEnd/>
                </a:ln>
              </p:spPr>
              <p:txBody>
                <a:bodyPr/>
                <a:lstStyle/>
                <a:p>
                  <a:endParaRPr lang="hu-HU"/>
                </a:p>
              </p:txBody>
            </p:sp>
            <p:grpSp>
              <p:nvGrpSpPr>
                <p:cNvPr id="27" name="Group 493"/>
                <p:cNvGrpSpPr>
                  <a:grpSpLocks/>
                </p:cNvGrpSpPr>
                <p:nvPr/>
              </p:nvGrpSpPr>
              <p:grpSpPr bwMode="auto">
                <a:xfrm>
                  <a:off x="5231" y="4690"/>
                  <a:ext cx="144" cy="62"/>
                  <a:chOff x="1935" y="3583"/>
                  <a:chExt cx="159" cy="59"/>
                </a:xfrm>
              </p:grpSpPr>
              <p:sp>
                <p:nvSpPr>
                  <p:cNvPr id="318958" name="Rectangle 494"/>
                  <p:cNvSpPr>
                    <a:spLocks noChangeArrowheads="1"/>
                  </p:cNvSpPr>
                  <p:nvPr/>
                </p:nvSpPr>
                <p:spPr bwMode="auto">
                  <a:xfrm>
                    <a:off x="1935" y="3583"/>
                    <a:ext cx="159" cy="6"/>
                  </a:xfrm>
                  <a:prstGeom prst="rect">
                    <a:avLst/>
                  </a:prstGeom>
                  <a:solidFill>
                    <a:srgbClr val="FFFF00"/>
                  </a:solidFill>
                  <a:ln w="9525">
                    <a:noFill/>
                    <a:miter lim="800000"/>
                    <a:headEnd/>
                    <a:tailEnd/>
                  </a:ln>
                </p:spPr>
                <p:txBody>
                  <a:bodyPr/>
                  <a:lstStyle/>
                  <a:p>
                    <a:endParaRPr lang="hu-HU"/>
                  </a:p>
                </p:txBody>
              </p:sp>
              <p:sp>
                <p:nvSpPr>
                  <p:cNvPr id="318959" name="Rectangle 495"/>
                  <p:cNvSpPr>
                    <a:spLocks noChangeArrowheads="1"/>
                  </p:cNvSpPr>
                  <p:nvPr/>
                </p:nvSpPr>
                <p:spPr bwMode="auto">
                  <a:xfrm>
                    <a:off x="1935" y="3589"/>
                    <a:ext cx="159" cy="6"/>
                  </a:xfrm>
                  <a:prstGeom prst="rect">
                    <a:avLst/>
                  </a:prstGeom>
                  <a:solidFill>
                    <a:srgbClr val="FFFF00"/>
                  </a:solidFill>
                  <a:ln w="9525">
                    <a:noFill/>
                    <a:miter lim="800000"/>
                    <a:headEnd/>
                    <a:tailEnd/>
                  </a:ln>
                </p:spPr>
                <p:txBody>
                  <a:bodyPr/>
                  <a:lstStyle/>
                  <a:p>
                    <a:endParaRPr lang="hu-HU"/>
                  </a:p>
                </p:txBody>
              </p:sp>
              <p:sp>
                <p:nvSpPr>
                  <p:cNvPr id="318960" name="Rectangle 496"/>
                  <p:cNvSpPr>
                    <a:spLocks noChangeArrowheads="1"/>
                  </p:cNvSpPr>
                  <p:nvPr/>
                </p:nvSpPr>
                <p:spPr bwMode="auto">
                  <a:xfrm>
                    <a:off x="1935" y="3595"/>
                    <a:ext cx="159" cy="12"/>
                  </a:xfrm>
                  <a:prstGeom prst="rect">
                    <a:avLst/>
                  </a:prstGeom>
                  <a:solidFill>
                    <a:srgbClr val="FFFF00"/>
                  </a:solidFill>
                  <a:ln w="9525">
                    <a:noFill/>
                    <a:miter lim="800000"/>
                    <a:headEnd/>
                    <a:tailEnd/>
                  </a:ln>
                </p:spPr>
                <p:txBody>
                  <a:bodyPr/>
                  <a:lstStyle/>
                  <a:p>
                    <a:endParaRPr lang="hu-HU"/>
                  </a:p>
                </p:txBody>
              </p:sp>
              <p:sp>
                <p:nvSpPr>
                  <p:cNvPr id="318961" name="Rectangle 497"/>
                  <p:cNvSpPr>
                    <a:spLocks noChangeArrowheads="1"/>
                  </p:cNvSpPr>
                  <p:nvPr/>
                </p:nvSpPr>
                <p:spPr bwMode="auto">
                  <a:xfrm>
                    <a:off x="1935" y="3607"/>
                    <a:ext cx="159" cy="5"/>
                  </a:xfrm>
                  <a:prstGeom prst="rect">
                    <a:avLst/>
                  </a:prstGeom>
                  <a:solidFill>
                    <a:srgbClr val="FFFF00"/>
                  </a:solidFill>
                  <a:ln w="9525">
                    <a:noFill/>
                    <a:miter lim="800000"/>
                    <a:headEnd/>
                    <a:tailEnd/>
                  </a:ln>
                </p:spPr>
                <p:txBody>
                  <a:bodyPr/>
                  <a:lstStyle/>
                  <a:p>
                    <a:endParaRPr lang="hu-HU"/>
                  </a:p>
                </p:txBody>
              </p:sp>
              <p:sp>
                <p:nvSpPr>
                  <p:cNvPr id="318962" name="Rectangle 498"/>
                  <p:cNvSpPr>
                    <a:spLocks noChangeArrowheads="1"/>
                  </p:cNvSpPr>
                  <p:nvPr/>
                </p:nvSpPr>
                <p:spPr bwMode="auto">
                  <a:xfrm>
                    <a:off x="1935" y="3612"/>
                    <a:ext cx="159" cy="6"/>
                  </a:xfrm>
                  <a:prstGeom prst="rect">
                    <a:avLst/>
                  </a:prstGeom>
                  <a:solidFill>
                    <a:srgbClr val="FFFF00"/>
                  </a:solidFill>
                  <a:ln w="9525">
                    <a:noFill/>
                    <a:miter lim="800000"/>
                    <a:headEnd/>
                    <a:tailEnd/>
                  </a:ln>
                </p:spPr>
                <p:txBody>
                  <a:bodyPr/>
                  <a:lstStyle/>
                  <a:p>
                    <a:endParaRPr lang="hu-HU"/>
                  </a:p>
                </p:txBody>
              </p:sp>
              <p:sp>
                <p:nvSpPr>
                  <p:cNvPr id="318963" name="Rectangle 499"/>
                  <p:cNvSpPr>
                    <a:spLocks noChangeArrowheads="1"/>
                  </p:cNvSpPr>
                  <p:nvPr/>
                </p:nvSpPr>
                <p:spPr bwMode="auto">
                  <a:xfrm>
                    <a:off x="1935" y="3618"/>
                    <a:ext cx="159" cy="6"/>
                  </a:xfrm>
                  <a:prstGeom prst="rect">
                    <a:avLst/>
                  </a:prstGeom>
                  <a:solidFill>
                    <a:srgbClr val="FFFF00"/>
                  </a:solidFill>
                  <a:ln w="9525">
                    <a:noFill/>
                    <a:miter lim="800000"/>
                    <a:headEnd/>
                    <a:tailEnd/>
                  </a:ln>
                </p:spPr>
                <p:txBody>
                  <a:bodyPr/>
                  <a:lstStyle/>
                  <a:p>
                    <a:endParaRPr lang="hu-HU"/>
                  </a:p>
                </p:txBody>
              </p:sp>
              <p:sp>
                <p:nvSpPr>
                  <p:cNvPr id="318964" name="Rectangle 500"/>
                  <p:cNvSpPr>
                    <a:spLocks noChangeArrowheads="1"/>
                  </p:cNvSpPr>
                  <p:nvPr/>
                </p:nvSpPr>
                <p:spPr bwMode="auto">
                  <a:xfrm>
                    <a:off x="1935" y="3624"/>
                    <a:ext cx="159" cy="12"/>
                  </a:xfrm>
                  <a:prstGeom prst="rect">
                    <a:avLst/>
                  </a:prstGeom>
                  <a:solidFill>
                    <a:srgbClr val="FFFF00"/>
                  </a:solidFill>
                  <a:ln w="9525">
                    <a:noFill/>
                    <a:miter lim="800000"/>
                    <a:headEnd/>
                    <a:tailEnd/>
                  </a:ln>
                </p:spPr>
                <p:txBody>
                  <a:bodyPr/>
                  <a:lstStyle/>
                  <a:p>
                    <a:endParaRPr lang="hu-HU"/>
                  </a:p>
                </p:txBody>
              </p:sp>
              <p:sp>
                <p:nvSpPr>
                  <p:cNvPr id="318965" name="Rectangle 501"/>
                  <p:cNvSpPr>
                    <a:spLocks noChangeArrowheads="1"/>
                  </p:cNvSpPr>
                  <p:nvPr/>
                </p:nvSpPr>
                <p:spPr bwMode="auto">
                  <a:xfrm>
                    <a:off x="1935" y="3636"/>
                    <a:ext cx="159" cy="6"/>
                  </a:xfrm>
                  <a:prstGeom prst="rect">
                    <a:avLst/>
                  </a:prstGeom>
                  <a:solidFill>
                    <a:srgbClr val="FFFF00"/>
                  </a:solidFill>
                  <a:ln w="9525">
                    <a:noFill/>
                    <a:miter lim="800000"/>
                    <a:headEnd/>
                    <a:tailEnd/>
                  </a:ln>
                </p:spPr>
                <p:txBody>
                  <a:bodyPr/>
                  <a:lstStyle/>
                  <a:p>
                    <a:endParaRPr lang="hu-HU"/>
                  </a:p>
                </p:txBody>
              </p:sp>
            </p:grpSp>
            <p:sp>
              <p:nvSpPr>
                <p:cNvPr id="318966" name="Rectangle 502"/>
                <p:cNvSpPr>
                  <a:spLocks noChangeArrowheads="1"/>
                </p:cNvSpPr>
                <p:nvPr/>
              </p:nvSpPr>
              <p:spPr bwMode="auto">
                <a:xfrm>
                  <a:off x="5231" y="4690"/>
                  <a:ext cx="144" cy="62"/>
                </a:xfrm>
                <a:prstGeom prst="rect">
                  <a:avLst/>
                </a:prstGeom>
                <a:solidFill>
                  <a:srgbClr val="FFFF00"/>
                </a:solidFill>
                <a:ln w="9525">
                  <a:noFill/>
                  <a:miter lim="800000"/>
                  <a:headEnd/>
                  <a:tailEnd/>
                </a:ln>
              </p:spPr>
              <p:txBody>
                <a:bodyPr/>
                <a:lstStyle/>
                <a:p>
                  <a:endParaRPr lang="hu-HU"/>
                </a:p>
              </p:txBody>
            </p:sp>
          </p:grpSp>
          <p:grpSp>
            <p:nvGrpSpPr>
              <p:cNvPr id="28" name="Group 503"/>
              <p:cNvGrpSpPr>
                <a:grpSpLocks/>
              </p:cNvGrpSpPr>
              <p:nvPr/>
            </p:nvGrpSpPr>
            <p:grpSpPr bwMode="auto">
              <a:xfrm>
                <a:off x="1638" y="3589"/>
                <a:ext cx="762" cy="59"/>
                <a:chOff x="1638" y="4261"/>
                <a:chExt cx="762" cy="59"/>
              </a:xfrm>
            </p:grpSpPr>
            <p:grpSp>
              <p:nvGrpSpPr>
                <p:cNvPr id="29" name="Group 504"/>
                <p:cNvGrpSpPr>
                  <a:grpSpLocks/>
                </p:cNvGrpSpPr>
                <p:nvPr/>
              </p:nvGrpSpPr>
              <p:grpSpPr bwMode="auto">
                <a:xfrm>
                  <a:off x="1638" y="4261"/>
                  <a:ext cx="159" cy="59"/>
                  <a:chOff x="1935" y="3583"/>
                  <a:chExt cx="159" cy="59"/>
                </a:xfrm>
              </p:grpSpPr>
              <p:sp>
                <p:nvSpPr>
                  <p:cNvPr id="318969" name="Rectangle 505"/>
                  <p:cNvSpPr>
                    <a:spLocks noChangeArrowheads="1"/>
                  </p:cNvSpPr>
                  <p:nvPr/>
                </p:nvSpPr>
                <p:spPr bwMode="auto">
                  <a:xfrm>
                    <a:off x="1935" y="3583"/>
                    <a:ext cx="159" cy="6"/>
                  </a:xfrm>
                  <a:prstGeom prst="rect">
                    <a:avLst/>
                  </a:prstGeom>
                  <a:solidFill>
                    <a:srgbClr val="FFFF00"/>
                  </a:solidFill>
                  <a:ln w="9525">
                    <a:noFill/>
                    <a:miter lim="800000"/>
                    <a:headEnd/>
                    <a:tailEnd/>
                  </a:ln>
                </p:spPr>
                <p:txBody>
                  <a:bodyPr/>
                  <a:lstStyle/>
                  <a:p>
                    <a:endParaRPr lang="hu-HU"/>
                  </a:p>
                </p:txBody>
              </p:sp>
              <p:sp>
                <p:nvSpPr>
                  <p:cNvPr id="318970" name="Rectangle 506"/>
                  <p:cNvSpPr>
                    <a:spLocks noChangeArrowheads="1"/>
                  </p:cNvSpPr>
                  <p:nvPr/>
                </p:nvSpPr>
                <p:spPr bwMode="auto">
                  <a:xfrm>
                    <a:off x="1935" y="3589"/>
                    <a:ext cx="159" cy="6"/>
                  </a:xfrm>
                  <a:prstGeom prst="rect">
                    <a:avLst/>
                  </a:prstGeom>
                  <a:solidFill>
                    <a:srgbClr val="FFFF00"/>
                  </a:solidFill>
                  <a:ln w="9525">
                    <a:noFill/>
                    <a:miter lim="800000"/>
                    <a:headEnd/>
                    <a:tailEnd/>
                  </a:ln>
                </p:spPr>
                <p:txBody>
                  <a:bodyPr/>
                  <a:lstStyle/>
                  <a:p>
                    <a:endParaRPr lang="hu-HU"/>
                  </a:p>
                </p:txBody>
              </p:sp>
              <p:sp>
                <p:nvSpPr>
                  <p:cNvPr id="318971" name="Rectangle 507"/>
                  <p:cNvSpPr>
                    <a:spLocks noChangeArrowheads="1"/>
                  </p:cNvSpPr>
                  <p:nvPr/>
                </p:nvSpPr>
                <p:spPr bwMode="auto">
                  <a:xfrm>
                    <a:off x="1935" y="3595"/>
                    <a:ext cx="159" cy="12"/>
                  </a:xfrm>
                  <a:prstGeom prst="rect">
                    <a:avLst/>
                  </a:prstGeom>
                  <a:solidFill>
                    <a:srgbClr val="FFFF00"/>
                  </a:solidFill>
                  <a:ln w="9525">
                    <a:noFill/>
                    <a:miter lim="800000"/>
                    <a:headEnd/>
                    <a:tailEnd/>
                  </a:ln>
                </p:spPr>
                <p:txBody>
                  <a:bodyPr/>
                  <a:lstStyle/>
                  <a:p>
                    <a:endParaRPr lang="hu-HU"/>
                  </a:p>
                </p:txBody>
              </p:sp>
              <p:sp>
                <p:nvSpPr>
                  <p:cNvPr id="318972" name="Rectangle 508"/>
                  <p:cNvSpPr>
                    <a:spLocks noChangeArrowheads="1"/>
                  </p:cNvSpPr>
                  <p:nvPr/>
                </p:nvSpPr>
                <p:spPr bwMode="auto">
                  <a:xfrm>
                    <a:off x="1935" y="3607"/>
                    <a:ext cx="159" cy="5"/>
                  </a:xfrm>
                  <a:prstGeom prst="rect">
                    <a:avLst/>
                  </a:prstGeom>
                  <a:solidFill>
                    <a:srgbClr val="FFFF00"/>
                  </a:solidFill>
                  <a:ln w="9525">
                    <a:noFill/>
                    <a:miter lim="800000"/>
                    <a:headEnd/>
                    <a:tailEnd/>
                  </a:ln>
                </p:spPr>
                <p:txBody>
                  <a:bodyPr/>
                  <a:lstStyle/>
                  <a:p>
                    <a:endParaRPr lang="hu-HU"/>
                  </a:p>
                </p:txBody>
              </p:sp>
              <p:sp>
                <p:nvSpPr>
                  <p:cNvPr id="318973" name="Rectangle 509"/>
                  <p:cNvSpPr>
                    <a:spLocks noChangeArrowheads="1"/>
                  </p:cNvSpPr>
                  <p:nvPr/>
                </p:nvSpPr>
                <p:spPr bwMode="auto">
                  <a:xfrm>
                    <a:off x="1935" y="3612"/>
                    <a:ext cx="159" cy="6"/>
                  </a:xfrm>
                  <a:prstGeom prst="rect">
                    <a:avLst/>
                  </a:prstGeom>
                  <a:solidFill>
                    <a:srgbClr val="FFFF00"/>
                  </a:solidFill>
                  <a:ln w="9525">
                    <a:noFill/>
                    <a:miter lim="800000"/>
                    <a:headEnd/>
                    <a:tailEnd/>
                  </a:ln>
                </p:spPr>
                <p:txBody>
                  <a:bodyPr/>
                  <a:lstStyle/>
                  <a:p>
                    <a:endParaRPr lang="hu-HU"/>
                  </a:p>
                </p:txBody>
              </p:sp>
              <p:sp>
                <p:nvSpPr>
                  <p:cNvPr id="318974" name="Rectangle 510"/>
                  <p:cNvSpPr>
                    <a:spLocks noChangeArrowheads="1"/>
                  </p:cNvSpPr>
                  <p:nvPr/>
                </p:nvSpPr>
                <p:spPr bwMode="auto">
                  <a:xfrm>
                    <a:off x="1935" y="3618"/>
                    <a:ext cx="159" cy="6"/>
                  </a:xfrm>
                  <a:prstGeom prst="rect">
                    <a:avLst/>
                  </a:prstGeom>
                  <a:solidFill>
                    <a:srgbClr val="FFFF00"/>
                  </a:solidFill>
                  <a:ln w="9525">
                    <a:noFill/>
                    <a:miter lim="800000"/>
                    <a:headEnd/>
                    <a:tailEnd/>
                  </a:ln>
                </p:spPr>
                <p:txBody>
                  <a:bodyPr/>
                  <a:lstStyle/>
                  <a:p>
                    <a:endParaRPr lang="hu-HU"/>
                  </a:p>
                </p:txBody>
              </p:sp>
              <p:sp>
                <p:nvSpPr>
                  <p:cNvPr id="318975" name="Rectangle 511"/>
                  <p:cNvSpPr>
                    <a:spLocks noChangeArrowheads="1"/>
                  </p:cNvSpPr>
                  <p:nvPr/>
                </p:nvSpPr>
                <p:spPr bwMode="auto">
                  <a:xfrm>
                    <a:off x="1935" y="3624"/>
                    <a:ext cx="159" cy="12"/>
                  </a:xfrm>
                  <a:prstGeom prst="rect">
                    <a:avLst/>
                  </a:prstGeom>
                  <a:solidFill>
                    <a:srgbClr val="FFFF00"/>
                  </a:solidFill>
                  <a:ln w="9525">
                    <a:noFill/>
                    <a:miter lim="800000"/>
                    <a:headEnd/>
                    <a:tailEnd/>
                  </a:ln>
                </p:spPr>
                <p:txBody>
                  <a:bodyPr/>
                  <a:lstStyle/>
                  <a:p>
                    <a:endParaRPr lang="hu-HU"/>
                  </a:p>
                </p:txBody>
              </p:sp>
              <p:sp>
                <p:nvSpPr>
                  <p:cNvPr id="318976" name="Rectangle 512"/>
                  <p:cNvSpPr>
                    <a:spLocks noChangeArrowheads="1"/>
                  </p:cNvSpPr>
                  <p:nvPr/>
                </p:nvSpPr>
                <p:spPr bwMode="auto">
                  <a:xfrm>
                    <a:off x="1935" y="3636"/>
                    <a:ext cx="159" cy="6"/>
                  </a:xfrm>
                  <a:prstGeom prst="rect">
                    <a:avLst/>
                  </a:prstGeom>
                  <a:solidFill>
                    <a:srgbClr val="FFFF00"/>
                  </a:solidFill>
                  <a:ln w="9525">
                    <a:noFill/>
                    <a:miter lim="800000"/>
                    <a:headEnd/>
                    <a:tailEnd/>
                  </a:ln>
                </p:spPr>
                <p:txBody>
                  <a:bodyPr/>
                  <a:lstStyle/>
                  <a:p>
                    <a:endParaRPr lang="hu-HU"/>
                  </a:p>
                </p:txBody>
              </p:sp>
            </p:grpSp>
            <p:sp>
              <p:nvSpPr>
                <p:cNvPr id="318977" name="Rectangle 513"/>
                <p:cNvSpPr>
                  <a:spLocks noChangeArrowheads="1"/>
                </p:cNvSpPr>
                <p:nvPr/>
              </p:nvSpPr>
              <p:spPr bwMode="auto">
                <a:xfrm>
                  <a:off x="1638" y="4261"/>
                  <a:ext cx="159" cy="59"/>
                </a:xfrm>
                <a:prstGeom prst="rect">
                  <a:avLst/>
                </a:prstGeom>
                <a:solidFill>
                  <a:srgbClr val="FFFF00"/>
                </a:solidFill>
                <a:ln w="9525">
                  <a:noFill/>
                  <a:miter lim="800000"/>
                  <a:headEnd/>
                  <a:tailEnd/>
                </a:ln>
              </p:spPr>
              <p:txBody>
                <a:bodyPr/>
                <a:lstStyle/>
                <a:p>
                  <a:endParaRPr lang="hu-HU"/>
                </a:p>
              </p:txBody>
            </p:sp>
            <p:grpSp>
              <p:nvGrpSpPr>
                <p:cNvPr id="30" name="Group 514"/>
                <p:cNvGrpSpPr>
                  <a:grpSpLocks/>
                </p:cNvGrpSpPr>
                <p:nvPr/>
              </p:nvGrpSpPr>
              <p:grpSpPr bwMode="auto">
                <a:xfrm>
                  <a:off x="1797" y="4261"/>
                  <a:ext cx="159" cy="59"/>
                  <a:chOff x="2094" y="3583"/>
                  <a:chExt cx="159" cy="59"/>
                </a:xfrm>
              </p:grpSpPr>
              <p:sp>
                <p:nvSpPr>
                  <p:cNvPr id="318979" name="Rectangle 515"/>
                  <p:cNvSpPr>
                    <a:spLocks noChangeArrowheads="1"/>
                  </p:cNvSpPr>
                  <p:nvPr/>
                </p:nvSpPr>
                <p:spPr bwMode="auto">
                  <a:xfrm>
                    <a:off x="2094" y="3583"/>
                    <a:ext cx="159" cy="6"/>
                  </a:xfrm>
                  <a:prstGeom prst="rect">
                    <a:avLst/>
                  </a:prstGeom>
                  <a:solidFill>
                    <a:srgbClr val="FFFF00"/>
                  </a:solidFill>
                  <a:ln w="9525">
                    <a:noFill/>
                    <a:miter lim="800000"/>
                    <a:headEnd/>
                    <a:tailEnd/>
                  </a:ln>
                </p:spPr>
                <p:txBody>
                  <a:bodyPr/>
                  <a:lstStyle/>
                  <a:p>
                    <a:endParaRPr lang="hu-HU"/>
                  </a:p>
                </p:txBody>
              </p:sp>
              <p:sp>
                <p:nvSpPr>
                  <p:cNvPr id="318980" name="Rectangle 516"/>
                  <p:cNvSpPr>
                    <a:spLocks noChangeArrowheads="1"/>
                  </p:cNvSpPr>
                  <p:nvPr/>
                </p:nvSpPr>
                <p:spPr bwMode="auto">
                  <a:xfrm>
                    <a:off x="2094" y="3589"/>
                    <a:ext cx="159" cy="6"/>
                  </a:xfrm>
                  <a:prstGeom prst="rect">
                    <a:avLst/>
                  </a:prstGeom>
                  <a:solidFill>
                    <a:srgbClr val="FFFF00"/>
                  </a:solidFill>
                  <a:ln w="9525">
                    <a:noFill/>
                    <a:miter lim="800000"/>
                    <a:headEnd/>
                    <a:tailEnd/>
                  </a:ln>
                </p:spPr>
                <p:txBody>
                  <a:bodyPr/>
                  <a:lstStyle/>
                  <a:p>
                    <a:endParaRPr lang="hu-HU"/>
                  </a:p>
                </p:txBody>
              </p:sp>
              <p:sp>
                <p:nvSpPr>
                  <p:cNvPr id="318981" name="Rectangle 517"/>
                  <p:cNvSpPr>
                    <a:spLocks noChangeArrowheads="1"/>
                  </p:cNvSpPr>
                  <p:nvPr/>
                </p:nvSpPr>
                <p:spPr bwMode="auto">
                  <a:xfrm>
                    <a:off x="2094" y="3595"/>
                    <a:ext cx="159" cy="12"/>
                  </a:xfrm>
                  <a:prstGeom prst="rect">
                    <a:avLst/>
                  </a:prstGeom>
                  <a:solidFill>
                    <a:srgbClr val="FFFF00"/>
                  </a:solidFill>
                  <a:ln w="9525">
                    <a:noFill/>
                    <a:miter lim="800000"/>
                    <a:headEnd/>
                    <a:tailEnd/>
                  </a:ln>
                </p:spPr>
                <p:txBody>
                  <a:bodyPr/>
                  <a:lstStyle/>
                  <a:p>
                    <a:endParaRPr lang="hu-HU"/>
                  </a:p>
                </p:txBody>
              </p:sp>
              <p:sp>
                <p:nvSpPr>
                  <p:cNvPr id="318982" name="Rectangle 518"/>
                  <p:cNvSpPr>
                    <a:spLocks noChangeArrowheads="1"/>
                  </p:cNvSpPr>
                  <p:nvPr/>
                </p:nvSpPr>
                <p:spPr bwMode="auto">
                  <a:xfrm>
                    <a:off x="2094" y="3607"/>
                    <a:ext cx="159" cy="5"/>
                  </a:xfrm>
                  <a:prstGeom prst="rect">
                    <a:avLst/>
                  </a:prstGeom>
                  <a:solidFill>
                    <a:srgbClr val="FFFF00"/>
                  </a:solidFill>
                  <a:ln w="9525">
                    <a:noFill/>
                    <a:miter lim="800000"/>
                    <a:headEnd/>
                    <a:tailEnd/>
                  </a:ln>
                </p:spPr>
                <p:txBody>
                  <a:bodyPr/>
                  <a:lstStyle/>
                  <a:p>
                    <a:endParaRPr lang="hu-HU"/>
                  </a:p>
                </p:txBody>
              </p:sp>
              <p:sp>
                <p:nvSpPr>
                  <p:cNvPr id="318983" name="Rectangle 519"/>
                  <p:cNvSpPr>
                    <a:spLocks noChangeArrowheads="1"/>
                  </p:cNvSpPr>
                  <p:nvPr/>
                </p:nvSpPr>
                <p:spPr bwMode="auto">
                  <a:xfrm>
                    <a:off x="2094" y="3612"/>
                    <a:ext cx="159" cy="6"/>
                  </a:xfrm>
                  <a:prstGeom prst="rect">
                    <a:avLst/>
                  </a:prstGeom>
                  <a:solidFill>
                    <a:srgbClr val="FFFF00"/>
                  </a:solidFill>
                  <a:ln w="9525">
                    <a:noFill/>
                    <a:miter lim="800000"/>
                    <a:headEnd/>
                    <a:tailEnd/>
                  </a:ln>
                </p:spPr>
                <p:txBody>
                  <a:bodyPr/>
                  <a:lstStyle/>
                  <a:p>
                    <a:endParaRPr lang="hu-HU"/>
                  </a:p>
                </p:txBody>
              </p:sp>
              <p:sp>
                <p:nvSpPr>
                  <p:cNvPr id="318984" name="Rectangle 520"/>
                  <p:cNvSpPr>
                    <a:spLocks noChangeArrowheads="1"/>
                  </p:cNvSpPr>
                  <p:nvPr/>
                </p:nvSpPr>
                <p:spPr bwMode="auto">
                  <a:xfrm>
                    <a:off x="2094" y="3618"/>
                    <a:ext cx="159" cy="6"/>
                  </a:xfrm>
                  <a:prstGeom prst="rect">
                    <a:avLst/>
                  </a:prstGeom>
                  <a:solidFill>
                    <a:srgbClr val="FFFF00"/>
                  </a:solidFill>
                  <a:ln w="9525">
                    <a:noFill/>
                    <a:miter lim="800000"/>
                    <a:headEnd/>
                    <a:tailEnd/>
                  </a:ln>
                </p:spPr>
                <p:txBody>
                  <a:bodyPr/>
                  <a:lstStyle/>
                  <a:p>
                    <a:endParaRPr lang="hu-HU"/>
                  </a:p>
                </p:txBody>
              </p:sp>
              <p:sp>
                <p:nvSpPr>
                  <p:cNvPr id="318985" name="Rectangle 521"/>
                  <p:cNvSpPr>
                    <a:spLocks noChangeArrowheads="1"/>
                  </p:cNvSpPr>
                  <p:nvPr/>
                </p:nvSpPr>
                <p:spPr bwMode="auto">
                  <a:xfrm>
                    <a:off x="2094" y="3624"/>
                    <a:ext cx="159" cy="12"/>
                  </a:xfrm>
                  <a:prstGeom prst="rect">
                    <a:avLst/>
                  </a:prstGeom>
                  <a:solidFill>
                    <a:srgbClr val="FFFF00"/>
                  </a:solidFill>
                  <a:ln w="9525">
                    <a:noFill/>
                    <a:miter lim="800000"/>
                    <a:headEnd/>
                    <a:tailEnd/>
                  </a:ln>
                </p:spPr>
                <p:txBody>
                  <a:bodyPr/>
                  <a:lstStyle/>
                  <a:p>
                    <a:endParaRPr lang="hu-HU"/>
                  </a:p>
                </p:txBody>
              </p:sp>
              <p:sp>
                <p:nvSpPr>
                  <p:cNvPr id="318986" name="Rectangle 522"/>
                  <p:cNvSpPr>
                    <a:spLocks noChangeArrowheads="1"/>
                  </p:cNvSpPr>
                  <p:nvPr/>
                </p:nvSpPr>
                <p:spPr bwMode="auto">
                  <a:xfrm>
                    <a:off x="2094" y="3636"/>
                    <a:ext cx="159" cy="6"/>
                  </a:xfrm>
                  <a:prstGeom prst="rect">
                    <a:avLst/>
                  </a:prstGeom>
                  <a:solidFill>
                    <a:srgbClr val="FFFF00"/>
                  </a:solidFill>
                  <a:ln w="9525">
                    <a:noFill/>
                    <a:miter lim="800000"/>
                    <a:headEnd/>
                    <a:tailEnd/>
                  </a:ln>
                </p:spPr>
                <p:txBody>
                  <a:bodyPr/>
                  <a:lstStyle/>
                  <a:p>
                    <a:endParaRPr lang="hu-HU"/>
                  </a:p>
                </p:txBody>
              </p:sp>
            </p:grpSp>
            <p:sp>
              <p:nvSpPr>
                <p:cNvPr id="318987" name="Rectangle 523"/>
                <p:cNvSpPr>
                  <a:spLocks noChangeArrowheads="1"/>
                </p:cNvSpPr>
                <p:nvPr/>
              </p:nvSpPr>
              <p:spPr bwMode="auto">
                <a:xfrm>
                  <a:off x="1797" y="4261"/>
                  <a:ext cx="159" cy="59"/>
                </a:xfrm>
                <a:prstGeom prst="rect">
                  <a:avLst/>
                </a:prstGeom>
                <a:solidFill>
                  <a:srgbClr val="FFFF00"/>
                </a:solidFill>
                <a:ln w="9525">
                  <a:noFill/>
                  <a:miter lim="800000"/>
                  <a:headEnd/>
                  <a:tailEnd/>
                </a:ln>
              </p:spPr>
              <p:txBody>
                <a:bodyPr/>
                <a:lstStyle/>
                <a:p>
                  <a:endParaRPr lang="hu-HU"/>
                </a:p>
              </p:txBody>
            </p:sp>
            <p:grpSp>
              <p:nvGrpSpPr>
                <p:cNvPr id="31" name="Group 524"/>
                <p:cNvGrpSpPr>
                  <a:grpSpLocks/>
                </p:cNvGrpSpPr>
                <p:nvPr/>
              </p:nvGrpSpPr>
              <p:grpSpPr bwMode="auto">
                <a:xfrm>
                  <a:off x="1938" y="4261"/>
                  <a:ext cx="159" cy="59"/>
                  <a:chOff x="1935" y="3583"/>
                  <a:chExt cx="159" cy="59"/>
                </a:xfrm>
              </p:grpSpPr>
              <p:sp>
                <p:nvSpPr>
                  <p:cNvPr id="318989" name="Rectangle 525"/>
                  <p:cNvSpPr>
                    <a:spLocks noChangeArrowheads="1"/>
                  </p:cNvSpPr>
                  <p:nvPr/>
                </p:nvSpPr>
                <p:spPr bwMode="auto">
                  <a:xfrm>
                    <a:off x="1935" y="3583"/>
                    <a:ext cx="159" cy="6"/>
                  </a:xfrm>
                  <a:prstGeom prst="rect">
                    <a:avLst/>
                  </a:prstGeom>
                  <a:solidFill>
                    <a:srgbClr val="FFFF00"/>
                  </a:solidFill>
                  <a:ln w="9525">
                    <a:noFill/>
                    <a:miter lim="800000"/>
                    <a:headEnd/>
                    <a:tailEnd/>
                  </a:ln>
                </p:spPr>
                <p:txBody>
                  <a:bodyPr/>
                  <a:lstStyle/>
                  <a:p>
                    <a:endParaRPr lang="hu-HU"/>
                  </a:p>
                </p:txBody>
              </p:sp>
              <p:sp>
                <p:nvSpPr>
                  <p:cNvPr id="318990" name="Rectangle 526"/>
                  <p:cNvSpPr>
                    <a:spLocks noChangeArrowheads="1"/>
                  </p:cNvSpPr>
                  <p:nvPr/>
                </p:nvSpPr>
                <p:spPr bwMode="auto">
                  <a:xfrm>
                    <a:off x="1935" y="3589"/>
                    <a:ext cx="159" cy="6"/>
                  </a:xfrm>
                  <a:prstGeom prst="rect">
                    <a:avLst/>
                  </a:prstGeom>
                  <a:solidFill>
                    <a:srgbClr val="FFFF00"/>
                  </a:solidFill>
                  <a:ln w="9525">
                    <a:noFill/>
                    <a:miter lim="800000"/>
                    <a:headEnd/>
                    <a:tailEnd/>
                  </a:ln>
                </p:spPr>
                <p:txBody>
                  <a:bodyPr/>
                  <a:lstStyle/>
                  <a:p>
                    <a:endParaRPr lang="hu-HU"/>
                  </a:p>
                </p:txBody>
              </p:sp>
              <p:sp>
                <p:nvSpPr>
                  <p:cNvPr id="318991" name="Rectangle 527"/>
                  <p:cNvSpPr>
                    <a:spLocks noChangeArrowheads="1"/>
                  </p:cNvSpPr>
                  <p:nvPr/>
                </p:nvSpPr>
                <p:spPr bwMode="auto">
                  <a:xfrm>
                    <a:off x="1935" y="3595"/>
                    <a:ext cx="159" cy="12"/>
                  </a:xfrm>
                  <a:prstGeom prst="rect">
                    <a:avLst/>
                  </a:prstGeom>
                  <a:solidFill>
                    <a:srgbClr val="FFFF00"/>
                  </a:solidFill>
                  <a:ln w="9525">
                    <a:noFill/>
                    <a:miter lim="800000"/>
                    <a:headEnd/>
                    <a:tailEnd/>
                  </a:ln>
                </p:spPr>
                <p:txBody>
                  <a:bodyPr/>
                  <a:lstStyle/>
                  <a:p>
                    <a:endParaRPr lang="hu-HU"/>
                  </a:p>
                </p:txBody>
              </p:sp>
              <p:sp>
                <p:nvSpPr>
                  <p:cNvPr id="318992" name="Rectangle 528"/>
                  <p:cNvSpPr>
                    <a:spLocks noChangeArrowheads="1"/>
                  </p:cNvSpPr>
                  <p:nvPr/>
                </p:nvSpPr>
                <p:spPr bwMode="auto">
                  <a:xfrm>
                    <a:off x="1935" y="3607"/>
                    <a:ext cx="159" cy="5"/>
                  </a:xfrm>
                  <a:prstGeom prst="rect">
                    <a:avLst/>
                  </a:prstGeom>
                  <a:solidFill>
                    <a:srgbClr val="FFFF00"/>
                  </a:solidFill>
                  <a:ln w="9525">
                    <a:noFill/>
                    <a:miter lim="800000"/>
                    <a:headEnd/>
                    <a:tailEnd/>
                  </a:ln>
                </p:spPr>
                <p:txBody>
                  <a:bodyPr/>
                  <a:lstStyle/>
                  <a:p>
                    <a:endParaRPr lang="hu-HU"/>
                  </a:p>
                </p:txBody>
              </p:sp>
              <p:sp>
                <p:nvSpPr>
                  <p:cNvPr id="318993" name="Rectangle 529"/>
                  <p:cNvSpPr>
                    <a:spLocks noChangeArrowheads="1"/>
                  </p:cNvSpPr>
                  <p:nvPr/>
                </p:nvSpPr>
                <p:spPr bwMode="auto">
                  <a:xfrm>
                    <a:off x="1935" y="3612"/>
                    <a:ext cx="159" cy="6"/>
                  </a:xfrm>
                  <a:prstGeom prst="rect">
                    <a:avLst/>
                  </a:prstGeom>
                  <a:solidFill>
                    <a:srgbClr val="FFFF00"/>
                  </a:solidFill>
                  <a:ln w="9525">
                    <a:noFill/>
                    <a:miter lim="800000"/>
                    <a:headEnd/>
                    <a:tailEnd/>
                  </a:ln>
                </p:spPr>
                <p:txBody>
                  <a:bodyPr/>
                  <a:lstStyle/>
                  <a:p>
                    <a:endParaRPr lang="hu-HU"/>
                  </a:p>
                </p:txBody>
              </p:sp>
              <p:sp>
                <p:nvSpPr>
                  <p:cNvPr id="318994" name="Rectangle 530"/>
                  <p:cNvSpPr>
                    <a:spLocks noChangeArrowheads="1"/>
                  </p:cNvSpPr>
                  <p:nvPr/>
                </p:nvSpPr>
                <p:spPr bwMode="auto">
                  <a:xfrm>
                    <a:off x="1935" y="3618"/>
                    <a:ext cx="159" cy="6"/>
                  </a:xfrm>
                  <a:prstGeom prst="rect">
                    <a:avLst/>
                  </a:prstGeom>
                  <a:solidFill>
                    <a:srgbClr val="FFFF00"/>
                  </a:solidFill>
                  <a:ln w="9525">
                    <a:noFill/>
                    <a:miter lim="800000"/>
                    <a:headEnd/>
                    <a:tailEnd/>
                  </a:ln>
                </p:spPr>
                <p:txBody>
                  <a:bodyPr/>
                  <a:lstStyle/>
                  <a:p>
                    <a:endParaRPr lang="hu-HU"/>
                  </a:p>
                </p:txBody>
              </p:sp>
              <p:sp>
                <p:nvSpPr>
                  <p:cNvPr id="318995" name="Rectangle 531"/>
                  <p:cNvSpPr>
                    <a:spLocks noChangeArrowheads="1"/>
                  </p:cNvSpPr>
                  <p:nvPr/>
                </p:nvSpPr>
                <p:spPr bwMode="auto">
                  <a:xfrm>
                    <a:off x="1935" y="3624"/>
                    <a:ext cx="159" cy="12"/>
                  </a:xfrm>
                  <a:prstGeom prst="rect">
                    <a:avLst/>
                  </a:prstGeom>
                  <a:solidFill>
                    <a:srgbClr val="FFFF00"/>
                  </a:solidFill>
                  <a:ln w="9525">
                    <a:noFill/>
                    <a:miter lim="800000"/>
                    <a:headEnd/>
                    <a:tailEnd/>
                  </a:ln>
                </p:spPr>
                <p:txBody>
                  <a:bodyPr/>
                  <a:lstStyle/>
                  <a:p>
                    <a:endParaRPr lang="hu-HU"/>
                  </a:p>
                </p:txBody>
              </p:sp>
              <p:sp>
                <p:nvSpPr>
                  <p:cNvPr id="318996" name="Rectangle 532"/>
                  <p:cNvSpPr>
                    <a:spLocks noChangeArrowheads="1"/>
                  </p:cNvSpPr>
                  <p:nvPr/>
                </p:nvSpPr>
                <p:spPr bwMode="auto">
                  <a:xfrm>
                    <a:off x="1935" y="3636"/>
                    <a:ext cx="159" cy="6"/>
                  </a:xfrm>
                  <a:prstGeom prst="rect">
                    <a:avLst/>
                  </a:prstGeom>
                  <a:solidFill>
                    <a:srgbClr val="FFFF00"/>
                  </a:solidFill>
                  <a:ln w="9525">
                    <a:noFill/>
                    <a:miter lim="800000"/>
                    <a:headEnd/>
                    <a:tailEnd/>
                  </a:ln>
                </p:spPr>
                <p:txBody>
                  <a:bodyPr/>
                  <a:lstStyle/>
                  <a:p>
                    <a:endParaRPr lang="hu-HU"/>
                  </a:p>
                </p:txBody>
              </p:sp>
            </p:grpSp>
            <p:sp>
              <p:nvSpPr>
                <p:cNvPr id="318997" name="Rectangle 533"/>
                <p:cNvSpPr>
                  <a:spLocks noChangeArrowheads="1"/>
                </p:cNvSpPr>
                <p:nvPr/>
              </p:nvSpPr>
              <p:spPr bwMode="auto">
                <a:xfrm>
                  <a:off x="1938" y="4261"/>
                  <a:ext cx="159" cy="59"/>
                </a:xfrm>
                <a:prstGeom prst="rect">
                  <a:avLst/>
                </a:prstGeom>
                <a:solidFill>
                  <a:srgbClr val="FFFF00"/>
                </a:solidFill>
                <a:ln w="9525">
                  <a:noFill/>
                  <a:miter lim="800000"/>
                  <a:headEnd/>
                  <a:tailEnd/>
                </a:ln>
              </p:spPr>
              <p:txBody>
                <a:bodyPr/>
                <a:lstStyle/>
                <a:p>
                  <a:endParaRPr lang="hu-HU"/>
                </a:p>
              </p:txBody>
            </p:sp>
            <p:grpSp>
              <p:nvGrpSpPr>
                <p:cNvPr id="318703" name="Group 534"/>
                <p:cNvGrpSpPr>
                  <a:grpSpLocks/>
                </p:cNvGrpSpPr>
                <p:nvPr/>
              </p:nvGrpSpPr>
              <p:grpSpPr bwMode="auto">
                <a:xfrm>
                  <a:off x="2097" y="4261"/>
                  <a:ext cx="159" cy="59"/>
                  <a:chOff x="2094" y="3583"/>
                  <a:chExt cx="159" cy="59"/>
                </a:xfrm>
              </p:grpSpPr>
              <p:sp>
                <p:nvSpPr>
                  <p:cNvPr id="318999" name="Rectangle 535"/>
                  <p:cNvSpPr>
                    <a:spLocks noChangeArrowheads="1"/>
                  </p:cNvSpPr>
                  <p:nvPr/>
                </p:nvSpPr>
                <p:spPr bwMode="auto">
                  <a:xfrm>
                    <a:off x="2094" y="3583"/>
                    <a:ext cx="159" cy="6"/>
                  </a:xfrm>
                  <a:prstGeom prst="rect">
                    <a:avLst/>
                  </a:prstGeom>
                  <a:solidFill>
                    <a:srgbClr val="FFFF00"/>
                  </a:solidFill>
                  <a:ln w="9525">
                    <a:noFill/>
                    <a:miter lim="800000"/>
                    <a:headEnd/>
                    <a:tailEnd/>
                  </a:ln>
                </p:spPr>
                <p:txBody>
                  <a:bodyPr/>
                  <a:lstStyle/>
                  <a:p>
                    <a:endParaRPr lang="hu-HU"/>
                  </a:p>
                </p:txBody>
              </p:sp>
              <p:sp>
                <p:nvSpPr>
                  <p:cNvPr id="319000" name="Rectangle 536"/>
                  <p:cNvSpPr>
                    <a:spLocks noChangeArrowheads="1"/>
                  </p:cNvSpPr>
                  <p:nvPr/>
                </p:nvSpPr>
                <p:spPr bwMode="auto">
                  <a:xfrm>
                    <a:off x="2094" y="3589"/>
                    <a:ext cx="159" cy="6"/>
                  </a:xfrm>
                  <a:prstGeom prst="rect">
                    <a:avLst/>
                  </a:prstGeom>
                  <a:solidFill>
                    <a:srgbClr val="FFFF00"/>
                  </a:solidFill>
                  <a:ln w="9525">
                    <a:noFill/>
                    <a:miter lim="800000"/>
                    <a:headEnd/>
                    <a:tailEnd/>
                  </a:ln>
                </p:spPr>
                <p:txBody>
                  <a:bodyPr/>
                  <a:lstStyle/>
                  <a:p>
                    <a:endParaRPr lang="hu-HU"/>
                  </a:p>
                </p:txBody>
              </p:sp>
              <p:sp>
                <p:nvSpPr>
                  <p:cNvPr id="319001" name="Rectangle 537"/>
                  <p:cNvSpPr>
                    <a:spLocks noChangeArrowheads="1"/>
                  </p:cNvSpPr>
                  <p:nvPr/>
                </p:nvSpPr>
                <p:spPr bwMode="auto">
                  <a:xfrm>
                    <a:off x="2094" y="3595"/>
                    <a:ext cx="159" cy="12"/>
                  </a:xfrm>
                  <a:prstGeom prst="rect">
                    <a:avLst/>
                  </a:prstGeom>
                  <a:solidFill>
                    <a:srgbClr val="FFFF00"/>
                  </a:solidFill>
                  <a:ln w="9525">
                    <a:noFill/>
                    <a:miter lim="800000"/>
                    <a:headEnd/>
                    <a:tailEnd/>
                  </a:ln>
                </p:spPr>
                <p:txBody>
                  <a:bodyPr/>
                  <a:lstStyle/>
                  <a:p>
                    <a:endParaRPr lang="hu-HU"/>
                  </a:p>
                </p:txBody>
              </p:sp>
              <p:sp>
                <p:nvSpPr>
                  <p:cNvPr id="319002" name="Rectangle 538"/>
                  <p:cNvSpPr>
                    <a:spLocks noChangeArrowheads="1"/>
                  </p:cNvSpPr>
                  <p:nvPr/>
                </p:nvSpPr>
                <p:spPr bwMode="auto">
                  <a:xfrm>
                    <a:off x="2094" y="3607"/>
                    <a:ext cx="159" cy="5"/>
                  </a:xfrm>
                  <a:prstGeom prst="rect">
                    <a:avLst/>
                  </a:prstGeom>
                  <a:solidFill>
                    <a:srgbClr val="FFFF00"/>
                  </a:solidFill>
                  <a:ln w="9525">
                    <a:noFill/>
                    <a:miter lim="800000"/>
                    <a:headEnd/>
                    <a:tailEnd/>
                  </a:ln>
                </p:spPr>
                <p:txBody>
                  <a:bodyPr/>
                  <a:lstStyle/>
                  <a:p>
                    <a:endParaRPr lang="hu-HU"/>
                  </a:p>
                </p:txBody>
              </p:sp>
              <p:sp>
                <p:nvSpPr>
                  <p:cNvPr id="319003" name="Rectangle 539"/>
                  <p:cNvSpPr>
                    <a:spLocks noChangeArrowheads="1"/>
                  </p:cNvSpPr>
                  <p:nvPr/>
                </p:nvSpPr>
                <p:spPr bwMode="auto">
                  <a:xfrm>
                    <a:off x="2094" y="3612"/>
                    <a:ext cx="159" cy="6"/>
                  </a:xfrm>
                  <a:prstGeom prst="rect">
                    <a:avLst/>
                  </a:prstGeom>
                  <a:solidFill>
                    <a:srgbClr val="FFFF00"/>
                  </a:solidFill>
                  <a:ln w="9525">
                    <a:noFill/>
                    <a:miter lim="800000"/>
                    <a:headEnd/>
                    <a:tailEnd/>
                  </a:ln>
                </p:spPr>
                <p:txBody>
                  <a:bodyPr/>
                  <a:lstStyle/>
                  <a:p>
                    <a:endParaRPr lang="hu-HU"/>
                  </a:p>
                </p:txBody>
              </p:sp>
              <p:sp>
                <p:nvSpPr>
                  <p:cNvPr id="319004" name="Rectangle 540"/>
                  <p:cNvSpPr>
                    <a:spLocks noChangeArrowheads="1"/>
                  </p:cNvSpPr>
                  <p:nvPr/>
                </p:nvSpPr>
                <p:spPr bwMode="auto">
                  <a:xfrm>
                    <a:off x="2094" y="3618"/>
                    <a:ext cx="159" cy="6"/>
                  </a:xfrm>
                  <a:prstGeom prst="rect">
                    <a:avLst/>
                  </a:prstGeom>
                  <a:solidFill>
                    <a:srgbClr val="FFFF00"/>
                  </a:solidFill>
                  <a:ln w="9525">
                    <a:noFill/>
                    <a:miter lim="800000"/>
                    <a:headEnd/>
                    <a:tailEnd/>
                  </a:ln>
                </p:spPr>
                <p:txBody>
                  <a:bodyPr/>
                  <a:lstStyle/>
                  <a:p>
                    <a:endParaRPr lang="hu-HU"/>
                  </a:p>
                </p:txBody>
              </p:sp>
              <p:sp>
                <p:nvSpPr>
                  <p:cNvPr id="319005" name="Rectangle 541"/>
                  <p:cNvSpPr>
                    <a:spLocks noChangeArrowheads="1"/>
                  </p:cNvSpPr>
                  <p:nvPr/>
                </p:nvSpPr>
                <p:spPr bwMode="auto">
                  <a:xfrm>
                    <a:off x="2094" y="3624"/>
                    <a:ext cx="159" cy="12"/>
                  </a:xfrm>
                  <a:prstGeom prst="rect">
                    <a:avLst/>
                  </a:prstGeom>
                  <a:solidFill>
                    <a:srgbClr val="FFFF00"/>
                  </a:solidFill>
                  <a:ln w="9525">
                    <a:noFill/>
                    <a:miter lim="800000"/>
                    <a:headEnd/>
                    <a:tailEnd/>
                  </a:ln>
                </p:spPr>
                <p:txBody>
                  <a:bodyPr/>
                  <a:lstStyle/>
                  <a:p>
                    <a:endParaRPr lang="hu-HU"/>
                  </a:p>
                </p:txBody>
              </p:sp>
              <p:sp>
                <p:nvSpPr>
                  <p:cNvPr id="319006" name="Rectangle 542"/>
                  <p:cNvSpPr>
                    <a:spLocks noChangeArrowheads="1"/>
                  </p:cNvSpPr>
                  <p:nvPr/>
                </p:nvSpPr>
                <p:spPr bwMode="auto">
                  <a:xfrm>
                    <a:off x="2094" y="3636"/>
                    <a:ext cx="159" cy="6"/>
                  </a:xfrm>
                  <a:prstGeom prst="rect">
                    <a:avLst/>
                  </a:prstGeom>
                  <a:solidFill>
                    <a:srgbClr val="FFFF00"/>
                  </a:solidFill>
                  <a:ln w="9525">
                    <a:noFill/>
                    <a:miter lim="800000"/>
                    <a:headEnd/>
                    <a:tailEnd/>
                  </a:ln>
                </p:spPr>
                <p:txBody>
                  <a:bodyPr/>
                  <a:lstStyle/>
                  <a:p>
                    <a:endParaRPr lang="hu-HU"/>
                  </a:p>
                </p:txBody>
              </p:sp>
            </p:grpSp>
            <p:sp>
              <p:nvSpPr>
                <p:cNvPr id="319007" name="Rectangle 543"/>
                <p:cNvSpPr>
                  <a:spLocks noChangeArrowheads="1"/>
                </p:cNvSpPr>
                <p:nvPr/>
              </p:nvSpPr>
              <p:spPr bwMode="auto">
                <a:xfrm>
                  <a:off x="2097" y="4261"/>
                  <a:ext cx="159" cy="59"/>
                </a:xfrm>
                <a:prstGeom prst="rect">
                  <a:avLst/>
                </a:prstGeom>
                <a:solidFill>
                  <a:srgbClr val="FFFF00"/>
                </a:solidFill>
                <a:ln w="9525">
                  <a:noFill/>
                  <a:miter lim="800000"/>
                  <a:headEnd/>
                  <a:tailEnd/>
                </a:ln>
              </p:spPr>
              <p:txBody>
                <a:bodyPr/>
                <a:lstStyle/>
                <a:p>
                  <a:endParaRPr lang="hu-HU"/>
                </a:p>
              </p:txBody>
            </p:sp>
            <p:grpSp>
              <p:nvGrpSpPr>
                <p:cNvPr id="318731" name="Group 544"/>
                <p:cNvGrpSpPr>
                  <a:grpSpLocks/>
                </p:cNvGrpSpPr>
                <p:nvPr/>
              </p:nvGrpSpPr>
              <p:grpSpPr bwMode="auto">
                <a:xfrm>
                  <a:off x="2256" y="4261"/>
                  <a:ext cx="144" cy="59"/>
                  <a:chOff x="1935" y="3583"/>
                  <a:chExt cx="159" cy="59"/>
                </a:xfrm>
              </p:grpSpPr>
              <p:sp>
                <p:nvSpPr>
                  <p:cNvPr id="319009" name="Rectangle 545"/>
                  <p:cNvSpPr>
                    <a:spLocks noChangeArrowheads="1"/>
                  </p:cNvSpPr>
                  <p:nvPr/>
                </p:nvSpPr>
                <p:spPr bwMode="auto">
                  <a:xfrm>
                    <a:off x="1935" y="3583"/>
                    <a:ext cx="159" cy="6"/>
                  </a:xfrm>
                  <a:prstGeom prst="rect">
                    <a:avLst/>
                  </a:prstGeom>
                  <a:solidFill>
                    <a:srgbClr val="FFFF00"/>
                  </a:solidFill>
                  <a:ln w="9525">
                    <a:noFill/>
                    <a:miter lim="800000"/>
                    <a:headEnd/>
                    <a:tailEnd/>
                  </a:ln>
                </p:spPr>
                <p:txBody>
                  <a:bodyPr/>
                  <a:lstStyle/>
                  <a:p>
                    <a:endParaRPr lang="hu-HU"/>
                  </a:p>
                </p:txBody>
              </p:sp>
              <p:sp>
                <p:nvSpPr>
                  <p:cNvPr id="319010" name="Rectangle 546"/>
                  <p:cNvSpPr>
                    <a:spLocks noChangeArrowheads="1"/>
                  </p:cNvSpPr>
                  <p:nvPr/>
                </p:nvSpPr>
                <p:spPr bwMode="auto">
                  <a:xfrm>
                    <a:off x="1935" y="3589"/>
                    <a:ext cx="159" cy="6"/>
                  </a:xfrm>
                  <a:prstGeom prst="rect">
                    <a:avLst/>
                  </a:prstGeom>
                  <a:solidFill>
                    <a:srgbClr val="FFFF00"/>
                  </a:solidFill>
                  <a:ln w="9525">
                    <a:noFill/>
                    <a:miter lim="800000"/>
                    <a:headEnd/>
                    <a:tailEnd/>
                  </a:ln>
                </p:spPr>
                <p:txBody>
                  <a:bodyPr/>
                  <a:lstStyle/>
                  <a:p>
                    <a:endParaRPr lang="hu-HU"/>
                  </a:p>
                </p:txBody>
              </p:sp>
              <p:sp>
                <p:nvSpPr>
                  <p:cNvPr id="319011" name="Rectangle 547"/>
                  <p:cNvSpPr>
                    <a:spLocks noChangeArrowheads="1"/>
                  </p:cNvSpPr>
                  <p:nvPr/>
                </p:nvSpPr>
                <p:spPr bwMode="auto">
                  <a:xfrm>
                    <a:off x="1935" y="3595"/>
                    <a:ext cx="159" cy="12"/>
                  </a:xfrm>
                  <a:prstGeom prst="rect">
                    <a:avLst/>
                  </a:prstGeom>
                  <a:solidFill>
                    <a:srgbClr val="FFFF00"/>
                  </a:solidFill>
                  <a:ln w="9525">
                    <a:noFill/>
                    <a:miter lim="800000"/>
                    <a:headEnd/>
                    <a:tailEnd/>
                  </a:ln>
                </p:spPr>
                <p:txBody>
                  <a:bodyPr/>
                  <a:lstStyle/>
                  <a:p>
                    <a:endParaRPr lang="hu-HU"/>
                  </a:p>
                </p:txBody>
              </p:sp>
              <p:sp>
                <p:nvSpPr>
                  <p:cNvPr id="319012" name="Rectangle 548"/>
                  <p:cNvSpPr>
                    <a:spLocks noChangeArrowheads="1"/>
                  </p:cNvSpPr>
                  <p:nvPr/>
                </p:nvSpPr>
                <p:spPr bwMode="auto">
                  <a:xfrm>
                    <a:off x="1935" y="3607"/>
                    <a:ext cx="159" cy="5"/>
                  </a:xfrm>
                  <a:prstGeom prst="rect">
                    <a:avLst/>
                  </a:prstGeom>
                  <a:solidFill>
                    <a:srgbClr val="FFFF00"/>
                  </a:solidFill>
                  <a:ln w="9525">
                    <a:noFill/>
                    <a:miter lim="800000"/>
                    <a:headEnd/>
                    <a:tailEnd/>
                  </a:ln>
                </p:spPr>
                <p:txBody>
                  <a:bodyPr/>
                  <a:lstStyle/>
                  <a:p>
                    <a:endParaRPr lang="hu-HU"/>
                  </a:p>
                </p:txBody>
              </p:sp>
              <p:sp>
                <p:nvSpPr>
                  <p:cNvPr id="319013" name="Rectangle 549"/>
                  <p:cNvSpPr>
                    <a:spLocks noChangeArrowheads="1"/>
                  </p:cNvSpPr>
                  <p:nvPr/>
                </p:nvSpPr>
                <p:spPr bwMode="auto">
                  <a:xfrm>
                    <a:off x="1935" y="3612"/>
                    <a:ext cx="159" cy="6"/>
                  </a:xfrm>
                  <a:prstGeom prst="rect">
                    <a:avLst/>
                  </a:prstGeom>
                  <a:solidFill>
                    <a:srgbClr val="FFFF00"/>
                  </a:solidFill>
                  <a:ln w="9525">
                    <a:noFill/>
                    <a:miter lim="800000"/>
                    <a:headEnd/>
                    <a:tailEnd/>
                  </a:ln>
                </p:spPr>
                <p:txBody>
                  <a:bodyPr/>
                  <a:lstStyle/>
                  <a:p>
                    <a:endParaRPr lang="hu-HU"/>
                  </a:p>
                </p:txBody>
              </p:sp>
              <p:sp>
                <p:nvSpPr>
                  <p:cNvPr id="319014" name="Rectangle 550"/>
                  <p:cNvSpPr>
                    <a:spLocks noChangeArrowheads="1"/>
                  </p:cNvSpPr>
                  <p:nvPr/>
                </p:nvSpPr>
                <p:spPr bwMode="auto">
                  <a:xfrm>
                    <a:off x="1935" y="3618"/>
                    <a:ext cx="159" cy="6"/>
                  </a:xfrm>
                  <a:prstGeom prst="rect">
                    <a:avLst/>
                  </a:prstGeom>
                  <a:solidFill>
                    <a:srgbClr val="FFFF00"/>
                  </a:solidFill>
                  <a:ln w="9525">
                    <a:noFill/>
                    <a:miter lim="800000"/>
                    <a:headEnd/>
                    <a:tailEnd/>
                  </a:ln>
                </p:spPr>
                <p:txBody>
                  <a:bodyPr/>
                  <a:lstStyle/>
                  <a:p>
                    <a:endParaRPr lang="hu-HU"/>
                  </a:p>
                </p:txBody>
              </p:sp>
              <p:sp>
                <p:nvSpPr>
                  <p:cNvPr id="319015" name="Rectangle 551"/>
                  <p:cNvSpPr>
                    <a:spLocks noChangeArrowheads="1"/>
                  </p:cNvSpPr>
                  <p:nvPr/>
                </p:nvSpPr>
                <p:spPr bwMode="auto">
                  <a:xfrm>
                    <a:off x="1935" y="3624"/>
                    <a:ext cx="159" cy="12"/>
                  </a:xfrm>
                  <a:prstGeom prst="rect">
                    <a:avLst/>
                  </a:prstGeom>
                  <a:solidFill>
                    <a:srgbClr val="FFFF00"/>
                  </a:solidFill>
                  <a:ln w="9525">
                    <a:noFill/>
                    <a:miter lim="800000"/>
                    <a:headEnd/>
                    <a:tailEnd/>
                  </a:ln>
                </p:spPr>
                <p:txBody>
                  <a:bodyPr/>
                  <a:lstStyle/>
                  <a:p>
                    <a:endParaRPr lang="hu-HU"/>
                  </a:p>
                </p:txBody>
              </p:sp>
              <p:sp>
                <p:nvSpPr>
                  <p:cNvPr id="319016" name="Rectangle 552"/>
                  <p:cNvSpPr>
                    <a:spLocks noChangeArrowheads="1"/>
                  </p:cNvSpPr>
                  <p:nvPr/>
                </p:nvSpPr>
                <p:spPr bwMode="auto">
                  <a:xfrm>
                    <a:off x="1935" y="3636"/>
                    <a:ext cx="159" cy="6"/>
                  </a:xfrm>
                  <a:prstGeom prst="rect">
                    <a:avLst/>
                  </a:prstGeom>
                  <a:solidFill>
                    <a:srgbClr val="FFFF00"/>
                  </a:solidFill>
                  <a:ln w="9525">
                    <a:noFill/>
                    <a:miter lim="800000"/>
                    <a:headEnd/>
                    <a:tailEnd/>
                  </a:ln>
                </p:spPr>
                <p:txBody>
                  <a:bodyPr/>
                  <a:lstStyle/>
                  <a:p>
                    <a:endParaRPr lang="hu-HU"/>
                  </a:p>
                </p:txBody>
              </p:sp>
            </p:grpSp>
            <p:sp>
              <p:nvSpPr>
                <p:cNvPr id="319017" name="Rectangle 553"/>
                <p:cNvSpPr>
                  <a:spLocks noChangeArrowheads="1"/>
                </p:cNvSpPr>
                <p:nvPr/>
              </p:nvSpPr>
              <p:spPr bwMode="auto">
                <a:xfrm>
                  <a:off x="2256" y="4261"/>
                  <a:ext cx="144" cy="59"/>
                </a:xfrm>
                <a:prstGeom prst="rect">
                  <a:avLst/>
                </a:prstGeom>
                <a:solidFill>
                  <a:srgbClr val="FFFF00"/>
                </a:solidFill>
                <a:ln w="9525">
                  <a:noFill/>
                  <a:miter lim="800000"/>
                  <a:headEnd/>
                  <a:tailEnd/>
                </a:ln>
              </p:spPr>
              <p:txBody>
                <a:bodyPr/>
                <a:lstStyle/>
                <a:p>
                  <a:endParaRPr lang="hu-HU"/>
                </a:p>
              </p:txBody>
            </p:sp>
          </p:grpSp>
        </p:grpSp>
        <p:grpSp>
          <p:nvGrpSpPr>
            <p:cNvPr id="318756" name="Group 554"/>
            <p:cNvGrpSpPr>
              <a:grpSpLocks/>
            </p:cNvGrpSpPr>
            <p:nvPr/>
          </p:nvGrpSpPr>
          <p:grpSpPr bwMode="auto">
            <a:xfrm>
              <a:off x="337" y="3437"/>
              <a:ext cx="520" cy="403"/>
              <a:chOff x="337" y="5184"/>
              <a:chExt cx="520" cy="403"/>
            </a:xfrm>
          </p:grpSpPr>
          <p:sp>
            <p:nvSpPr>
              <p:cNvPr id="319019" name="Rectangle 555"/>
              <p:cNvSpPr>
                <a:spLocks noChangeArrowheads="1"/>
              </p:cNvSpPr>
              <p:nvPr/>
            </p:nvSpPr>
            <p:spPr bwMode="auto">
              <a:xfrm>
                <a:off x="696" y="5184"/>
                <a:ext cx="161" cy="77"/>
              </a:xfrm>
              <a:prstGeom prst="rect">
                <a:avLst/>
              </a:prstGeom>
              <a:noFill/>
              <a:ln w="9525">
                <a:noFill/>
                <a:miter lim="800000"/>
                <a:headEnd/>
                <a:tailEnd/>
              </a:ln>
            </p:spPr>
            <p:txBody>
              <a:bodyPr wrap="none" lIns="0" tIns="0" rIns="0" bIns="0">
                <a:spAutoFit/>
              </a:bodyPr>
              <a:lstStyle/>
              <a:p>
                <a:r>
                  <a:rPr lang="hu-HU" sz="800">
                    <a:solidFill>
                      <a:srgbClr val="000000"/>
                    </a:solidFill>
                  </a:rPr>
                  <a:t>0.05</a:t>
                </a:r>
                <a:endParaRPr lang="hu-HU" sz="800"/>
              </a:p>
            </p:txBody>
          </p:sp>
          <p:sp>
            <p:nvSpPr>
              <p:cNvPr id="319020" name="Rectangle 556"/>
              <p:cNvSpPr>
                <a:spLocks noChangeArrowheads="1"/>
              </p:cNvSpPr>
              <p:nvPr/>
            </p:nvSpPr>
            <p:spPr bwMode="auto">
              <a:xfrm>
                <a:off x="337" y="5510"/>
                <a:ext cx="483" cy="77"/>
              </a:xfrm>
              <a:prstGeom prst="rect">
                <a:avLst/>
              </a:prstGeom>
              <a:noFill/>
              <a:ln w="9525">
                <a:noFill/>
                <a:miter lim="800000"/>
                <a:headEnd/>
                <a:tailEnd/>
              </a:ln>
            </p:spPr>
            <p:txBody>
              <a:bodyPr wrap="none" lIns="0" tIns="0" rIns="0" bIns="0">
                <a:spAutoFit/>
              </a:bodyPr>
              <a:lstStyle/>
              <a:p>
                <a:r>
                  <a:rPr lang="hu-HU" sz="800">
                    <a:solidFill>
                      <a:srgbClr val="000000"/>
                    </a:solidFill>
                  </a:rPr>
                  <a:t>1993. 01. 01.</a:t>
                </a:r>
                <a:endParaRPr lang="hu-HU" sz="800"/>
              </a:p>
            </p:txBody>
          </p:sp>
          <p:sp>
            <p:nvSpPr>
              <p:cNvPr id="319021" name="Line 557"/>
              <p:cNvSpPr>
                <a:spLocks noChangeShapeType="1"/>
              </p:cNvSpPr>
              <p:nvPr/>
            </p:nvSpPr>
            <p:spPr bwMode="auto">
              <a:xfrm flipV="1">
                <a:off x="528" y="5251"/>
                <a:ext cx="144" cy="230"/>
              </a:xfrm>
              <a:prstGeom prst="line">
                <a:avLst/>
              </a:prstGeom>
              <a:noFill/>
              <a:ln w="19050">
                <a:solidFill>
                  <a:schemeClr val="tx1"/>
                </a:solidFill>
                <a:round/>
                <a:headEnd/>
                <a:tailEnd type="triangle" w="med" len="med"/>
              </a:ln>
              <a:effectLst/>
            </p:spPr>
            <p:txBody>
              <a:bodyPr wrap="none" anchor="ctr"/>
              <a:lstStyle/>
              <a:p>
                <a:endParaRPr lang="hu-HU"/>
              </a:p>
            </p:txBody>
          </p:sp>
        </p:grpSp>
        <p:grpSp>
          <p:nvGrpSpPr>
            <p:cNvPr id="318781" name="Group 558"/>
            <p:cNvGrpSpPr>
              <a:grpSpLocks/>
            </p:cNvGrpSpPr>
            <p:nvPr/>
          </p:nvGrpSpPr>
          <p:grpSpPr bwMode="auto">
            <a:xfrm>
              <a:off x="2976" y="3216"/>
              <a:ext cx="851" cy="701"/>
              <a:chOff x="2976" y="4963"/>
              <a:chExt cx="851" cy="701"/>
            </a:xfrm>
          </p:grpSpPr>
          <p:sp>
            <p:nvSpPr>
              <p:cNvPr id="319023" name="Rectangle 559"/>
              <p:cNvSpPr>
                <a:spLocks noChangeArrowheads="1"/>
              </p:cNvSpPr>
              <p:nvPr/>
            </p:nvSpPr>
            <p:spPr bwMode="auto">
              <a:xfrm>
                <a:off x="3712" y="4963"/>
                <a:ext cx="115" cy="77"/>
              </a:xfrm>
              <a:prstGeom prst="rect">
                <a:avLst/>
              </a:prstGeom>
              <a:noFill/>
              <a:ln w="9525">
                <a:noFill/>
                <a:miter lim="800000"/>
                <a:headEnd/>
                <a:tailEnd/>
              </a:ln>
            </p:spPr>
            <p:txBody>
              <a:bodyPr wrap="none" lIns="0" tIns="0" rIns="0" bIns="0">
                <a:spAutoFit/>
              </a:bodyPr>
              <a:lstStyle/>
              <a:p>
                <a:r>
                  <a:rPr lang="hu-HU" sz="800">
                    <a:solidFill>
                      <a:srgbClr val="000000"/>
                    </a:solidFill>
                  </a:rPr>
                  <a:t>0.2</a:t>
                </a:r>
                <a:endParaRPr lang="hu-HU" sz="800"/>
              </a:p>
            </p:txBody>
          </p:sp>
          <p:sp>
            <p:nvSpPr>
              <p:cNvPr id="319024" name="Rectangle 560"/>
              <p:cNvSpPr>
                <a:spLocks noChangeArrowheads="1"/>
              </p:cNvSpPr>
              <p:nvPr/>
            </p:nvSpPr>
            <p:spPr bwMode="auto">
              <a:xfrm>
                <a:off x="2976" y="5510"/>
                <a:ext cx="648" cy="154"/>
              </a:xfrm>
              <a:prstGeom prst="rect">
                <a:avLst/>
              </a:prstGeom>
              <a:noFill/>
              <a:ln w="9525">
                <a:noFill/>
                <a:miter lim="800000"/>
                <a:headEnd/>
                <a:tailEnd/>
              </a:ln>
            </p:spPr>
            <p:txBody>
              <a:bodyPr wrap="none" lIns="0" tIns="0" rIns="0" bIns="0">
                <a:spAutoFit/>
              </a:bodyPr>
              <a:lstStyle/>
              <a:p>
                <a:r>
                  <a:rPr lang="hu-HU" sz="800">
                    <a:solidFill>
                      <a:srgbClr val="000000"/>
                    </a:solidFill>
                  </a:rPr>
                  <a:t>1993. 01. 01.</a:t>
                </a:r>
              </a:p>
              <a:p>
                <a:r>
                  <a:rPr lang="hu-HU" sz="800">
                    <a:solidFill>
                      <a:srgbClr val="000000"/>
                    </a:solidFill>
                  </a:rPr>
                  <a:t>EU (1994. 10. 01.)</a:t>
                </a:r>
                <a:endParaRPr lang="hu-HU" sz="800"/>
              </a:p>
            </p:txBody>
          </p:sp>
          <p:sp>
            <p:nvSpPr>
              <p:cNvPr id="319025" name="Line 561"/>
              <p:cNvSpPr>
                <a:spLocks noChangeShapeType="1"/>
              </p:cNvSpPr>
              <p:nvPr/>
            </p:nvSpPr>
            <p:spPr bwMode="auto">
              <a:xfrm flipV="1">
                <a:off x="3479" y="5059"/>
                <a:ext cx="169" cy="422"/>
              </a:xfrm>
              <a:prstGeom prst="line">
                <a:avLst/>
              </a:prstGeom>
              <a:noFill/>
              <a:ln w="19050">
                <a:solidFill>
                  <a:schemeClr val="tx1"/>
                </a:solidFill>
                <a:round/>
                <a:headEnd/>
                <a:tailEnd type="triangle" w="med" len="med"/>
              </a:ln>
              <a:effectLst/>
            </p:spPr>
            <p:txBody>
              <a:bodyPr wrap="none" anchor="ctr"/>
              <a:lstStyle/>
              <a:p>
                <a:endParaRPr lang="hu-HU"/>
              </a:p>
            </p:txBody>
          </p:sp>
        </p:grpSp>
        <p:grpSp>
          <p:nvGrpSpPr>
            <p:cNvPr id="318784" name="Group 562"/>
            <p:cNvGrpSpPr>
              <a:grpSpLocks/>
            </p:cNvGrpSpPr>
            <p:nvPr/>
          </p:nvGrpSpPr>
          <p:grpSpPr bwMode="auto">
            <a:xfrm>
              <a:off x="3696" y="3504"/>
              <a:ext cx="917" cy="432"/>
              <a:chOff x="3696" y="3456"/>
              <a:chExt cx="917" cy="432"/>
            </a:xfrm>
          </p:grpSpPr>
          <p:grpSp>
            <p:nvGrpSpPr>
              <p:cNvPr id="318785" name="Group 563"/>
              <p:cNvGrpSpPr>
                <a:grpSpLocks/>
              </p:cNvGrpSpPr>
              <p:nvPr/>
            </p:nvGrpSpPr>
            <p:grpSpPr bwMode="auto">
              <a:xfrm>
                <a:off x="4289" y="3552"/>
                <a:ext cx="324" cy="110"/>
                <a:chOff x="4289" y="3552"/>
                <a:chExt cx="324" cy="110"/>
              </a:xfrm>
            </p:grpSpPr>
            <p:grpSp>
              <p:nvGrpSpPr>
                <p:cNvPr id="318850" name="Group 564"/>
                <p:cNvGrpSpPr>
                  <a:grpSpLocks/>
                </p:cNvGrpSpPr>
                <p:nvPr/>
              </p:nvGrpSpPr>
              <p:grpSpPr bwMode="auto">
                <a:xfrm>
                  <a:off x="4289" y="3552"/>
                  <a:ext cx="159" cy="110"/>
                  <a:chOff x="1611" y="3448"/>
                  <a:chExt cx="159" cy="194"/>
                </a:xfrm>
              </p:grpSpPr>
              <p:sp>
                <p:nvSpPr>
                  <p:cNvPr id="319029" name="Rectangle 565"/>
                  <p:cNvSpPr>
                    <a:spLocks noChangeArrowheads="1"/>
                  </p:cNvSpPr>
                  <p:nvPr/>
                </p:nvSpPr>
                <p:spPr bwMode="auto">
                  <a:xfrm>
                    <a:off x="1611" y="3448"/>
                    <a:ext cx="159" cy="6"/>
                  </a:xfrm>
                  <a:prstGeom prst="rect">
                    <a:avLst/>
                  </a:prstGeom>
                  <a:solidFill>
                    <a:srgbClr val="FFFF00"/>
                  </a:solidFill>
                  <a:ln w="9525">
                    <a:noFill/>
                    <a:miter lim="800000"/>
                    <a:headEnd/>
                    <a:tailEnd/>
                  </a:ln>
                </p:spPr>
                <p:txBody>
                  <a:bodyPr/>
                  <a:lstStyle/>
                  <a:p>
                    <a:endParaRPr lang="hu-HU"/>
                  </a:p>
                </p:txBody>
              </p:sp>
              <p:sp>
                <p:nvSpPr>
                  <p:cNvPr id="319030" name="Rectangle 566"/>
                  <p:cNvSpPr>
                    <a:spLocks noChangeArrowheads="1"/>
                  </p:cNvSpPr>
                  <p:nvPr/>
                </p:nvSpPr>
                <p:spPr bwMode="auto">
                  <a:xfrm>
                    <a:off x="1611" y="3454"/>
                    <a:ext cx="159" cy="12"/>
                  </a:xfrm>
                  <a:prstGeom prst="rect">
                    <a:avLst/>
                  </a:prstGeom>
                  <a:solidFill>
                    <a:srgbClr val="FFFF00"/>
                  </a:solidFill>
                  <a:ln w="9525">
                    <a:noFill/>
                    <a:miter lim="800000"/>
                    <a:headEnd/>
                    <a:tailEnd/>
                  </a:ln>
                </p:spPr>
                <p:txBody>
                  <a:bodyPr/>
                  <a:lstStyle/>
                  <a:p>
                    <a:endParaRPr lang="hu-HU"/>
                  </a:p>
                </p:txBody>
              </p:sp>
              <p:sp>
                <p:nvSpPr>
                  <p:cNvPr id="319031" name="Rectangle 567"/>
                  <p:cNvSpPr>
                    <a:spLocks noChangeArrowheads="1"/>
                  </p:cNvSpPr>
                  <p:nvPr/>
                </p:nvSpPr>
                <p:spPr bwMode="auto">
                  <a:xfrm>
                    <a:off x="1611" y="3466"/>
                    <a:ext cx="159" cy="6"/>
                  </a:xfrm>
                  <a:prstGeom prst="rect">
                    <a:avLst/>
                  </a:prstGeom>
                  <a:solidFill>
                    <a:srgbClr val="FFFF00"/>
                  </a:solidFill>
                  <a:ln w="9525">
                    <a:noFill/>
                    <a:miter lim="800000"/>
                    <a:headEnd/>
                    <a:tailEnd/>
                  </a:ln>
                </p:spPr>
                <p:txBody>
                  <a:bodyPr/>
                  <a:lstStyle/>
                  <a:p>
                    <a:endParaRPr lang="hu-HU"/>
                  </a:p>
                </p:txBody>
              </p:sp>
              <p:sp>
                <p:nvSpPr>
                  <p:cNvPr id="319032" name="Rectangle 568"/>
                  <p:cNvSpPr>
                    <a:spLocks noChangeArrowheads="1"/>
                  </p:cNvSpPr>
                  <p:nvPr/>
                </p:nvSpPr>
                <p:spPr bwMode="auto">
                  <a:xfrm>
                    <a:off x="1611" y="3472"/>
                    <a:ext cx="159" cy="6"/>
                  </a:xfrm>
                  <a:prstGeom prst="rect">
                    <a:avLst/>
                  </a:prstGeom>
                  <a:solidFill>
                    <a:srgbClr val="FFFF00"/>
                  </a:solidFill>
                  <a:ln w="9525">
                    <a:noFill/>
                    <a:miter lim="800000"/>
                    <a:headEnd/>
                    <a:tailEnd/>
                  </a:ln>
                </p:spPr>
                <p:txBody>
                  <a:bodyPr/>
                  <a:lstStyle/>
                  <a:p>
                    <a:endParaRPr lang="hu-HU"/>
                  </a:p>
                </p:txBody>
              </p:sp>
              <p:sp>
                <p:nvSpPr>
                  <p:cNvPr id="319033" name="Rectangle 569"/>
                  <p:cNvSpPr>
                    <a:spLocks noChangeArrowheads="1"/>
                  </p:cNvSpPr>
                  <p:nvPr/>
                </p:nvSpPr>
                <p:spPr bwMode="auto">
                  <a:xfrm>
                    <a:off x="1611" y="3478"/>
                    <a:ext cx="159" cy="11"/>
                  </a:xfrm>
                  <a:prstGeom prst="rect">
                    <a:avLst/>
                  </a:prstGeom>
                  <a:solidFill>
                    <a:srgbClr val="FFFF00"/>
                  </a:solidFill>
                  <a:ln w="9525">
                    <a:noFill/>
                    <a:miter lim="800000"/>
                    <a:headEnd/>
                    <a:tailEnd/>
                  </a:ln>
                </p:spPr>
                <p:txBody>
                  <a:bodyPr/>
                  <a:lstStyle/>
                  <a:p>
                    <a:endParaRPr lang="hu-HU"/>
                  </a:p>
                </p:txBody>
              </p:sp>
              <p:sp>
                <p:nvSpPr>
                  <p:cNvPr id="319034" name="Rectangle 570"/>
                  <p:cNvSpPr>
                    <a:spLocks noChangeArrowheads="1"/>
                  </p:cNvSpPr>
                  <p:nvPr/>
                </p:nvSpPr>
                <p:spPr bwMode="auto">
                  <a:xfrm>
                    <a:off x="1611" y="3489"/>
                    <a:ext cx="159" cy="6"/>
                  </a:xfrm>
                  <a:prstGeom prst="rect">
                    <a:avLst/>
                  </a:prstGeom>
                  <a:solidFill>
                    <a:srgbClr val="FFFF00"/>
                  </a:solidFill>
                  <a:ln w="9525">
                    <a:noFill/>
                    <a:miter lim="800000"/>
                    <a:headEnd/>
                    <a:tailEnd/>
                  </a:ln>
                </p:spPr>
                <p:txBody>
                  <a:bodyPr/>
                  <a:lstStyle/>
                  <a:p>
                    <a:endParaRPr lang="hu-HU"/>
                  </a:p>
                </p:txBody>
              </p:sp>
              <p:sp>
                <p:nvSpPr>
                  <p:cNvPr id="319035" name="Rectangle 571"/>
                  <p:cNvSpPr>
                    <a:spLocks noChangeArrowheads="1"/>
                  </p:cNvSpPr>
                  <p:nvPr/>
                </p:nvSpPr>
                <p:spPr bwMode="auto">
                  <a:xfrm>
                    <a:off x="1611" y="3495"/>
                    <a:ext cx="159" cy="12"/>
                  </a:xfrm>
                  <a:prstGeom prst="rect">
                    <a:avLst/>
                  </a:prstGeom>
                  <a:solidFill>
                    <a:srgbClr val="FFFF00"/>
                  </a:solidFill>
                  <a:ln w="9525">
                    <a:noFill/>
                    <a:miter lim="800000"/>
                    <a:headEnd/>
                    <a:tailEnd/>
                  </a:ln>
                </p:spPr>
                <p:txBody>
                  <a:bodyPr/>
                  <a:lstStyle/>
                  <a:p>
                    <a:endParaRPr lang="hu-HU"/>
                  </a:p>
                </p:txBody>
              </p:sp>
              <p:sp>
                <p:nvSpPr>
                  <p:cNvPr id="319036" name="Rectangle 572"/>
                  <p:cNvSpPr>
                    <a:spLocks noChangeArrowheads="1"/>
                  </p:cNvSpPr>
                  <p:nvPr/>
                </p:nvSpPr>
                <p:spPr bwMode="auto">
                  <a:xfrm>
                    <a:off x="1611" y="3507"/>
                    <a:ext cx="159" cy="6"/>
                  </a:xfrm>
                  <a:prstGeom prst="rect">
                    <a:avLst/>
                  </a:prstGeom>
                  <a:solidFill>
                    <a:srgbClr val="FFFF00"/>
                  </a:solidFill>
                  <a:ln w="9525">
                    <a:noFill/>
                    <a:miter lim="800000"/>
                    <a:headEnd/>
                    <a:tailEnd/>
                  </a:ln>
                </p:spPr>
                <p:txBody>
                  <a:bodyPr/>
                  <a:lstStyle/>
                  <a:p>
                    <a:endParaRPr lang="hu-HU"/>
                  </a:p>
                </p:txBody>
              </p:sp>
              <p:sp>
                <p:nvSpPr>
                  <p:cNvPr id="319037" name="Rectangle 573"/>
                  <p:cNvSpPr>
                    <a:spLocks noChangeArrowheads="1"/>
                  </p:cNvSpPr>
                  <p:nvPr/>
                </p:nvSpPr>
                <p:spPr bwMode="auto">
                  <a:xfrm>
                    <a:off x="1611" y="3513"/>
                    <a:ext cx="159" cy="6"/>
                  </a:xfrm>
                  <a:prstGeom prst="rect">
                    <a:avLst/>
                  </a:prstGeom>
                  <a:solidFill>
                    <a:srgbClr val="FFFF00"/>
                  </a:solidFill>
                  <a:ln w="9525">
                    <a:noFill/>
                    <a:miter lim="800000"/>
                    <a:headEnd/>
                    <a:tailEnd/>
                  </a:ln>
                </p:spPr>
                <p:txBody>
                  <a:bodyPr/>
                  <a:lstStyle/>
                  <a:p>
                    <a:endParaRPr lang="hu-HU"/>
                  </a:p>
                </p:txBody>
              </p:sp>
              <p:sp>
                <p:nvSpPr>
                  <p:cNvPr id="319038" name="Rectangle 574"/>
                  <p:cNvSpPr>
                    <a:spLocks noChangeArrowheads="1"/>
                  </p:cNvSpPr>
                  <p:nvPr/>
                </p:nvSpPr>
                <p:spPr bwMode="auto">
                  <a:xfrm>
                    <a:off x="1611" y="3519"/>
                    <a:ext cx="159" cy="11"/>
                  </a:xfrm>
                  <a:prstGeom prst="rect">
                    <a:avLst/>
                  </a:prstGeom>
                  <a:solidFill>
                    <a:srgbClr val="FFFF00"/>
                  </a:solidFill>
                  <a:ln w="9525">
                    <a:noFill/>
                    <a:miter lim="800000"/>
                    <a:headEnd/>
                    <a:tailEnd/>
                  </a:ln>
                </p:spPr>
                <p:txBody>
                  <a:bodyPr/>
                  <a:lstStyle/>
                  <a:p>
                    <a:endParaRPr lang="hu-HU"/>
                  </a:p>
                </p:txBody>
              </p:sp>
              <p:sp>
                <p:nvSpPr>
                  <p:cNvPr id="319039" name="Rectangle 575"/>
                  <p:cNvSpPr>
                    <a:spLocks noChangeArrowheads="1"/>
                  </p:cNvSpPr>
                  <p:nvPr/>
                </p:nvSpPr>
                <p:spPr bwMode="auto">
                  <a:xfrm>
                    <a:off x="1611" y="3530"/>
                    <a:ext cx="159" cy="6"/>
                  </a:xfrm>
                  <a:prstGeom prst="rect">
                    <a:avLst/>
                  </a:prstGeom>
                  <a:solidFill>
                    <a:srgbClr val="FFFF00"/>
                  </a:solidFill>
                  <a:ln w="9525">
                    <a:noFill/>
                    <a:miter lim="800000"/>
                    <a:headEnd/>
                    <a:tailEnd/>
                  </a:ln>
                </p:spPr>
                <p:txBody>
                  <a:bodyPr/>
                  <a:lstStyle/>
                  <a:p>
                    <a:endParaRPr lang="hu-HU"/>
                  </a:p>
                </p:txBody>
              </p:sp>
              <p:sp>
                <p:nvSpPr>
                  <p:cNvPr id="319040" name="Rectangle 576"/>
                  <p:cNvSpPr>
                    <a:spLocks noChangeArrowheads="1"/>
                  </p:cNvSpPr>
                  <p:nvPr/>
                </p:nvSpPr>
                <p:spPr bwMode="auto">
                  <a:xfrm>
                    <a:off x="1611" y="3536"/>
                    <a:ext cx="159" cy="6"/>
                  </a:xfrm>
                  <a:prstGeom prst="rect">
                    <a:avLst/>
                  </a:prstGeom>
                  <a:solidFill>
                    <a:srgbClr val="FFFF00"/>
                  </a:solidFill>
                  <a:ln w="9525">
                    <a:noFill/>
                    <a:miter lim="800000"/>
                    <a:headEnd/>
                    <a:tailEnd/>
                  </a:ln>
                </p:spPr>
                <p:txBody>
                  <a:bodyPr/>
                  <a:lstStyle/>
                  <a:p>
                    <a:endParaRPr lang="hu-HU"/>
                  </a:p>
                </p:txBody>
              </p:sp>
              <p:sp>
                <p:nvSpPr>
                  <p:cNvPr id="319041" name="Rectangle 577"/>
                  <p:cNvSpPr>
                    <a:spLocks noChangeArrowheads="1"/>
                  </p:cNvSpPr>
                  <p:nvPr/>
                </p:nvSpPr>
                <p:spPr bwMode="auto">
                  <a:xfrm>
                    <a:off x="1611" y="3542"/>
                    <a:ext cx="159" cy="12"/>
                  </a:xfrm>
                  <a:prstGeom prst="rect">
                    <a:avLst/>
                  </a:prstGeom>
                  <a:solidFill>
                    <a:srgbClr val="FFFF00"/>
                  </a:solidFill>
                  <a:ln w="9525">
                    <a:noFill/>
                    <a:miter lim="800000"/>
                    <a:headEnd/>
                    <a:tailEnd/>
                  </a:ln>
                </p:spPr>
                <p:txBody>
                  <a:bodyPr/>
                  <a:lstStyle/>
                  <a:p>
                    <a:endParaRPr lang="hu-HU"/>
                  </a:p>
                </p:txBody>
              </p:sp>
              <p:sp>
                <p:nvSpPr>
                  <p:cNvPr id="319042" name="Rectangle 578"/>
                  <p:cNvSpPr>
                    <a:spLocks noChangeArrowheads="1"/>
                  </p:cNvSpPr>
                  <p:nvPr/>
                </p:nvSpPr>
                <p:spPr bwMode="auto">
                  <a:xfrm>
                    <a:off x="1611" y="3554"/>
                    <a:ext cx="159" cy="6"/>
                  </a:xfrm>
                  <a:prstGeom prst="rect">
                    <a:avLst/>
                  </a:prstGeom>
                  <a:solidFill>
                    <a:srgbClr val="FFFF00"/>
                  </a:solidFill>
                  <a:ln w="9525">
                    <a:noFill/>
                    <a:miter lim="800000"/>
                    <a:headEnd/>
                    <a:tailEnd/>
                  </a:ln>
                </p:spPr>
                <p:txBody>
                  <a:bodyPr/>
                  <a:lstStyle/>
                  <a:p>
                    <a:endParaRPr lang="hu-HU"/>
                  </a:p>
                </p:txBody>
              </p:sp>
              <p:sp>
                <p:nvSpPr>
                  <p:cNvPr id="319043" name="Rectangle 579"/>
                  <p:cNvSpPr>
                    <a:spLocks noChangeArrowheads="1"/>
                  </p:cNvSpPr>
                  <p:nvPr/>
                </p:nvSpPr>
                <p:spPr bwMode="auto">
                  <a:xfrm>
                    <a:off x="1611" y="3560"/>
                    <a:ext cx="159" cy="11"/>
                  </a:xfrm>
                  <a:prstGeom prst="rect">
                    <a:avLst/>
                  </a:prstGeom>
                  <a:solidFill>
                    <a:srgbClr val="FFFF00"/>
                  </a:solidFill>
                  <a:ln w="9525">
                    <a:noFill/>
                    <a:miter lim="800000"/>
                    <a:headEnd/>
                    <a:tailEnd/>
                  </a:ln>
                </p:spPr>
                <p:txBody>
                  <a:bodyPr/>
                  <a:lstStyle/>
                  <a:p>
                    <a:endParaRPr lang="hu-HU"/>
                  </a:p>
                </p:txBody>
              </p:sp>
              <p:sp>
                <p:nvSpPr>
                  <p:cNvPr id="319044" name="Rectangle 580"/>
                  <p:cNvSpPr>
                    <a:spLocks noChangeArrowheads="1"/>
                  </p:cNvSpPr>
                  <p:nvPr/>
                </p:nvSpPr>
                <p:spPr bwMode="auto">
                  <a:xfrm>
                    <a:off x="1611" y="3571"/>
                    <a:ext cx="159" cy="6"/>
                  </a:xfrm>
                  <a:prstGeom prst="rect">
                    <a:avLst/>
                  </a:prstGeom>
                  <a:solidFill>
                    <a:srgbClr val="FFFF00"/>
                  </a:solidFill>
                  <a:ln w="9525">
                    <a:noFill/>
                    <a:miter lim="800000"/>
                    <a:headEnd/>
                    <a:tailEnd/>
                  </a:ln>
                </p:spPr>
                <p:txBody>
                  <a:bodyPr/>
                  <a:lstStyle/>
                  <a:p>
                    <a:endParaRPr lang="hu-HU"/>
                  </a:p>
                </p:txBody>
              </p:sp>
              <p:sp>
                <p:nvSpPr>
                  <p:cNvPr id="319045" name="Rectangle 581"/>
                  <p:cNvSpPr>
                    <a:spLocks noChangeArrowheads="1"/>
                  </p:cNvSpPr>
                  <p:nvPr/>
                </p:nvSpPr>
                <p:spPr bwMode="auto">
                  <a:xfrm>
                    <a:off x="1611" y="3577"/>
                    <a:ext cx="159" cy="6"/>
                  </a:xfrm>
                  <a:prstGeom prst="rect">
                    <a:avLst/>
                  </a:prstGeom>
                  <a:solidFill>
                    <a:srgbClr val="FFFF00"/>
                  </a:solidFill>
                  <a:ln w="9525">
                    <a:noFill/>
                    <a:miter lim="800000"/>
                    <a:headEnd/>
                    <a:tailEnd/>
                  </a:ln>
                </p:spPr>
                <p:txBody>
                  <a:bodyPr/>
                  <a:lstStyle/>
                  <a:p>
                    <a:endParaRPr lang="hu-HU"/>
                  </a:p>
                </p:txBody>
              </p:sp>
              <p:sp>
                <p:nvSpPr>
                  <p:cNvPr id="319046" name="Rectangle 582"/>
                  <p:cNvSpPr>
                    <a:spLocks noChangeArrowheads="1"/>
                  </p:cNvSpPr>
                  <p:nvPr/>
                </p:nvSpPr>
                <p:spPr bwMode="auto">
                  <a:xfrm>
                    <a:off x="1611" y="3583"/>
                    <a:ext cx="159" cy="12"/>
                  </a:xfrm>
                  <a:prstGeom prst="rect">
                    <a:avLst/>
                  </a:prstGeom>
                  <a:solidFill>
                    <a:srgbClr val="FFFF00"/>
                  </a:solidFill>
                  <a:ln w="9525">
                    <a:noFill/>
                    <a:miter lim="800000"/>
                    <a:headEnd/>
                    <a:tailEnd/>
                  </a:ln>
                </p:spPr>
                <p:txBody>
                  <a:bodyPr/>
                  <a:lstStyle/>
                  <a:p>
                    <a:endParaRPr lang="hu-HU"/>
                  </a:p>
                </p:txBody>
              </p:sp>
              <p:sp>
                <p:nvSpPr>
                  <p:cNvPr id="319047" name="Rectangle 583"/>
                  <p:cNvSpPr>
                    <a:spLocks noChangeArrowheads="1"/>
                  </p:cNvSpPr>
                  <p:nvPr/>
                </p:nvSpPr>
                <p:spPr bwMode="auto">
                  <a:xfrm>
                    <a:off x="1611" y="3595"/>
                    <a:ext cx="159" cy="6"/>
                  </a:xfrm>
                  <a:prstGeom prst="rect">
                    <a:avLst/>
                  </a:prstGeom>
                  <a:solidFill>
                    <a:srgbClr val="FFFF00"/>
                  </a:solidFill>
                  <a:ln w="9525">
                    <a:noFill/>
                    <a:miter lim="800000"/>
                    <a:headEnd/>
                    <a:tailEnd/>
                  </a:ln>
                </p:spPr>
                <p:txBody>
                  <a:bodyPr/>
                  <a:lstStyle/>
                  <a:p>
                    <a:endParaRPr lang="hu-HU"/>
                  </a:p>
                </p:txBody>
              </p:sp>
              <p:sp>
                <p:nvSpPr>
                  <p:cNvPr id="319048" name="Rectangle 584"/>
                  <p:cNvSpPr>
                    <a:spLocks noChangeArrowheads="1"/>
                  </p:cNvSpPr>
                  <p:nvPr/>
                </p:nvSpPr>
                <p:spPr bwMode="auto">
                  <a:xfrm>
                    <a:off x="1611" y="3601"/>
                    <a:ext cx="159" cy="6"/>
                  </a:xfrm>
                  <a:prstGeom prst="rect">
                    <a:avLst/>
                  </a:prstGeom>
                  <a:solidFill>
                    <a:srgbClr val="FFFF00"/>
                  </a:solidFill>
                  <a:ln w="9525">
                    <a:noFill/>
                    <a:miter lim="800000"/>
                    <a:headEnd/>
                    <a:tailEnd/>
                  </a:ln>
                </p:spPr>
                <p:txBody>
                  <a:bodyPr/>
                  <a:lstStyle/>
                  <a:p>
                    <a:endParaRPr lang="hu-HU"/>
                  </a:p>
                </p:txBody>
              </p:sp>
              <p:sp>
                <p:nvSpPr>
                  <p:cNvPr id="319049" name="Rectangle 585"/>
                  <p:cNvSpPr>
                    <a:spLocks noChangeArrowheads="1"/>
                  </p:cNvSpPr>
                  <p:nvPr/>
                </p:nvSpPr>
                <p:spPr bwMode="auto">
                  <a:xfrm>
                    <a:off x="1611" y="3607"/>
                    <a:ext cx="159" cy="11"/>
                  </a:xfrm>
                  <a:prstGeom prst="rect">
                    <a:avLst/>
                  </a:prstGeom>
                  <a:solidFill>
                    <a:srgbClr val="FFFF00"/>
                  </a:solidFill>
                  <a:ln w="9525">
                    <a:noFill/>
                    <a:miter lim="800000"/>
                    <a:headEnd/>
                    <a:tailEnd/>
                  </a:ln>
                </p:spPr>
                <p:txBody>
                  <a:bodyPr/>
                  <a:lstStyle/>
                  <a:p>
                    <a:endParaRPr lang="hu-HU"/>
                  </a:p>
                </p:txBody>
              </p:sp>
              <p:sp>
                <p:nvSpPr>
                  <p:cNvPr id="319050" name="Rectangle 586"/>
                  <p:cNvSpPr>
                    <a:spLocks noChangeArrowheads="1"/>
                  </p:cNvSpPr>
                  <p:nvPr/>
                </p:nvSpPr>
                <p:spPr bwMode="auto">
                  <a:xfrm>
                    <a:off x="1611" y="3618"/>
                    <a:ext cx="159" cy="6"/>
                  </a:xfrm>
                  <a:prstGeom prst="rect">
                    <a:avLst/>
                  </a:prstGeom>
                  <a:solidFill>
                    <a:srgbClr val="FFFF00"/>
                  </a:solidFill>
                  <a:ln w="9525">
                    <a:noFill/>
                    <a:miter lim="800000"/>
                    <a:headEnd/>
                    <a:tailEnd/>
                  </a:ln>
                </p:spPr>
                <p:txBody>
                  <a:bodyPr/>
                  <a:lstStyle/>
                  <a:p>
                    <a:endParaRPr lang="hu-HU"/>
                  </a:p>
                </p:txBody>
              </p:sp>
              <p:sp>
                <p:nvSpPr>
                  <p:cNvPr id="319051" name="Rectangle 587"/>
                  <p:cNvSpPr>
                    <a:spLocks noChangeArrowheads="1"/>
                  </p:cNvSpPr>
                  <p:nvPr/>
                </p:nvSpPr>
                <p:spPr bwMode="auto">
                  <a:xfrm>
                    <a:off x="1611" y="3624"/>
                    <a:ext cx="159" cy="12"/>
                  </a:xfrm>
                  <a:prstGeom prst="rect">
                    <a:avLst/>
                  </a:prstGeom>
                  <a:solidFill>
                    <a:srgbClr val="FFFF00"/>
                  </a:solidFill>
                  <a:ln w="9525">
                    <a:noFill/>
                    <a:miter lim="800000"/>
                    <a:headEnd/>
                    <a:tailEnd/>
                  </a:ln>
                </p:spPr>
                <p:txBody>
                  <a:bodyPr/>
                  <a:lstStyle/>
                  <a:p>
                    <a:endParaRPr lang="hu-HU"/>
                  </a:p>
                </p:txBody>
              </p:sp>
              <p:sp>
                <p:nvSpPr>
                  <p:cNvPr id="319052" name="Rectangle 588"/>
                  <p:cNvSpPr>
                    <a:spLocks noChangeArrowheads="1"/>
                  </p:cNvSpPr>
                  <p:nvPr/>
                </p:nvSpPr>
                <p:spPr bwMode="auto">
                  <a:xfrm>
                    <a:off x="1611" y="3636"/>
                    <a:ext cx="159" cy="6"/>
                  </a:xfrm>
                  <a:prstGeom prst="rect">
                    <a:avLst/>
                  </a:prstGeom>
                  <a:solidFill>
                    <a:srgbClr val="FFFF00"/>
                  </a:solidFill>
                  <a:ln w="9525">
                    <a:noFill/>
                    <a:miter lim="800000"/>
                    <a:headEnd/>
                    <a:tailEnd/>
                  </a:ln>
                </p:spPr>
                <p:txBody>
                  <a:bodyPr/>
                  <a:lstStyle/>
                  <a:p>
                    <a:endParaRPr lang="hu-HU"/>
                  </a:p>
                </p:txBody>
              </p:sp>
            </p:grpSp>
            <p:sp>
              <p:nvSpPr>
                <p:cNvPr id="319053" name="Rectangle 589"/>
                <p:cNvSpPr>
                  <a:spLocks noChangeArrowheads="1"/>
                </p:cNvSpPr>
                <p:nvPr/>
              </p:nvSpPr>
              <p:spPr bwMode="auto">
                <a:xfrm>
                  <a:off x="4289" y="3552"/>
                  <a:ext cx="159" cy="110"/>
                </a:xfrm>
                <a:prstGeom prst="rect">
                  <a:avLst/>
                </a:prstGeom>
                <a:solidFill>
                  <a:srgbClr val="FFFF00"/>
                </a:solidFill>
                <a:ln w="9525">
                  <a:noFill/>
                  <a:miter lim="800000"/>
                  <a:headEnd/>
                  <a:tailEnd/>
                </a:ln>
              </p:spPr>
              <p:txBody>
                <a:bodyPr/>
                <a:lstStyle/>
                <a:p>
                  <a:endParaRPr lang="hu-HU"/>
                </a:p>
              </p:txBody>
            </p:sp>
            <p:grpSp>
              <p:nvGrpSpPr>
                <p:cNvPr id="318915" name="Group 590"/>
                <p:cNvGrpSpPr>
                  <a:grpSpLocks/>
                </p:cNvGrpSpPr>
                <p:nvPr/>
              </p:nvGrpSpPr>
              <p:grpSpPr bwMode="auto">
                <a:xfrm>
                  <a:off x="4448" y="3552"/>
                  <a:ext cx="165" cy="110"/>
                  <a:chOff x="1770" y="3448"/>
                  <a:chExt cx="165" cy="194"/>
                </a:xfrm>
              </p:grpSpPr>
              <p:sp>
                <p:nvSpPr>
                  <p:cNvPr id="319055" name="Rectangle 591"/>
                  <p:cNvSpPr>
                    <a:spLocks noChangeArrowheads="1"/>
                  </p:cNvSpPr>
                  <p:nvPr/>
                </p:nvSpPr>
                <p:spPr bwMode="auto">
                  <a:xfrm>
                    <a:off x="1770" y="3448"/>
                    <a:ext cx="165" cy="6"/>
                  </a:xfrm>
                  <a:prstGeom prst="rect">
                    <a:avLst/>
                  </a:prstGeom>
                  <a:solidFill>
                    <a:srgbClr val="FFFF00"/>
                  </a:solidFill>
                  <a:ln w="9525">
                    <a:noFill/>
                    <a:miter lim="800000"/>
                    <a:headEnd/>
                    <a:tailEnd/>
                  </a:ln>
                </p:spPr>
                <p:txBody>
                  <a:bodyPr/>
                  <a:lstStyle/>
                  <a:p>
                    <a:endParaRPr lang="hu-HU"/>
                  </a:p>
                </p:txBody>
              </p:sp>
              <p:sp>
                <p:nvSpPr>
                  <p:cNvPr id="319056" name="Rectangle 592"/>
                  <p:cNvSpPr>
                    <a:spLocks noChangeArrowheads="1"/>
                  </p:cNvSpPr>
                  <p:nvPr/>
                </p:nvSpPr>
                <p:spPr bwMode="auto">
                  <a:xfrm>
                    <a:off x="1770" y="3454"/>
                    <a:ext cx="165" cy="12"/>
                  </a:xfrm>
                  <a:prstGeom prst="rect">
                    <a:avLst/>
                  </a:prstGeom>
                  <a:solidFill>
                    <a:srgbClr val="FFFF00"/>
                  </a:solidFill>
                  <a:ln w="9525">
                    <a:noFill/>
                    <a:miter lim="800000"/>
                    <a:headEnd/>
                    <a:tailEnd/>
                  </a:ln>
                </p:spPr>
                <p:txBody>
                  <a:bodyPr/>
                  <a:lstStyle/>
                  <a:p>
                    <a:endParaRPr lang="hu-HU"/>
                  </a:p>
                </p:txBody>
              </p:sp>
              <p:sp>
                <p:nvSpPr>
                  <p:cNvPr id="319057" name="Rectangle 593"/>
                  <p:cNvSpPr>
                    <a:spLocks noChangeArrowheads="1"/>
                  </p:cNvSpPr>
                  <p:nvPr/>
                </p:nvSpPr>
                <p:spPr bwMode="auto">
                  <a:xfrm>
                    <a:off x="1770" y="3466"/>
                    <a:ext cx="165" cy="6"/>
                  </a:xfrm>
                  <a:prstGeom prst="rect">
                    <a:avLst/>
                  </a:prstGeom>
                  <a:solidFill>
                    <a:srgbClr val="FFFF00"/>
                  </a:solidFill>
                  <a:ln w="9525">
                    <a:noFill/>
                    <a:miter lim="800000"/>
                    <a:headEnd/>
                    <a:tailEnd/>
                  </a:ln>
                </p:spPr>
                <p:txBody>
                  <a:bodyPr/>
                  <a:lstStyle/>
                  <a:p>
                    <a:endParaRPr lang="hu-HU"/>
                  </a:p>
                </p:txBody>
              </p:sp>
              <p:sp>
                <p:nvSpPr>
                  <p:cNvPr id="319058" name="Rectangle 594"/>
                  <p:cNvSpPr>
                    <a:spLocks noChangeArrowheads="1"/>
                  </p:cNvSpPr>
                  <p:nvPr/>
                </p:nvSpPr>
                <p:spPr bwMode="auto">
                  <a:xfrm>
                    <a:off x="1770" y="3472"/>
                    <a:ext cx="165" cy="6"/>
                  </a:xfrm>
                  <a:prstGeom prst="rect">
                    <a:avLst/>
                  </a:prstGeom>
                  <a:solidFill>
                    <a:srgbClr val="FFFF00"/>
                  </a:solidFill>
                  <a:ln w="9525">
                    <a:noFill/>
                    <a:miter lim="800000"/>
                    <a:headEnd/>
                    <a:tailEnd/>
                  </a:ln>
                </p:spPr>
                <p:txBody>
                  <a:bodyPr/>
                  <a:lstStyle/>
                  <a:p>
                    <a:endParaRPr lang="hu-HU"/>
                  </a:p>
                </p:txBody>
              </p:sp>
              <p:sp>
                <p:nvSpPr>
                  <p:cNvPr id="319059" name="Rectangle 595"/>
                  <p:cNvSpPr>
                    <a:spLocks noChangeArrowheads="1"/>
                  </p:cNvSpPr>
                  <p:nvPr/>
                </p:nvSpPr>
                <p:spPr bwMode="auto">
                  <a:xfrm>
                    <a:off x="1770" y="3478"/>
                    <a:ext cx="165" cy="11"/>
                  </a:xfrm>
                  <a:prstGeom prst="rect">
                    <a:avLst/>
                  </a:prstGeom>
                  <a:solidFill>
                    <a:srgbClr val="FFFF00"/>
                  </a:solidFill>
                  <a:ln w="9525">
                    <a:noFill/>
                    <a:miter lim="800000"/>
                    <a:headEnd/>
                    <a:tailEnd/>
                  </a:ln>
                </p:spPr>
                <p:txBody>
                  <a:bodyPr/>
                  <a:lstStyle/>
                  <a:p>
                    <a:endParaRPr lang="hu-HU"/>
                  </a:p>
                </p:txBody>
              </p:sp>
              <p:sp>
                <p:nvSpPr>
                  <p:cNvPr id="319060" name="Rectangle 596"/>
                  <p:cNvSpPr>
                    <a:spLocks noChangeArrowheads="1"/>
                  </p:cNvSpPr>
                  <p:nvPr/>
                </p:nvSpPr>
                <p:spPr bwMode="auto">
                  <a:xfrm>
                    <a:off x="1770" y="3489"/>
                    <a:ext cx="165" cy="6"/>
                  </a:xfrm>
                  <a:prstGeom prst="rect">
                    <a:avLst/>
                  </a:prstGeom>
                  <a:solidFill>
                    <a:srgbClr val="FFFF00"/>
                  </a:solidFill>
                  <a:ln w="9525">
                    <a:noFill/>
                    <a:miter lim="800000"/>
                    <a:headEnd/>
                    <a:tailEnd/>
                  </a:ln>
                </p:spPr>
                <p:txBody>
                  <a:bodyPr/>
                  <a:lstStyle/>
                  <a:p>
                    <a:endParaRPr lang="hu-HU"/>
                  </a:p>
                </p:txBody>
              </p:sp>
              <p:sp>
                <p:nvSpPr>
                  <p:cNvPr id="319061" name="Rectangle 597"/>
                  <p:cNvSpPr>
                    <a:spLocks noChangeArrowheads="1"/>
                  </p:cNvSpPr>
                  <p:nvPr/>
                </p:nvSpPr>
                <p:spPr bwMode="auto">
                  <a:xfrm>
                    <a:off x="1770" y="3495"/>
                    <a:ext cx="165" cy="12"/>
                  </a:xfrm>
                  <a:prstGeom prst="rect">
                    <a:avLst/>
                  </a:prstGeom>
                  <a:solidFill>
                    <a:srgbClr val="FFFF00"/>
                  </a:solidFill>
                  <a:ln w="9525">
                    <a:noFill/>
                    <a:miter lim="800000"/>
                    <a:headEnd/>
                    <a:tailEnd/>
                  </a:ln>
                </p:spPr>
                <p:txBody>
                  <a:bodyPr/>
                  <a:lstStyle/>
                  <a:p>
                    <a:endParaRPr lang="hu-HU"/>
                  </a:p>
                </p:txBody>
              </p:sp>
              <p:sp>
                <p:nvSpPr>
                  <p:cNvPr id="319062" name="Rectangle 598"/>
                  <p:cNvSpPr>
                    <a:spLocks noChangeArrowheads="1"/>
                  </p:cNvSpPr>
                  <p:nvPr/>
                </p:nvSpPr>
                <p:spPr bwMode="auto">
                  <a:xfrm>
                    <a:off x="1770" y="3507"/>
                    <a:ext cx="165" cy="6"/>
                  </a:xfrm>
                  <a:prstGeom prst="rect">
                    <a:avLst/>
                  </a:prstGeom>
                  <a:solidFill>
                    <a:srgbClr val="FFFF00"/>
                  </a:solidFill>
                  <a:ln w="9525">
                    <a:noFill/>
                    <a:miter lim="800000"/>
                    <a:headEnd/>
                    <a:tailEnd/>
                  </a:ln>
                </p:spPr>
                <p:txBody>
                  <a:bodyPr/>
                  <a:lstStyle/>
                  <a:p>
                    <a:endParaRPr lang="hu-HU"/>
                  </a:p>
                </p:txBody>
              </p:sp>
              <p:sp>
                <p:nvSpPr>
                  <p:cNvPr id="319063" name="Rectangle 599"/>
                  <p:cNvSpPr>
                    <a:spLocks noChangeArrowheads="1"/>
                  </p:cNvSpPr>
                  <p:nvPr/>
                </p:nvSpPr>
                <p:spPr bwMode="auto">
                  <a:xfrm>
                    <a:off x="1770" y="3513"/>
                    <a:ext cx="165" cy="6"/>
                  </a:xfrm>
                  <a:prstGeom prst="rect">
                    <a:avLst/>
                  </a:prstGeom>
                  <a:solidFill>
                    <a:srgbClr val="FFFF00"/>
                  </a:solidFill>
                  <a:ln w="9525">
                    <a:noFill/>
                    <a:miter lim="800000"/>
                    <a:headEnd/>
                    <a:tailEnd/>
                  </a:ln>
                </p:spPr>
                <p:txBody>
                  <a:bodyPr/>
                  <a:lstStyle/>
                  <a:p>
                    <a:endParaRPr lang="hu-HU"/>
                  </a:p>
                </p:txBody>
              </p:sp>
              <p:sp>
                <p:nvSpPr>
                  <p:cNvPr id="319064" name="Rectangle 600"/>
                  <p:cNvSpPr>
                    <a:spLocks noChangeArrowheads="1"/>
                  </p:cNvSpPr>
                  <p:nvPr/>
                </p:nvSpPr>
                <p:spPr bwMode="auto">
                  <a:xfrm>
                    <a:off x="1770" y="3519"/>
                    <a:ext cx="165" cy="11"/>
                  </a:xfrm>
                  <a:prstGeom prst="rect">
                    <a:avLst/>
                  </a:prstGeom>
                  <a:solidFill>
                    <a:srgbClr val="FFFF00"/>
                  </a:solidFill>
                  <a:ln w="9525">
                    <a:noFill/>
                    <a:miter lim="800000"/>
                    <a:headEnd/>
                    <a:tailEnd/>
                  </a:ln>
                </p:spPr>
                <p:txBody>
                  <a:bodyPr/>
                  <a:lstStyle/>
                  <a:p>
                    <a:endParaRPr lang="hu-HU"/>
                  </a:p>
                </p:txBody>
              </p:sp>
              <p:sp>
                <p:nvSpPr>
                  <p:cNvPr id="319065" name="Rectangle 601"/>
                  <p:cNvSpPr>
                    <a:spLocks noChangeArrowheads="1"/>
                  </p:cNvSpPr>
                  <p:nvPr/>
                </p:nvSpPr>
                <p:spPr bwMode="auto">
                  <a:xfrm>
                    <a:off x="1770" y="3530"/>
                    <a:ext cx="165" cy="6"/>
                  </a:xfrm>
                  <a:prstGeom prst="rect">
                    <a:avLst/>
                  </a:prstGeom>
                  <a:solidFill>
                    <a:srgbClr val="FFFF00"/>
                  </a:solidFill>
                  <a:ln w="9525">
                    <a:noFill/>
                    <a:miter lim="800000"/>
                    <a:headEnd/>
                    <a:tailEnd/>
                  </a:ln>
                </p:spPr>
                <p:txBody>
                  <a:bodyPr/>
                  <a:lstStyle/>
                  <a:p>
                    <a:endParaRPr lang="hu-HU"/>
                  </a:p>
                </p:txBody>
              </p:sp>
              <p:sp>
                <p:nvSpPr>
                  <p:cNvPr id="319066" name="Rectangle 602"/>
                  <p:cNvSpPr>
                    <a:spLocks noChangeArrowheads="1"/>
                  </p:cNvSpPr>
                  <p:nvPr/>
                </p:nvSpPr>
                <p:spPr bwMode="auto">
                  <a:xfrm>
                    <a:off x="1770" y="3536"/>
                    <a:ext cx="165" cy="6"/>
                  </a:xfrm>
                  <a:prstGeom prst="rect">
                    <a:avLst/>
                  </a:prstGeom>
                  <a:solidFill>
                    <a:srgbClr val="FFFF00"/>
                  </a:solidFill>
                  <a:ln w="9525">
                    <a:noFill/>
                    <a:miter lim="800000"/>
                    <a:headEnd/>
                    <a:tailEnd/>
                  </a:ln>
                </p:spPr>
                <p:txBody>
                  <a:bodyPr/>
                  <a:lstStyle/>
                  <a:p>
                    <a:endParaRPr lang="hu-HU"/>
                  </a:p>
                </p:txBody>
              </p:sp>
              <p:sp>
                <p:nvSpPr>
                  <p:cNvPr id="319067" name="Rectangle 603"/>
                  <p:cNvSpPr>
                    <a:spLocks noChangeArrowheads="1"/>
                  </p:cNvSpPr>
                  <p:nvPr/>
                </p:nvSpPr>
                <p:spPr bwMode="auto">
                  <a:xfrm>
                    <a:off x="1770" y="3542"/>
                    <a:ext cx="165" cy="12"/>
                  </a:xfrm>
                  <a:prstGeom prst="rect">
                    <a:avLst/>
                  </a:prstGeom>
                  <a:solidFill>
                    <a:srgbClr val="FFFF00"/>
                  </a:solidFill>
                  <a:ln w="9525">
                    <a:noFill/>
                    <a:miter lim="800000"/>
                    <a:headEnd/>
                    <a:tailEnd/>
                  </a:ln>
                </p:spPr>
                <p:txBody>
                  <a:bodyPr/>
                  <a:lstStyle/>
                  <a:p>
                    <a:endParaRPr lang="hu-HU"/>
                  </a:p>
                </p:txBody>
              </p:sp>
              <p:sp>
                <p:nvSpPr>
                  <p:cNvPr id="319068" name="Rectangle 604"/>
                  <p:cNvSpPr>
                    <a:spLocks noChangeArrowheads="1"/>
                  </p:cNvSpPr>
                  <p:nvPr/>
                </p:nvSpPr>
                <p:spPr bwMode="auto">
                  <a:xfrm>
                    <a:off x="1770" y="3554"/>
                    <a:ext cx="165" cy="6"/>
                  </a:xfrm>
                  <a:prstGeom prst="rect">
                    <a:avLst/>
                  </a:prstGeom>
                  <a:solidFill>
                    <a:srgbClr val="FFFF00"/>
                  </a:solidFill>
                  <a:ln w="9525">
                    <a:noFill/>
                    <a:miter lim="800000"/>
                    <a:headEnd/>
                    <a:tailEnd/>
                  </a:ln>
                </p:spPr>
                <p:txBody>
                  <a:bodyPr/>
                  <a:lstStyle/>
                  <a:p>
                    <a:endParaRPr lang="hu-HU"/>
                  </a:p>
                </p:txBody>
              </p:sp>
              <p:sp>
                <p:nvSpPr>
                  <p:cNvPr id="319069" name="Rectangle 605"/>
                  <p:cNvSpPr>
                    <a:spLocks noChangeArrowheads="1"/>
                  </p:cNvSpPr>
                  <p:nvPr/>
                </p:nvSpPr>
                <p:spPr bwMode="auto">
                  <a:xfrm>
                    <a:off x="1770" y="3560"/>
                    <a:ext cx="165" cy="11"/>
                  </a:xfrm>
                  <a:prstGeom prst="rect">
                    <a:avLst/>
                  </a:prstGeom>
                  <a:solidFill>
                    <a:srgbClr val="FFFF00"/>
                  </a:solidFill>
                  <a:ln w="9525">
                    <a:noFill/>
                    <a:miter lim="800000"/>
                    <a:headEnd/>
                    <a:tailEnd/>
                  </a:ln>
                </p:spPr>
                <p:txBody>
                  <a:bodyPr/>
                  <a:lstStyle/>
                  <a:p>
                    <a:endParaRPr lang="hu-HU"/>
                  </a:p>
                </p:txBody>
              </p:sp>
              <p:sp>
                <p:nvSpPr>
                  <p:cNvPr id="319070" name="Rectangle 606"/>
                  <p:cNvSpPr>
                    <a:spLocks noChangeArrowheads="1"/>
                  </p:cNvSpPr>
                  <p:nvPr/>
                </p:nvSpPr>
                <p:spPr bwMode="auto">
                  <a:xfrm>
                    <a:off x="1770" y="3571"/>
                    <a:ext cx="165" cy="6"/>
                  </a:xfrm>
                  <a:prstGeom prst="rect">
                    <a:avLst/>
                  </a:prstGeom>
                  <a:solidFill>
                    <a:srgbClr val="FFFF00"/>
                  </a:solidFill>
                  <a:ln w="9525">
                    <a:noFill/>
                    <a:miter lim="800000"/>
                    <a:headEnd/>
                    <a:tailEnd/>
                  </a:ln>
                </p:spPr>
                <p:txBody>
                  <a:bodyPr/>
                  <a:lstStyle/>
                  <a:p>
                    <a:endParaRPr lang="hu-HU"/>
                  </a:p>
                </p:txBody>
              </p:sp>
              <p:sp>
                <p:nvSpPr>
                  <p:cNvPr id="319071" name="Rectangle 607"/>
                  <p:cNvSpPr>
                    <a:spLocks noChangeArrowheads="1"/>
                  </p:cNvSpPr>
                  <p:nvPr/>
                </p:nvSpPr>
                <p:spPr bwMode="auto">
                  <a:xfrm>
                    <a:off x="1770" y="3577"/>
                    <a:ext cx="165" cy="6"/>
                  </a:xfrm>
                  <a:prstGeom prst="rect">
                    <a:avLst/>
                  </a:prstGeom>
                  <a:solidFill>
                    <a:srgbClr val="FFFF00"/>
                  </a:solidFill>
                  <a:ln w="9525">
                    <a:noFill/>
                    <a:miter lim="800000"/>
                    <a:headEnd/>
                    <a:tailEnd/>
                  </a:ln>
                </p:spPr>
                <p:txBody>
                  <a:bodyPr/>
                  <a:lstStyle/>
                  <a:p>
                    <a:endParaRPr lang="hu-HU"/>
                  </a:p>
                </p:txBody>
              </p:sp>
              <p:sp>
                <p:nvSpPr>
                  <p:cNvPr id="319072" name="Rectangle 608"/>
                  <p:cNvSpPr>
                    <a:spLocks noChangeArrowheads="1"/>
                  </p:cNvSpPr>
                  <p:nvPr/>
                </p:nvSpPr>
                <p:spPr bwMode="auto">
                  <a:xfrm>
                    <a:off x="1770" y="3583"/>
                    <a:ext cx="165" cy="12"/>
                  </a:xfrm>
                  <a:prstGeom prst="rect">
                    <a:avLst/>
                  </a:prstGeom>
                  <a:solidFill>
                    <a:srgbClr val="FFFF00"/>
                  </a:solidFill>
                  <a:ln w="9525">
                    <a:noFill/>
                    <a:miter lim="800000"/>
                    <a:headEnd/>
                    <a:tailEnd/>
                  </a:ln>
                </p:spPr>
                <p:txBody>
                  <a:bodyPr/>
                  <a:lstStyle/>
                  <a:p>
                    <a:endParaRPr lang="hu-HU"/>
                  </a:p>
                </p:txBody>
              </p:sp>
              <p:sp>
                <p:nvSpPr>
                  <p:cNvPr id="319073" name="Rectangle 609"/>
                  <p:cNvSpPr>
                    <a:spLocks noChangeArrowheads="1"/>
                  </p:cNvSpPr>
                  <p:nvPr/>
                </p:nvSpPr>
                <p:spPr bwMode="auto">
                  <a:xfrm>
                    <a:off x="1770" y="3595"/>
                    <a:ext cx="165" cy="6"/>
                  </a:xfrm>
                  <a:prstGeom prst="rect">
                    <a:avLst/>
                  </a:prstGeom>
                  <a:solidFill>
                    <a:srgbClr val="FFFF00"/>
                  </a:solidFill>
                  <a:ln w="9525">
                    <a:noFill/>
                    <a:miter lim="800000"/>
                    <a:headEnd/>
                    <a:tailEnd/>
                  </a:ln>
                </p:spPr>
                <p:txBody>
                  <a:bodyPr/>
                  <a:lstStyle/>
                  <a:p>
                    <a:endParaRPr lang="hu-HU"/>
                  </a:p>
                </p:txBody>
              </p:sp>
              <p:sp>
                <p:nvSpPr>
                  <p:cNvPr id="319074" name="Rectangle 610"/>
                  <p:cNvSpPr>
                    <a:spLocks noChangeArrowheads="1"/>
                  </p:cNvSpPr>
                  <p:nvPr/>
                </p:nvSpPr>
                <p:spPr bwMode="auto">
                  <a:xfrm>
                    <a:off x="1770" y="3601"/>
                    <a:ext cx="165" cy="6"/>
                  </a:xfrm>
                  <a:prstGeom prst="rect">
                    <a:avLst/>
                  </a:prstGeom>
                  <a:solidFill>
                    <a:srgbClr val="FFFF00"/>
                  </a:solidFill>
                  <a:ln w="9525">
                    <a:noFill/>
                    <a:miter lim="800000"/>
                    <a:headEnd/>
                    <a:tailEnd/>
                  </a:ln>
                </p:spPr>
                <p:txBody>
                  <a:bodyPr/>
                  <a:lstStyle/>
                  <a:p>
                    <a:endParaRPr lang="hu-HU"/>
                  </a:p>
                </p:txBody>
              </p:sp>
              <p:sp>
                <p:nvSpPr>
                  <p:cNvPr id="319075" name="Rectangle 611"/>
                  <p:cNvSpPr>
                    <a:spLocks noChangeArrowheads="1"/>
                  </p:cNvSpPr>
                  <p:nvPr/>
                </p:nvSpPr>
                <p:spPr bwMode="auto">
                  <a:xfrm>
                    <a:off x="1770" y="3607"/>
                    <a:ext cx="165" cy="11"/>
                  </a:xfrm>
                  <a:prstGeom prst="rect">
                    <a:avLst/>
                  </a:prstGeom>
                  <a:solidFill>
                    <a:srgbClr val="FFFF00"/>
                  </a:solidFill>
                  <a:ln w="9525">
                    <a:noFill/>
                    <a:miter lim="800000"/>
                    <a:headEnd/>
                    <a:tailEnd/>
                  </a:ln>
                </p:spPr>
                <p:txBody>
                  <a:bodyPr/>
                  <a:lstStyle/>
                  <a:p>
                    <a:endParaRPr lang="hu-HU"/>
                  </a:p>
                </p:txBody>
              </p:sp>
              <p:sp>
                <p:nvSpPr>
                  <p:cNvPr id="319076" name="Rectangle 612"/>
                  <p:cNvSpPr>
                    <a:spLocks noChangeArrowheads="1"/>
                  </p:cNvSpPr>
                  <p:nvPr/>
                </p:nvSpPr>
                <p:spPr bwMode="auto">
                  <a:xfrm>
                    <a:off x="1770" y="3618"/>
                    <a:ext cx="165" cy="6"/>
                  </a:xfrm>
                  <a:prstGeom prst="rect">
                    <a:avLst/>
                  </a:prstGeom>
                  <a:solidFill>
                    <a:srgbClr val="FFFF00"/>
                  </a:solidFill>
                  <a:ln w="9525">
                    <a:noFill/>
                    <a:miter lim="800000"/>
                    <a:headEnd/>
                    <a:tailEnd/>
                  </a:ln>
                </p:spPr>
                <p:txBody>
                  <a:bodyPr/>
                  <a:lstStyle/>
                  <a:p>
                    <a:endParaRPr lang="hu-HU"/>
                  </a:p>
                </p:txBody>
              </p:sp>
              <p:sp>
                <p:nvSpPr>
                  <p:cNvPr id="319077" name="Rectangle 613"/>
                  <p:cNvSpPr>
                    <a:spLocks noChangeArrowheads="1"/>
                  </p:cNvSpPr>
                  <p:nvPr/>
                </p:nvSpPr>
                <p:spPr bwMode="auto">
                  <a:xfrm>
                    <a:off x="1770" y="3624"/>
                    <a:ext cx="165" cy="12"/>
                  </a:xfrm>
                  <a:prstGeom prst="rect">
                    <a:avLst/>
                  </a:prstGeom>
                  <a:solidFill>
                    <a:srgbClr val="FFFF00"/>
                  </a:solidFill>
                  <a:ln w="9525">
                    <a:noFill/>
                    <a:miter lim="800000"/>
                    <a:headEnd/>
                    <a:tailEnd/>
                  </a:ln>
                </p:spPr>
                <p:txBody>
                  <a:bodyPr/>
                  <a:lstStyle/>
                  <a:p>
                    <a:endParaRPr lang="hu-HU"/>
                  </a:p>
                </p:txBody>
              </p:sp>
              <p:sp>
                <p:nvSpPr>
                  <p:cNvPr id="319078" name="Rectangle 614"/>
                  <p:cNvSpPr>
                    <a:spLocks noChangeArrowheads="1"/>
                  </p:cNvSpPr>
                  <p:nvPr/>
                </p:nvSpPr>
                <p:spPr bwMode="auto">
                  <a:xfrm>
                    <a:off x="1770" y="3636"/>
                    <a:ext cx="165" cy="6"/>
                  </a:xfrm>
                  <a:prstGeom prst="rect">
                    <a:avLst/>
                  </a:prstGeom>
                  <a:solidFill>
                    <a:srgbClr val="FFFF00"/>
                  </a:solidFill>
                  <a:ln w="9525">
                    <a:noFill/>
                    <a:miter lim="800000"/>
                    <a:headEnd/>
                    <a:tailEnd/>
                  </a:ln>
                </p:spPr>
                <p:txBody>
                  <a:bodyPr/>
                  <a:lstStyle/>
                  <a:p>
                    <a:endParaRPr lang="hu-HU"/>
                  </a:p>
                </p:txBody>
              </p:sp>
            </p:grpSp>
            <p:sp>
              <p:nvSpPr>
                <p:cNvPr id="319079" name="Rectangle 615"/>
                <p:cNvSpPr>
                  <a:spLocks noChangeArrowheads="1"/>
                </p:cNvSpPr>
                <p:nvPr/>
              </p:nvSpPr>
              <p:spPr bwMode="auto">
                <a:xfrm>
                  <a:off x="4448" y="3552"/>
                  <a:ext cx="165" cy="110"/>
                </a:xfrm>
                <a:prstGeom prst="rect">
                  <a:avLst/>
                </a:prstGeom>
                <a:solidFill>
                  <a:srgbClr val="FFFF00"/>
                </a:solidFill>
                <a:ln w="9525">
                  <a:noFill/>
                  <a:miter lim="800000"/>
                  <a:headEnd/>
                  <a:tailEnd/>
                </a:ln>
              </p:spPr>
              <p:txBody>
                <a:bodyPr/>
                <a:lstStyle/>
                <a:p>
                  <a:endParaRPr lang="hu-HU"/>
                </a:p>
              </p:txBody>
            </p:sp>
          </p:grpSp>
          <p:sp>
            <p:nvSpPr>
              <p:cNvPr id="319080" name="Text Box 616"/>
              <p:cNvSpPr txBox="1">
                <a:spLocks noChangeArrowheads="1"/>
              </p:cNvSpPr>
              <p:nvPr/>
            </p:nvSpPr>
            <p:spPr bwMode="auto">
              <a:xfrm>
                <a:off x="4272" y="3456"/>
                <a:ext cx="336" cy="135"/>
              </a:xfrm>
              <a:prstGeom prst="rect">
                <a:avLst/>
              </a:prstGeom>
              <a:noFill/>
              <a:ln w="9525">
                <a:noFill/>
                <a:miter lim="800000"/>
                <a:headEnd/>
                <a:tailEnd/>
              </a:ln>
              <a:effectLst/>
            </p:spPr>
            <p:txBody>
              <a:bodyPr anchor="ctr">
                <a:spAutoFit/>
              </a:bodyPr>
              <a:lstStyle/>
              <a:p>
                <a:pPr algn="ctr">
                  <a:spcBef>
                    <a:spcPct val="50000"/>
                  </a:spcBef>
                </a:pPr>
                <a:r>
                  <a:rPr lang="hu-HU" sz="800">
                    <a:solidFill>
                      <a:schemeClr val="tx1"/>
                    </a:solidFill>
                  </a:rPr>
                  <a:t>0,05</a:t>
                </a:r>
              </a:p>
            </p:txBody>
          </p:sp>
          <p:sp>
            <p:nvSpPr>
              <p:cNvPr id="319081" name="Text Box 617"/>
              <p:cNvSpPr txBox="1">
                <a:spLocks noChangeArrowheads="1"/>
              </p:cNvSpPr>
              <p:nvPr/>
            </p:nvSpPr>
            <p:spPr bwMode="auto">
              <a:xfrm>
                <a:off x="3696" y="3713"/>
                <a:ext cx="672" cy="175"/>
              </a:xfrm>
              <a:prstGeom prst="rect">
                <a:avLst/>
              </a:prstGeom>
              <a:noFill/>
              <a:ln w="9525">
                <a:noFill/>
                <a:miter lim="800000"/>
                <a:headEnd/>
                <a:tailEnd/>
              </a:ln>
              <a:effectLst/>
            </p:spPr>
            <p:txBody>
              <a:bodyPr anchor="ctr">
                <a:spAutoFit/>
              </a:bodyPr>
              <a:lstStyle/>
              <a:p>
                <a:pPr algn="ctr">
                  <a:lnSpc>
                    <a:spcPct val="50000"/>
                  </a:lnSpc>
                  <a:spcBef>
                    <a:spcPct val="50000"/>
                  </a:spcBef>
                </a:pPr>
                <a:r>
                  <a:rPr lang="hu-HU" sz="800">
                    <a:solidFill>
                      <a:schemeClr val="tx1"/>
                    </a:solidFill>
                  </a:rPr>
                  <a:t>1997. 01. 01.</a:t>
                </a:r>
              </a:p>
              <a:p>
                <a:pPr algn="ctr">
                  <a:lnSpc>
                    <a:spcPct val="50000"/>
                  </a:lnSpc>
                  <a:spcBef>
                    <a:spcPct val="50000"/>
                  </a:spcBef>
                </a:pPr>
                <a:r>
                  <a:rPr lang="hu-HU" sz="800">
                    <a:solidFill>
                      <a:schemeClr val="tx1"/>
                    </a:solidFill>
                  </a:rPr>
                  <a:t>(1996. 10. 01.)</a:t>
                </a:r>
              </a:p>
            </p:txBody>
          </p:sp>
          <p:sp>
            <p:nvSpPr>
              <p:cNvPr id="319082" name="Line 618"/>
              <p:cNvSpPr>
                <a:spLocks noChangeShapeType="1"/>
              </p:cNvSpPr>
              <p:nvPr/>
            </p:nvSpPr>
            <p:spPr bwMode="auto">
              <a:xfrm flipV="1">
                <a:off x="4224" y="3552"/>
                <a:ext cx="96" cy="144"/>
              </a:xfrm>
              <a:prstGeom prst="line">
                <a:avLst/>
              </a:prstGeom>
              <a:noFill/>
              <a:ln w="9525">
                <a:solidFill>
                  <a:schemeClr val="tx1"/>
                </a:solidFill>
                <a:round/>
                <a:headEnd/>
                <a:tailEnd type="triangle" w="med" len="med"/>
              </a:ln>
              <a:effectLst/>
            </p:spPr>
            <p:txBody>
              <a:bodyPr wrap="none" anchor="ctr"/>
              <a:lstStyle/>
              <a:p>
                <a:endParaRPr lang="hu-HU"/>
              </a:p>
            </p:txBody>
          </p:sp>
        </p:grpSp>
        <p:grpSp>
          <p:nvGrpSpPr>
            <p:cNvPr id="318916" name="Group 619"/>
            <p:cNvGrpSpPr>
              <a:grpSpLocks/>
            </p:cNvGrpSpPr>
            <p:nvPr/>
          </p:nvGrpSpPr>
          <p:grpSpPr bwMode="auto">
            <a:xfrm>
              <a:off x="1296" y="3504"/>
              <a:ext cx="3744" cy="453"/>
              <a:chOff x="1296" y="3456"/>
              <a:chExt cx="3744" cy="453"/>
            </a:xfrm>
          </p:grpSpPr>
          <p:grpSp>
            <p:nvGrpSpPr>
              <p:cNvPr id="318917" name="Group 620"/>
              <p:cNvGrpSpPr>
                <a:grpSpLocks/>
              </p:cNvGrpSpPr>
              <p:nvPr/>
            </p:nvGrpSpPr>
            <p:grpSpPr bwMode="auto">
              <a:xfrm>
                <a:off x="1296" y="3456"/>
                <a:ext cx="768" cy="366"/>
                <a:chOff x="1296" y="3456"/>
                <a:chExt cx="768" cy="366"/>
              </a:xfrm>
            </p:grpSpPr>
            <p:sp>
              <p:nvSpPr>
                <p:cNvPr id="319085" name="Text Box 621"/>
                <p:cNvSpPr txBox="1">
                  <a:spLocks noChangeArrowheads="1"/>
                </p:cNvSpPr>
                <p:nvPr/>
              </p:nvSpPr>
              <p:spPr bwMode="auto">
                <a:xfrm>
                  <a:off x="1632" y="3456"/>
                  <a:ext cx="432" cy="135"/>
                </a:xfrm>
                <a:prstGeom prst="rect">
                  <a:avLst/>
                </a:prstGeom>
                <a:noFill/>
                <a:ln w="9525">
                  <a:noFill/>
                  <a:miter lim="800000"/>
                  <a:headEnd/>
                  <a:tailEnd/>
                </a:ln>
                <a:effectLst/>
              </p:spPr>
              <p:txBody>
                <a:bodyPr anchor="ctr">
                  <a:spAutoFit/>
                </a:bodyPr>
                <a:lstStyle/>
                <a:p>
                  <a:pPr algn="ctr">
                    <a:spcBef>
                      <a:spcPct val="50000"/>
                    </a:spcBef>
                  </a:pPr>
                  <a:r>
                    <a:rPr lang="hu-HU" sz="800">
                      <a:solidFill>
                        <a:schemeClr val="tx1"/>
                      </a:solidFill>
                    </a:rPr>
                    <a:t>0,015</a:t>
                  </a:r>
                </a:p>
              </p:txBody>
            </p:sp>
            <p:sp>
              <p:nvSpPr>
                <p:cNvPr id="319086" name="Text Box 622"/>
                <p:cNvSpPr txBox="1">
                  <a:spLocks noChangeArrowheads="1"/>
                </p:cNvSpPr>
                <p:nvPr/>
              </p:nvSpPr>
              <p:spPr bwMode="auto">
                <a:xfrm>
                  <a:off x="1296" y="3687"/>
                  <a:ext cx="624" cy="135"/>
                </a:xfrm>
                <a:prstGeom prst="rect">
                  <a:avLst/>
                </a:prstGeom>
                <a:noFill/>
                <a:ln w="9525">
                  <a:noFill/>
                  <a:miter lim="800000"/>
                  <a:headEnd/>
                  <a:tailEnd/>
                </a:ln>
                <a:effectLst/>
              </p:spPr>
              <p:txBody>
                <a:bodyPr anchor="ctr">
                  <a:spAutoFit/>
                </a:bodyPr>
                <a:lstStyle/>
                <a:p>
                  <a:pPr algn="ctr">
                    <a:spcBef>
                      <a:spcPct val="50000"/>
                    </a:spcBef>
                  </a:pPr>
                  <a:r>
                    <a:rPr lang="hu-HU" sz="800">
                      <a:solidFill>
                        <a:schemeClr val="tx1"/>
                      </a:solidFill>
                    </a:rPr>
                    <a:t>2000. 01. 01.</a:t>
                  </a:r>
                </a:p>
              </p:txBody>
            </p:sp>
            <p:sp>
              <p:nvSpPr>
                <p:cNvPr id="319087" name="Line 623"/>
                <p:cNvSpPr>
                  <a:spLocks noChangeShapeType="1"/>
                </p:cNvSpPr>
                <p:nvPr/>
              </p:nvSpPr>
              <p:spPr bwMode="auto">
                <a:xfrm flipV="1">
                  <a:off x="1536" y="3591"/>
                  <a:ext cx="96" cy="96"/>
                </a:xfrm>
                <a:prstGeom prst="line">
                  <a:avLst/>
                </a:prstGeom>
                <a:noFill/>
                <a:ln w="9525">
                  <a:solidFill>
                    <a:schemeClr val="tx1"/>
                  </a:solidFill>
                  <a:round/>
                  <a:headEnd/>
                  <a:tailEnd type="triangle" w="med" len="med"/>
                </a:ln>
                <a:effectLst/>
              </p:spPr>
              <p:txBody>
                <a:bodyPr wrap="none" anchor="ctr"/>
                <a:lstStyle/>
                <a:p>
                  <a:endParaRPr lang="hu-HU"/>
                </a:p>
              </p:txBody>
            </p:sp>
          </p:grpSp>
          <p:grpSp>
            <p:nvGrpSpPr>
              <p:cNvPr id="318927" name="Group 624"/>
              <p:cNvGrpSpPr>
                <a:grpSpLocks/>
              </p:cNvGrpSpPr>
              <p:nvPr/>
            </p:nvGrpSpPr>
            <p:grpSpPr bwMode="auto">
              <a:xfrm>
                <a:off x="4320" y="3498"/>
                <a:ext cx="720" cy="411"/>
                <a:chOff x="4320" y="3498"/>
                <a:chExt cx="720" cy="411"/>
              </a:xfrm>
            </p:grpSpPr>
            <p:sp>
              <p:nvSpPr>
                <p:cNvPr id="319089" name="Text Box 625"/>
                <p:cNvSpPr txBox="1">
                  <a:spLocks noChangeArrowheads="1"/>
                </p:cNvSpPr>
                <p:nvPr/>
              </p:nvSpPr>
              <p:spPr bwMode="auto">
                <a:xfrm>
                  <a:off x="4577" y="3498"/>
                  <a:ext cx="463" cy="135"/>
                </a:xfrm>
                <a:prstGeom prst="rect">
                  <a:avLst/>
                </a:prstGeom>
                <a:noFill/>
                <a:ln w="9525">
                  <a:noFill/>
                  <a:miter lim="800000"/>
                  <a:headEnd/>
                  <a:tailEnd/>
                </a:ln>
                <a:effectLst/>
              </p:spPr>
              <p:txBody>
                <a:bodyPr anchor="ctr">
                  <a:spAutoFit/>
                </a:bodyPr>
                <a:lstStyle/>
                <a:p>
                  <a:pPr algn="ctr">
                    <a:spcBef>
                      <a:spcPct val="50000"/>
                    </a:spcBef>
                  </a:pPr>
                  <a:r>
                    <a:rPr lang="hu-HU" sz="800">
                      <a:solidFill>
                        <a:schemeClr val="tx1"/>
                      </a:solidFill>
                    </a:rPr>
                    <a:t>0,035</a:t>
                  </a:r>
                </a:p>
              </p:txBody>
            </p:sp>
            <p:sp>
              <p:nvSpPr>
                <p:cNvPr id="319090" name="Text Box 626"/>
                <p:cNvSpPr txBox="1">
                  <a:spLocks noChangeArrowheads="1"/>
                </p:cNvSpPr>
                <p:nvPr/>
              </p:nvSpPr>
              <p:spPr bwMode="auto">
                <a:xfrm>
                  <a:off x="4320" y="3720"/>
                  <a:ext cx="669" cy="189"/>
                </a:xfrm>
                <a:prstGeom prst="rect">
                  <a:avLst/>
                </a:prstGeom>
                <a:noFill/>
                <a:ln w="9525">
                  <a:noFill/>
                  <a:miter lim="800000"/>
                  <a:headEnd/>
                  <a:tailEnd/>
                </a:ln>
                <a:effectLst/>
              </p:spPr>
              <p:txBody>
                <a:bodyPr anchor="ctr">
                  <a:spAutoFit/>
                </a:bodyPr>
                <a:lstStyle/>
                <a:p>
                  <a:pPr algn="ctr">
                    <a:lnSpc>
                      <a:spcPct val="60000"/>
                    </a:lnSpc>
                    <a:spcBef>
                      <a:spcPct val="50000"/>
                    </a:spcBef>
                  </a:pPr>
                  <a:r>
                    <a:rPr lang="hu-HU" sz="800">
                      <a:solidFill>
                        <a:schemeClr val="tx1"/>
                      </a:solidFill>
                    </a:rPr>
                    <a:t>2000. 01. 01.</a:t>
                  </a:r>
                </a:p>
                <a:p>
                  <a:pPr algn="ctr">
                    <a:lnSpc>
                      <a:spcPct val="60000"/>
                    </a:lnSpc>
                    <a:spcBef>
                      <a:spcPct val="50000"/>
                    </a:spcBef>
                  </a:pPr>
                  <a:r>
                    <a:rPr lang="hu-HU" sz="800">
                      <a:solidFill>
                        <a:schemeClr val="tx1"/>
                      </a:solidFill>
                    </a:rPr>
                    <a:t>(2000. 01. 01.)</a:t>
                  </a:r>
                </a:p>
              </p:txBody>
            </p:sp>
            <p:sp>
              <p:nvSpPr>
                <p:cNvPr id="319091" name="Line 627"/>
                <p:cNvSpPr>
                  <a:spLocks noChangeShapeType="1"/>
                </p:cNvSpPr>
                <p:nvPr/>
              </p:nvSpPr>
              <p:spPr bwMode="auto">
                <a:xfrm flipV="1">
                  <a:off x="4577" y="3600"/>
                  <a:ext cx="31" cy="120"/>
                </a:xfrm>
                <a:prstGeom prst="line">
                  <a:avLst/>
                </a:prstGeom>
                <a:noFill/>
                <a:ln w="9525">
                  <a:solidFill>
                    <a:schemeClr val="tx1"/>
                  </a:solidFill>
                  <a:round/>
                  <a:headEnd/>
                  <a:tailEnd type="triangle" w="med" len="med"/>
                </a:ln>
                <a:effectLst/>
              </p:spPr>
              <p:txBody>
                <a:bodyPr wrap="none" anchor="ctr"/>
                <a:lstStyle/>
                <a:p>
                  <a:endParaRPr lang="hu-HU"/>
                </a:p>
              </p:txBody>
            </p:sp>
          </p:grpSp>
        </p:grpSp>
        <p:grpSp>
          <p:nvGrpSpPr>
            <p:cNvPr id="318937" name="Group 628"/>
            <p:cNvGrpSpPr>
              <a:grpSpLocks/>
            </p:cNvGrpSpPr>
            <p:nvPr/>
          </p:nvGrpSpPr>
          <p:grpSpPr bwMode="auto">
            <a:xfrm>
              <a:off x="2400" y="3686"/>
              <a:ext cx="3119" cy="10"/>
              <a:chOff x="2400" y="3638"/>
              <a:chExt cx="3119" cy="10"/>
            </a:xfrm>
          </p:grpSpPr>
          <p:sp>
            <p:nvSpPr>
              <p:cNvPr id="319093" name="Line 629"/>
              <p:cNvSpPr>
                <a:spLocks noChangeShapeType="1"/>
              </p:cNvSpPr>
              <p:nvPr/>
            </p:nvSpPr>
            <p:spPr bwMode="auto">
              <a:xfrm>
                <a:off x="2400" y="3638"/>
                <a:ext cx="144" cy="0"/>
              </a:xfrm>
              <a:prstGeom prst="line">
                <a:avLst/>
              </a:prstGeom>
              <a:noFill/>
              <a:ln w="28575">
                <a:solidFill>
                  <a:srgbClr val="FFFF00"/>
                </a:solidFill>
                <a:round/>
                <a:headEnd/>
                <a:tailEnd/>
              </a:ln>
              <a:effectLst/>
            </p:spPr>
            <p:txBody>
              <a:bodyPr wrap="none" anchor="ctr"/>
              <a:lstStyle/>
              <a:p>
                <a:endParaRPr lang="hu-HU"/>
              </a:p>
            </p:txBody>
          </p:sp>
          <p:sp>
            <p:nvSpPr>
              <p:cNvPr id="319094" name="Line 630"/>
              <p:cNvSpPr>
                <a:spLocks noChangeShapeType="1"/>
              </p:cNvSpPr>
              <p:nvPr/>
            </p:nvSpPr>
            <p:spPr bwMode="auto">
              <a:xfrm>
                <a:off x="5375" y="3648"/>
                <a:ext cx="144" cy="0"/>
              </a:xfrm>
              <a:prstGeom prst="line">
                <a:avLst/>
              </a:prstGeom>
              <a:noFill/>
              <a:ln w="28575">
                <a:solidFill>
                  <a:srgbClr val="FFFF00"/>
                </a:solidFill>
                <a:round/>
                <a:headEnd/>
                <a:tailEnd/>
              </a:ln>
              <a:effectLst/>
            </p:spPr>
            <p:txBody>
              <a:bodyPr wrap="none" anchor="ctr"/>
              <a:lstStyle/>
              <a:p>
                <a:endParaRPr lang="hu-HU"/>
              </a:p>
            </p:txBody>
          </p:sp>
        </p:grpSp>
        <p:grpSp>
          <p:nvGrpSpPr>
            <p:cNvPr id="318947" name="Group 631"/>
            <p:cNvGrpSpPr>
              <a:grpSpLocks/>
            </p:cNvGrpSpPr>
            <p:nvPr/>
          </p:nvGrpSpPr>
          <p:grpSpPr bwMode="auto">
            <a:xfrm>
              <a:off x="1824" y="3475"/>
              <a:ext cx="4032" cy="749"/>
              <a:chOff x="1824" y="3139"/>
              <a:chExt cx="4032" cy="749"/>
            </a:xfrm>
          </p:grpSpPr>
          <p:grpSp>
            <p:nvGrpSpPr>
              <p:cNvPr id="318957" name="Group 632"/>
              <p:cNvGrpSpPr>
                <a:grpSpLocks/>
              </p:cNvGrpSpPr>
              <p:nvPr/>
            </p:nvGrpSpPr>
            <p:grpSpPr bwMode="auto">
              <a:xfrm>
                <a:off x="1824" y="3188"/>
                <a:ext cx="1200" cy="441"/>
                <a:chOff x="1824" y="3188"/>
                <a:chExt cx="1200" cy="441"/>
              </a:xfrm>
            </p:grpSpPr>
            <p:sp>
              <p:nvSpPr>
                <p:cNvPr id="319097" name="Text Box 633"/>
                <p:cNvSpPr txBox="1">
                  <a:spLocks noChangeArrowheads="1"/>
                </p:cNvSpPr>
                <p:nvPr/>
              </p:nvSpPr>
              <p:spPr bwMode="auto">
                <a:xfrm>
                  <a:off x="2304" y="3188"/>
                  <a:ext cx="720" cy="192"/>
                </a:xfrm>
                <a:prstGeom prst="rect">
                  <a:avLst/>
                </a:prstGeom>
                <a:noFill/>
                <a:ln w="9525">
                  <a:noFill/>
                  <a:miter lim="800000"/>
                  <a:headEnd/>
                  <a:tailEnd/>
                </a:ln>
                <a:effectLst/>
              </p:spPr>
              <p:txBody>
                <a:bodyPr anchor="ctr">
                  <a:spAutoFit/>
                </a:bodyPr>
                <a:lstStyle/>
                <a:p>
                  <a:pPr algn="ctr">
                    <a:spcBef>
                      <a:spcPct val="50000"/>
                    </a:spcBef>
                  </a:pPr>
                  <a:r>
                    <a:rPr lang="hu-HU" sz="1400" i="1">
                      <a:solidFill>
                        <a:srgbClr val="FF3300"/>
                      </a:solidFill>
                    </a:rPr>
                    <a:t>10 ppm !!</a:t>
                  </a:r>
                </a:p>
              </p:txBody>
            </p:sp>
            <p:sp>
              <p:nvSpPr>
                <p:cNvPr id="319098" name="Text Box 634"/>
                <p:cNvSpPr txBox="1">
                  <a:spLocks noChangeArrowheads="1"/>
                </p:cNvSpPr>
                <p:nvPr/>
              </p:nvSpPr>
              <p:spPr bwMode="auto">
                <a:xfrm>
                  <a:off x="1824" y="3437"/>
                  <a:ext cx="1056" cy="192"/>
                </a:xfrm>
                <a:prstGeom prst="rect">
                  <a:avLst/>
                </a:prstGeom>
                <a:noFill/>
                <a:ln w="9525">
                  <a:noFill/>
                  <a:miter lim="800000"/>
                  <a:headEnd/>
                  <a:tailEnd/>
                </a:ln>
                <a:effectLst/>
              </p:spPr>
              <p:txBody>
                <a:bodyPr anchor="ctr">
                  <a:spAutoFit/>
                </a:bodyPr>
                <a:lstStyle/>
                <a:p>
                  <a:pPr algn="ctr">
                    <a:spcBef>
                      <a:spcPct val="50000"/>
                    </a:spcBef>
                  </a:pPr>
                  <a:r>
                    <a:rPr lang="hu-HU" sz="1400" i="1">
                      <a:solidFill>
                        <a:srgbClr val="FF3300"/>
                      </a:solidFill>
                    </a:rPr>
                    <a:t>2005. 01. 01.</a:t>
                  </a:r>
                </a:p>
              </p:txBody>
            </p:sp>
            <p:sp>
              <p:nvSpPr>
                <p:cNvPr id="319099" name="Line 635"/>
                <p:cNvSpPr>
                  <a:spLocks noChangeShapeType="1"/>
                </p:cNvSpPr>
                <p:nvPr/>
              </p:nvSpPr>
              <p:spPr bwMode="auto">
                <a:xfrm flipV="1">
                  <a:off x="2304" y="3351"/>
                  <a:ext cx="96" cy="96"/>
                </a:xfrm>
                <a:prstGeom prst="line">
                  <a:avLst/>
                </a:prstGeom>
                <a:noFill/>
                <a:ln w="9525">
                  <a:solidFill>
                    <a:srgbClr val="FF3300"/>
                  </a:solidFill>
                  <a:round/>
                  <a:headEnd/>
                  <a:tailEnd type="triangle" w="med" len="med"/>
                </a:ln>
                <a:effectLst/>
              </p:spPr>
              <p:txBody>
                <a:bodyPr wrap="none" anchor="ctr"/>
                <a:lstStyle/>
                <a:p>
                  <a:endParaRPr lang="hu-HU"/>
                </a:p>
              </p:txBody>
            </p:sp>
          </p:grpSp>
          <p:grpSp>
            <p:nvGrpSpPr>
              <p:cNvPr id="318967" name="Group 636"/>
              <p:cNvGrpSpPr>
                <a:grpSpLocks/>
              </p:cNvGrpSpPr>
              <p:nvPr/>
            </p:nvGrpSpPr>
            <p:grpSpPr bwMode="auto">
              <a:xfrm>
                <a:off x="4704" y="3139"/>
                <a:ext cx="1152" cy="749"/>
                <a:chOff x="4704" y="3139"/>
                <a:chExt cx="1152" cy="749"/>
              </a:xfrm>
            </p:grpSpPr>
            <p:sp>
              <p:nvSpPr>
                <p:cNvPr id="319101" name="Text Box 637"/>
                <p:cNvSpPr txBox="1">
                  <a:spLocks noChangeArrowheads="1"/>
                </p:cNvSpPr>
                <p:nvPr/>
              </p:nvSpPr>
              <p:spPr bwMode="auto">
                <a:xfrm>
                  <a:off x="5088" y="3139"/>
                  <a:ext cx="720" cy="192"/>
                </a:xfrm>
                <a:prstGeom prst="rect">
                  <a:avLst/>
                </a:prstGeom>
                <a:noFill/>
                <a:ln w="9525">
                  <a:noFill/>
                  <a:miter lim="800000"/>
                  <a:headEnd/>
                  <a:tailEnd/>
                </a:ln>
                <a:effectLst/>
              </p:spPr>
              <p:txBody>
                <a:bodyPr anchor="ctr">
                  <a:spAutoFit/>
                </a:bodyPr>
                <a:lstStyle/>
                <a:p>
                  <a:pPr algn="ctr">
                    <a:spcBef>
                      <a:spcPct val="50000"/>
                    </a:spcBef>
                  </a:pPr>
                  <a:r>
                    <a:rPr lang="hu-HU" sz="1400" i="1">
                      <a:solidFill>
                        <a:srgbClr val="993300"/>
                      </a:solidFill>
                    </a:rPr>
                    <a:t>10 ppm !!</a:t>
                  </a:r>
                </a:p>
              </p:txBody>
            </p:sp>
            <p:sp>
              <p:nvSpPr>
                <p:cNvPr id="319102" name="Text Box 638"/>
                <p:cNvSpPr txBox="1">
                  <a:spLocks noChangeArrowheads="1"/>
                </p:cNvSpPr>
                <p:nvPr/>
              </p:nvSpPr>
              <p:spPr bwMode="auto">
                <a:xfrm>
                  <a:off x="4704" y="3696"/>
                  <a:ext cx="1152" cy="192"/>
                </a:xfrm>
                <a:prstGeom prst="rect">
                  <a:avLst/>
                </a:prstGeom>
                <a:noFill/>
                <a:ln w="9525">
                  <a:noFill/>
                  <a:miter lim="800000"/>
                  <a:headEnd/>
                  <a:tailEnd/>
                </a:ln>
                <a:effectLst/>
              </p:spPr>
              <p:txBody>
                <a:bodyPr anchor="ctr">
                  <a:spAutoFit/>
                </a:bodyPr>
                <a:lstStyle/>
                <a:p>
                  <a:pPr algn="ctr">
                    <a:spcBef>
                      <a:spcPct val="50000"/>
                    </a:spcBef>
                  </a:pPr>
                  <a:r>
                    <a:rPr lang="hu-HU" sz="1400" i="1">
                      <a:solidFill>
                        <a:srgbClr val="993300"/>
                      </a:solidFill>
                    </a:rPr>
                    <a:t>2005. 01. 01.</a:t>
                  </a:r>
                </a:p>
              </p:txBody>
            </p:sp>
            <p:sp>
              <p:nvSpPr>
                <p:cNvPr id="319103" name="Line 639"/>
                <p:cNvSpPr>
                  <a:spLocks noChangeShapeType="1"/>
                </p:cNvSpPr>
                <p:nvPr/>
              </p:nvSpPr>
              <p:spPr bwMode="auto">
                <a:xfrm flipV="1">
                  <a:off x="5328" y="3378"/>
                  <a:ext cx="48" cy="318"/>
                </a:xfrm>
                <a:prstGeom prst="line">
                  <a:avLst/>
                </a:prstGeom>
                <a:noFill/>
                <a:ln w="9525">
                  <a:solidFill>
                    <a:srgbClr val="993300"/>
                  </a:solidFill>
                  <a:round/>
                  <a:headEnd/>
                  <a:tailEnd type="triangle" w="med" len="med"/>
                </a:ln>
                <a:effectLst/>
              </p:spPr>
              <p:txBody>
                <a:bodyPr wrap="none" anchor="ctr"/>
                <a:lstStyle/>
                <a:p>
                  <a:endParaRPr lang="hu-HU"/>
                </a:p>
              </p:txBody>
            </p:sp>
          </p:grpSp>
        </p:grpSp>
      </p:grpSp>
      <p:sp>
        <p:nvSpPr>
          <p:cNvPr id="319104" name="Rectangle 640"/>
          <p:cNvSpPr>
            <a:spLocks noChangeArrowheads="1"/>
          </p:cNvSpPr>
          <p:nvPr/>
        </p:nvSpPr>
        <p:spPr bwMode="auto">
          <a:xfrm>
            <a:off x="76200" y="9525"/>
            <a:ext cx="8710642" cy="1143000"/>
          </a:xfrm>
          <a:prstGeom prst="rect">
            <a:avLst/>
          </a:prstGeom>
          <a:noFill/>
          <a:ln w="9525">
            <a:noFill/>
            <a:miter lim="800000"/>
            <a:headEnd/>
            <a:tailEnd/>
          </a:ln>
          <a:effectLst/>
        </p:spPr>
        <p:txBody>
          <a:bodyPr anchor="ct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Jelentősen csökkentették a motorhajtóanyagok kéntartalmát</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grpSp>
        <p:nvGrpSpPr>
          <p:cNvPr id="318968" name="Group 641"/>
          <p:cNvGrpSpPr>
            <a:grpSpLocks/>
          </p:cNvGrpSpPr>
          <p:nvPr/>
        </p:nvGrpSpPr>
        <p:grpSpPr bwMode="auto">
          <a:xfrm>
            <a:off x="76200" y="1905000"/>
            <a:ext cx="9067800" cy="1828800"/>
            <a:chOff x="48" y="864"/>
            <a:chExt cx="5712" cy="1152"/>
          </a:xfrm>
        </p:grpSpPr>
        <p:grpSp>
          <p:nvGrpSpPr>
            <p:cNvPr id="318978" name="Group 642"/>
            <p:cNvGrpSpPr>
              <a:grpSpLocks/>
            </p:cNvGrpSpPr>
            <p:nvPr/>
          </p:nvGrpSpPr>
          <p:grpSpPr bwMode="auto">
            <a:xfrm>
              <a:off x="48" y="864"/>
              <a:ext cx="1104" cy="864"/>
              <a:chOff x="48" y="768"/>
              <a:chExt cx="1104" cy="864"/>
            </a:xfrm>
          </p:grpSpPr>
          <p:sp>
            <p:nvSpPr>
              <p:cNvPr id="319107" name="Rectangle 643"/>
              <p:cNvSpPr>
                <a:spLocks noChangeArrowheads="1"/>
              </p:cNvSpPr>
              <p:nvPr/>
            </p:nvSpPr>
            <p:spPr bwMode="auto">
              <a:xfrm>
                <a:off x="48" y="768"/>
                <a:ext cx="816" cy="240"/>
              </a:xfrm>
              <a:prstGeom prst="rect">
                <a:avLst/>
              </a:prstGeom>
              <a:solidFill>
                <a:srgbClr val="EAEAEA"/>
              </a:solidFill>
              <a:ln w="28575">
                <a:solidFill>
                  <a:srgbClr val="FF3300"/>
                </a:solidFill>
                <a:miter lim="800000"/>
                <a:headEnd/>
                <a:tailEnd/>
              </a:ln>
              <a:effectLst/>
            </p:spPr>
            <p:txBody>
              <a:bodyPr wrap="none"/>
              <a:lstStyle/>
              <a:p>
                <a:pPr algn="ctr"/>
                <a:r>
                  <a:rPr lang="en-US" sz="1800">
                    <a:solidFill>
                      <a:schemeClr val="tx1"/>
                    </a:solidFill>
                  </a:rPr>
                  <a:t>VGO HDS </a:t>
                </a:r>
              </a:p>
            </p:txBody>
          </p:sp>
          <p:sp>
            <p:nvSpPr>
              <p:cNvPr id="319108" name="Rectangle 644"/>
              <p:cNvSpPr>
                <a:spLocks noChangeArrowheads="1"/>
              </p:cNvSpPr>
              <p:nvPr/>
            </p:nvSpPr>
            <p:spPr bwMode="auto">
              <a:xfrm>
                <a:off x="336" y="1056"/>
                <a:ext cx="816" cy="240"/>
              </a:xfrm>
              <a:prstGeom prst="rect">
                <a:avLst/>
              </a:prstGeom>
              <a:solidFill>
                <a:srgbClr val="EAEAEA"/>
              </a:solidFill>
              <a:ln w="28575">
                <a:solidFill>
                  <a:srgbClr val="FF3300"/>
                </a:solidFill>
                <a:miter lim="800000"/>
                <a:headEnd/>
                <a:tailEnd/>
              </a:ln>
              <a:effectLst/>
            </p:spPr>
            <p:txBody>
              <a:bodyPr wrap="none"/>
              <a:lstStyle/>
              <a:p>
                <a:pPr algn="ctr"/>
                <a:r>
                  <a:rPr lang="en-US" sz="1800">
                    <a:solidFill>
                      <a:schemeClr val="tx1"/>
                    </a:solidFill>
                  </a:rPr>
                  <a:t>CLAUS-4 </a:t>
                </a:r>
              </a:p>
            </p:txBody>
          </p:sp>
          <p:sp>
            <p:nvSpPr>
              <p:cNvPr id="319109" name="Line 645"/>
              <p:cNvSpPr>
                <a:spLocks noChangeShapeType="1"/>
              </p:cNvSpPr>
              <p:nvPr/>
            </p:nvSpPr>
            <p:spPr bwMode="auto">
              <a:xfrm flipH="1">
                <a:off x="192" y="1008"/>
                <a:ext cx="0" cy="624"/>
              </a:xfrm>
              <a:prstGeom prst="line">
                <a:avLst/>
              </a:prstGeom>
              <a:noFill/>
              <a:ln w="38100">
                <a:solidFill>
                  <a:srgbClr val="FF3300"/>
                </a:solidFill>
                <a:round/>
                <a:headEnd/>
                <a:tailEnd type="triangle" w="med" len="med"/>
              </a:ln>
              <a:effectLst/>
            </p:spPr>
            <p:txBody>
              <a:bodyPr wrap="none" anchor="ctr"/>
              <a:lstStyle/>
              <a:p>
                <a:endParaRPr lang="hu-HU"/>
              </a:p>
            </p:txBody>
          </p:sp>
          <p:sp>
            <p:nvSpPr>
              <p:cNvPr id="319110" name="Line 646"/>
              <p:cNvSpPr>
                <a:spLocks noChangeShapeType="1"/>
              </p:cNvSpPr>
              <p:nvPr/>
            </p:nvSpPr>
            <p:spPr bwMode="auto">
              <a:xfrm flipH="1">
                <a:off x="192" y="1296"/>
                <a:ext cx="432" cy="336"/>
              </a:xfrm>
              <a:prstGeom prst="line">
                <a:avLst/>
              </a:prstGeom>
              <a:noFill/>
              <a:ln w="38100">
                <a:solidFill>
                  <a:srgbClr val="FF3300"/>
                </a:solidFill>
                <a:round/>
                <a:headEnd/>
                <a:tailEnd type="triangle" w="med" len="med"/>
              </a:ln>
              <a:effectLst/>
            </p:spPr>
            <p:txBody>
              <a:bodyPr wrap="none" anchor="ctr"/>
              <a:lstStyle/>
              <a:p>
                <a:endParaRPr lang="hu-HU"/>
              </a:p>
            </p:txBody>
          </p:sp>
        </p:grpSp>
        <p:grpSp>
          <p:nvGrpSpPr>
            <p:cNvPr id="318988" name="Group 647"/>
            <p:cNvGrpSpPr>
              <a:grpSpLocks/>
            </p:cNvGrpSpPr>
            <p:nvPr/>
          </p:nvGrpSpPr>
          <p:grpSpPr bwMode="auto">
            <a:xfrm>
              <a:off x="624" y="864"/>
              <a:ext cx="1536" cy="912"/>
              <a:chOff x="624" y="768"/>
              <a:chExt cx="1536" cy="912"/>
            </a:xfrm>
          </p:grpSpPr>
          <p:sp>
            <p:nvSpPr>
              <p:cNvPr id="319112" name="Rectangle 648"/>
              <p:cNvSpPr>
                <a:spLocks noChangeArrowheads="1"/>
              </p:cNvSpPr>
              <p:nvPr/>
            </p:nvSpPr>
            <p:spPr bwMode="auto">
              <a:xfrm>
                <a:off x="1200" y="768"/>
                <a:ext cx="960" cy="288"/>
              </a:xfrm>
              <a:prstGeom prst="rect">
                <a:avLst/>
              </a:prstGeom>
              <a:solidFill>
                <a:srgbClr val="EAEAEA"/>
              </a:solidFill>
              <a:ln w="28575">
                <a:solidFill>
                  <a:srgbClr val="993300"/>
                </a:solidFill>
                <a:miter lim="800000"/>
                <a:headEnd/>
                <a:tailEnd/>
              </a:ln>
              <a:effectLst/>
            </p:spPr>
            <p:txBody>
              <a:bodyPr wrap="none" anchor="ctr" anchorCtr="1"/>
              <a:lstStyle/>
              <a:p>
                <a:pPr algn="ctr"/>
                <a:r>
                  <a:rPr lang="en-US" sz="1800">
                    <a:solidFill>
                      <a:schemeClr val="tx1"/>
                    </a:solidFill>
                  </a:rPr>
                  <a:t>HDW-GOK 2</a:t>
                </a:r>
              </a:p>
            </p:txBody>
          </p:sp>
          <p:sp>
            <p:nvSpPr>
              <p:cNvPr id="319113" name="Line 649"/>
              <p:cNvSpPr>
                <a:spLocks noChangeShapeType="1"/>
              </p:cNvSpPr>
              <p:nvPr/>
            </p:nvSpPr>
            <p:spPr bwMode="auto">
              <a:xfrm flipH="1">
                <a:off x="624" y="1056"/>
                <a:ext cx="960" cy="624"/>
              </a:xfrm>
              <a:prstGeom prst="line">
                <a:avLst/>
              </a:prstGeom>
              <a:noFill/>
              <a:ln w="38100">
                <a:solidFill>
                  <a:srgbClr val="993300"/>
                </a:solidFill>
                <a:round/>
                <a:headEnd/>
                <a:tailEnd type="triangle" w="med" len="med"/>
              </a:ln>
              <a:effectLst/>
            </p:spPr>
            <p:txBody>
              <a:bodyPr wrap="none" anchor="ctr"/>
              <a:lstStyle/>
              <a:p>
                <a:endParaRPr lang="hu-HU"/>
              </a:p>
            </p:txBody>
          </p:sp>
        </p:grpSp>
        <p:grpSp>
          <p:nvGrpSpPr>
            <p:cNvPr id="318998" name="Group 650"/>
            <p:cNvGrpSpPr>
              <a:grpSpLocks/>
            </p:cNvGrpSpPr>
            <p:nvPr/>
          </p:nvGrpSpPr>
          <p:grpSpPr bwMode="auto">
            <a:xfrm>
              <a:off x="1728" y="1200"/>
              <a:ext cx="1200" cy="576"/>
              <a:chOff x="1728" y="1104"/>
              <a:chExt cx="1200" cy="576"/>
            </a:xfrm>
          </p:grpSpPr>
          <p:sp>
            <p:nvSpPr>
              <p:cNvPr id="319115" name="Rectangle 651"/>
              <p:cNvSpPr>
                <a:spLocks noChangeArrowheads="1"/>
              </p:cNvSpPr>
              <p:nvPr/>
            </p:nvSpPr>
            <p:spPr bwMode="auto">
              <a:xfrm>
                <a:off x="1728" y="1104"/>
                <a:ext cx="1200" cy="288"/>
              </a:xfrm>
              <a:prstGeom prst="rect">
                <a:avLst/>
              </a:prstGeom>
              <a:solidFill>
                <a:srgbClr val="EAEAEA"/>
              </a:solidFill>
              <a:ln w="28575">
                <a:solidFill>
                  <a:srgbClr val="993300"/>
                </a:solidFill>
                <a:miter lim="800000"/>
                <a:headEnd/>
                <a:tailEnd/>
              </a:ln>
              <a:effectLst/>
            </p:spPr>
            <p:txBody>
              <a:bodyPr wrap="none" anchor="ctr" anchorCtr="1"/>
              <a:lstStyle/>
              <a:p>
                <a:pPr algn="ctr"/>
                <a:r>
                  <a:rPr lang="en-US" sz="1800">
                    <a:solidFill>
                      <a:schemeClr val="tx1"/>
                    </a:solidFill>
                  </a:rPr>
                  <a:t>Gázolaj keverő</a:t>
                </a:r>
              </a:p>
            </p:txBody>
          </p:sp>
          <p:sp>
            <p:nvSpPr>
              <p:cNvPr id="319116" name="Line 652"/>
              <p:cNvSpPr>
                <a:spLocks noChangeShapeType="1"/>
              </p:cNvSpPr>
              <p:nvPr/>
            </p:nvSpPr>
            <p:spPr bwMode="auto">
              <a:xfrm flipH="1">
                <a:off x="1872" y="1392"/>
                <a:ext cx="288" cy="288"/>
              </a:xfrm>
              <a:prstGeom prst="line">
                <a:avLst/>
              </a:prstGeom>
              <a:noFill/>
              <a:ln w="38100">
                <a:solidFill>
                  <a:srgbClr val="993300"/>
                </a:solidFill>
                <a:round/>
                <a:headEnd/>
                <a:tailEnd type="triangle" w="med" len="med"/>
              </a:ln>
              <a:effectLst/>
            </p:spPr>
            <p:txBody>
              <a:bodyPr wrap="none" anchor="ctr" anchorCtr="1"/>
              <a:lstStyle/>
              <a:p>
                <a:endParaRPr lang="hu-HU"/>
              </a:p>
            </p:txBody>
          </p:sp>
        </p:grpSp>
        <p:grpSp>
          <p:nvGrpSpPr>
            <p:cNvPr id="319008" name="Group 653"/>
            <p:cNvGrpSpPr>
              <a:grpSpLocks/>
            </p:cNvGrpSpPr>
            <p:nvPr/>
          </p:nvGrpSpPr>
          <p:grpSpPr bwMode="auto">
            <a:xfrm>
              <a:off x="48" y="1728"/>
              <a:ext cx="5712" cy="288"/>
              <a:chOff x="48" y="1632"/>
              <a:chExt cx="5712" cy="288"/>
            </a:xfrm>
          </p:grpSpPr>
          <p:sp>
            <p:nvSpPr>
              <p:cNvPr id="319118" name="Line 654"/>
              <p:cNvSpPr>
                <a:spLocks noChangeShapeType="1"/>
              </p:cNvSpPr>
              <p:nvPr/>
            </p:nvSpPr>
            <p:spPr bwMode="auto">
              <a:xfrm>
                <a:off x="96" y="1680"/>
                <a:ext cx="5664" cy="0"/>
              </a:xfrm>
              <a:prstGeom prst="line">
                <a:avLst/>
              </a:prstGeom>
              <a:noFill/>
              <a:ln w="12700">
                <a:solidFill>
                  <a:schemeClr val="tx1"/>
                </a:solidFill>
                <a:round/>
                <a:headEnd/>
                <a:tailEnd type="triangle" w="med" len="med"/>
              </a:ln>
              <a:effectLst/>
            </p:spPr>
            <p:txBody>
              <a:bodyPr wrap="none" anchor="ctr"/>
              <a:lstStyle/>
              <a:p>
                <a:endParaRPr lang="hu-HU"/>
              </a:p>
            </p:txBody>
          </p:sp>
          <p:sp>
            <p:nvSpPr>
              <p:cNvPr id="319119" name="Line 655"/>
              <p:cNvSpPr>
                <a:spLocks noChangeShapeType="1"/>
              </p:cNvSpPr>
              <p:nvPr/>
            </p:nvSpPr>
            <p:spPr bwMode="auto">
              <a:xfrm>
                <a:off x="192" y="1632"/>
                <a:ext cx="0" cy="96"/>
              </a:xfrm>
              <a:prstGeom prst="line">
                <a:avLst/>
              </a:prstGeom>
              <a:noFill/>
              <a:ln w="12700">
                <a:solidFill>
                  <a:schemeClr val="tx1"/>
                </a:solidFill>
                <a:round/>
                <a:headEnd/>
                <a:tailEnd/>
              </a:ln>
              <a:effectLst/>
            </p:spPr>
            <p:txBody>
              <a:bodyPr wrap="none" anchor="ctr"/>
              <a:lstStyle/>
              <a:p>
                <a:endParaRPr lang="hu-HU"/>
              </a:p>
            </p:txBody>
          </p:sp>
          <p:sp>
            <p:nvSpPr>
              <p:cNvPr id="319120" name="Line 656"/>
              <p:cNvSpPr>
                <a:spLocks noChangeShapeType="1"/>
              </p:cNvSpPr>
              <p:nvPr/>
            </p:nvSpPr>
            <p:spPr bwMode="auto">
              <a:xfrm>
                <a:off x="624" y="1632"/>
                <a:ext cx="0" cy="96"/>
              </a:xfrm>
              <a:prstGeom prst="line">
                <a:avLst/>
              </a:prstGeom>
              <a:noFill/>
              <a:ln w="12700">
                <a:solidFill>
                  <a:schemeClr val="tx1"/>
                </a:solidFill>
                <a:round/>
                <a:headEnd/>
                <a:tailEnd/>
              </a:ln>
              <a:effectLst/>
            </p:spPr>
            <p:txBody>
              <a:bodyPr wrap="none" anchor="ctr"/>
              <a:lstStyle/>
              <a:p>
                <a:endParaRPr lang="hu-HU"/>
              </a:p>
            </p:txBody>
          </p:sp>
          <p:sp>
            <p:nvSpPr>
              <p:cNvPr id="319121" name="Line 657"/>
              <p:cNvSpPr>
                <a:spLocks noChangeShapeType="1"/>
              </p:cNvSpPr>
              <p:nvPr/>
            </p:nvSpPr>
            <p:spPr bwMode="auto">
              <a:xfrm>
                <a:off x="1008" y="1632"/>
                <a:ext cx="0" cy="96"/>
              </a:xfrm>
              <a:prstGeom prst="line">
                <a:avLst/>
              </a:prstGeom>
              <a:noFill/>
              <a:ln w="12700">
                <a:solidFill>
                  <a:schemeClr val="tx1"/>
                </a:solidFill>
                <a:round/>
                <a:headEnd/>
                <a:tailEnd/>
              </a:ln>
              <a:effectLst/>
            </p:spPr>
            <p:txBody>
              <a:bodyPr wrap="none" anchor="ctr"/>
              <a:lstStyle/>
              <a:p>
                <a:endParaRPr lang="hu-HU"/>
              </a:p>
            </p:txBody>
          </p:sp>
          <p:sp>
            <p:nvSpPr>
              <p:cNvPr id="319122" name="Line 658"/>
              <p:cNvSpPr>
                <a:spLocks noChangeShapeType="1"/>
              </p:cNvSpPr>
              <p:nvPr/>
            </p:nvSpPr>
            <p:spPr bwMode="auto">
              <a:xfrm>
                <a:off x="1440" y="1632"/>
                <a:ext cx="0" cy="96"/>
              </a:xfrm>
              <a:prstGeom prst="line">
                <a:avLst/>
              </a:prstGeom>
              <a:noFill/>
              <a:ln w="12700">
                <a:solidFill>
                  <a:schemeClr val="tx1"/>
                </a:solidFill>
                <a:round/>
                <a:headEnd/>
                <a:tailEnd/>
              </a:ln>
              <a:effectLst/>
            </p:spPr>
            <p:txBody>
              <a:bodyPr wrap="none" anchor="ctr"/>
              <a:lstStyle/>
              <a:p>
                <a:endParaRPr lang="hu-HU"/>
              </a:p>
            </p:txBody>
          </p:sp>
          <p:sp>
            <p:nvSpPr>
              <p:cNvPr id="319123" name="Line 659"/>
              <p:cNvSpPr>
                <a:spLocks noChangeShapeType="1"/>
              </p:cNvSpPr>
              <p:nvPr/>
            </p:nvSpPr>
            <p:spPr bwMode="auto">
              <a:xfrm>
                <a:off x="1872" y="1632"/>
                <a:ext cx="0" cy="96"/>
              </a:xfrm>
              <a:prstGeom prst="line">
                <a:avLst/>
              </a:prstGeom>
              <a:noFill/>
              <a:ln w="12700">
                <a:solidFill>
                  <a:schemeClr val="tx1"/>
                </a:solidFill>
                <a:round/>
                <a:headEnd/>
                <a:tailEnd/>
              </a:ln>
              <a:effectLst/>
            </p:spPr>
            <p:txBody>
              <a:bodyPr wrap="none" anchor="ctr"/>
              <a:lstStyle/>
              <a:p>
                <a:endParaRPr lang="hu-HU"/>
              </a:p>
            </p:txBody>
          </p:sp>
          <p:sp>
            <p:nvSpPr>
              <p:cNvPr id="319124" name="Line 660"/>
              <p:cNvSpPr>
                <a:spLocks noChangeShapeType="1"/>
              </p:cNvSpPr>
              <p:nvPr/>
            </p:nvSpPr>
            <p:spPr bwMode="auto">
              <a:xfrm>
                <a:off x="2304" y="1632"/>
                <a:ext cx="0" cy="96"/>
              </a:xfrm>
              <a:prstGeom prst="line">
                <a:avLst/>
              </a:prstGeom>
              <a:noFill/>
              <a:ln w="12700">
                <a:solidFill>
                  <a:schemeClr val="tx1"/>
                </a:solidFill>
                <a:round/>
                <a:headEnd/>
                <a:tailEnd/>
              </a:ln>
              <a:effectLst/>
            </p:spPr>
            <p:txBody>
              <a:bodyPr wrap="none" anchor="ctr"/>
              <a:lstStyle/>
              <a:p>
                <a:endParaRPr lang="hu-HU"/>
              </a:p>
            </p:txBody>
          </p:sp>
          <p:sp>
            <p:nvSpPr>
              <p:cNvPr id="319125" name="Line 661"/>
              <p:cNvSpPr>
                <a:spLocks noChangeShapeType="1"/>
              </p:cNvSpPr>
              <p:nvPr/>
            </p:nvSpPr>
            <p:spPr bwMode="auto">
              <a:xfrm>
                <a:off x="2784" y="1632"/>
                <a:ext cx="0" cy="96"/>
              </a:xfrm>
              <a:prstGeom prst="line">
                <a:avLst/>
              </a:prstGeom>
              <a:noFill/>
              <a:ln w="12700">
                <a:solidFill>
                  <a:schemeClr val="tx1"/>
                </a:solidFill>
                <a:round/>
                <a:headEnd/>
                <a:tailEnd/>
              </a:ln>
              <a:effectLst/>
            </p:spPr>
            <p:txBody>
              <a:bodyPr wrap="none" anchor="ctr"/>
              <a:lstStyle/>
              <a:p>
                <a:endParaRPr lang="hu-HU"/>
              </a:p>
            </p:txBody>
          </p:sp>
          <p:sp>
            <p:nvSpPr>
              <p:cNvPr id="319126" name="Line 662"/>
              <p:cNvSpPr>
                <a:spLocks noChangeShapeType="1"/>
              </p:cNvSpPr>
              <p:nvPr/>
            </p:nvSpPr>
            <p:spPr bwMode="auto">
              <a:xfrm>
                <a:off x="3216" y="1632"/>
                <a:ext cx="0" cy="96"/>
              </a:xfrm>
              <a:prstGeom prst="line">
                <a:avLst/>
              </a:prstGeom>
              <a:noFill/>
              <a:ln w="12700">
                <a:solidFill>
                  <a:schemeClr val="tx1"/>
                </a:solidFill>
                <a:round/>
                <a:headEnd/>
                <a:tailEnd/>
              </a:ln>
              <a:effectLst/>
            </p:spPr>
            <p:txBody>
              <a:bodyPr wrap="none" anchor="ctr"/>
              <a:lstStyle/>
              <a:p>
                <a:endParaRPr lang="hu-HU"/>
              </a:p>
            </p:txBody>
          </p:sp>
          <p:sp>
            <p:nvSpPr>
              <p:cNvPr id="319127" name="Line 663"/>
              <p:cNvSpPr>
                <a:spLocks noChangeShapeType="1"/>
              </p:cNvSpPr>
              <p:nvPr/>
            </p:nvSpPr>
            <p:spPr bwMode="auto">
              <a:xfrm>
                <a:off x="3600" y="1632"/>
                <a:ext cx="0" cy="96"/>
              </a:xfrm>
              <a:prstGeom prst="line">
                <a:avLst/>
              </a:prstGeom>
              <a:noFill/>
              <a:ln w="12700">
                <a:solidFill>
                  <a:schemeClr val="tx1"/>
                </a:solidFill>
                <a:round/>
                <a:headEnd/>
                <a:tailEnd/>
              </a:ln>
              <a:effectLst/>
            </p:spPr>
            <p:txBody>
              <a:bodyPr wrap="none" anchor="ctr"/>
              <a:lstStyle/>
              <a:p>
                <a:endParaRPr lang="hu-HU"/>
              </a:p>
            </p:txBody>
          </p:sp>
          <p:sp>
            <p:nvSpPr>
              <p:cNvPr id="319128" name="Rectangle 664"/>
              <p:cNvSpPr>
                <a:spLocks noChangeArrowheads="1"/>
              </p:cNvSpPr>
              <p:nvPr/>
            </p:nvSpPr>
            <p:spPr bwMode="auto">
              <a:xfrm>
                <a:off x="48" y="1776"/>
                <a:ext cx="384" cy="144"/>
              </a:xfrm>
              <a:prstGeom prst="rect">
                <a:avLst/>
              </a:prstGeom>
              <a:noFill/>
              <a:ln w="12700">
                <a:noFill/>
                <a:miter lim="800000"/>
                <a:headEnd/>
                <a:tailEnd/>
              </a:ln>
              <a:effectLst/>
            </p:spPr>
            <p:txBody>
              <a:bodyPr wrap="none" anchor="ctr"/>
              <a:lstStyle/>
              <a:p>
                <a:pPr algn="ctr"/>
                <a:r>
                  <a:rPr lang="en-US" sz="1800">
                    <a:solidFill>
                      <a:schemeClr val="tx1"/>
                    </a:solidFill>
                    <a:latin typeface="Times New Roman" pitchFamily="18" charset="-18"/>
                  </a:rPr>
                  <a:t>1992</a:t>
                </a:r>
              </a:p>
            </p:txBody>
          </p:sp>
          <p:sp>
            <p:nvSpPr>
              <p:cNvPr id="319129" name="Rectangle 665"/>
              <p:cNvSpPr>
                <a:spLocks noChangeArrowheads="1"/>
              </p:cNvSpPr>
              <p:nvPr/>
            </p:nvSpPr>
            <p:spPr bwMode="auto">
              <a:xfrm>
                <a:off x="432" y="1776"/>
                <a:ext cx="384" cy="144"/>
              </a:xfrm>
              <a:prstGeom prst="rect">
                <a:avLst/>
              </a:prstGeom>
              <a:noFill/>
              <a:ln w="12700">
                <a:noFill/>
                <a:miter lim="800000"/>
                <a:headEnd/>
                <a:tailEnd/>
              </a:ln>
              <a:effectLst/>
            </p:spPr>
            <p:txBody>
              <a:bodyPr wrap="none" anchor="ctr"/>
              <a:lstStyle/>
              <a:p>
                <a:pPr algn="ctr"/>
                <a:r>
                  <a:rPr lang="en-US" sz="1800">
                    <a:solidFill>
                      <a:schemeClr val="tx1"/>
                    </a:solidFill>
                    <a:latin typeface="Times New Roman" pitchFamily="18" charset="-18"/>
                  </a:rPr>
                  <a:t>1993</a:t>
                </a:r>
              </a:p>
            </p:txBody>
          </p:sp>
          <p:sp>
            <p:nvSpPr>
              <p:cNvPr id="319130" name="Rectangle 666"/>
              <p:cNvSpPr>
                <a:spLocks noChangeArrowheads="1"/>
              </p:cNvSpPr>
              <p:nvPr/>
            </p:nvSpPr>
            <p:spPr bwMode="auto">
              <a:xfrm>
                <a:off x="816" y="1776"/>
                <a:ext cx="384" cy="144"/>
              </a:xfrm>
              <a:prstGeom prst="rect">
                <a:avLst/>
              </a:prstGeom>
              <a:noFill/>
              <a:ln w="12700">
                <a:noFill/>
                <a:miter lim="800000"/>
                <a:headEnd/>
                <a:tailEnd/>
              </a:ln>
              <a:effectLst/>
            </p:spPr>
            <p:txBody>
              <a:bodyPr wrap="none" anchor="ctr"/>
              <a:lstStyle/>
              <a:p>
                <a:pPr algn="ctr"/>
                <a:r>
                  <a:rPr lang="en-US" sz="1800">
                    <a:solidFill>
                      <a:schemeClr val="tx1"/>
                    </a:solidFill>
                    <a:latin typeface="Times New Roman" pitchFamily="18" charset="-18"/>
                  </a:rPr>
                  <a:t>1994</a:t>
                </a:r>
              </a:p>
            </p:txBody>
          </p:sp>
          <p:sp>
            <p:nvSpPr>
              <p:cNvPr id="319131" name="Rectangle 667"/>
              <p:cNvSpPr>
                <a:spLocks noChangeArrowheads="1"/>
              </p:cNvSpPr>
              <p:nvPr/>
            </p:nvSpPr>
            <p:spPr bwMode="auto">
              <a:xfrm>
                <a:off x="1248" y="1776"/>
                <a:ext cx="384" cy="144"/>
              </a:xfrm>
              <a:prstGeom prst="rect">
                <a:avLst/>
              </a:prstGeom>
              <a:noFill/>
              <a:ln w="12700">
                <a:noFill/>
                <a:miter lim="800000"/>
                <a:headEnd/>
                <a:tailEnd/>
              </a:ln>
              <a:effectLst/>
            </p:spPr>
            <p:txBody>
              <a:bodyPr wrap="none" anchor="ctr"/>
              <a:lstStyle/>
              <a:p>
                <a:pPr algn="ctr"/>
                <a:r>
                  <a:rPr lang="en-US" sz="1800">
                    <a:solidFill>
                      <a:schemeClr val="tx1"/>
                    </a:solidFill>
                    <a:latin typeface="Times New Roman" pitchFamily="18" charset="-18"/>
                  </a:rPr>
                  <a:t>1995</a:t>
                </a:r>
              </a:p>
            </p:txBody>
          </p:sp>
          <p:sp>
            <p:nvSpPr>
              <p:cNvPr id="319132" name="Rectangle 668"/>
              <p:cNvSpPr>
                <a:spLocks noChangeArrowheads="1"/>
              </p:cNvSpPr>
              <p:nvPr/>
            </p:nvSpPr>
            <p:spPr bwMode="auto">
              <a:xfrm>
                <a:off x="1680" y="1776"/>
                <a:ext cx="384" cy="144"/>
              </a:xfrm>
              <a:prstGeom prst="rect">
                <a:avLst/>
              </a:prstGeom>
              <a:noFill/>
              <a:ln w="12700">
                <a:noFill/>
                <a:miter lim="800000"/>
                <a:headEnd/>
                <a:tailEnd/>
              </a:ln>
              <a:effectLst/>
            </p:spPr>
            <p:txBody>
              <a:bodyPr wrap="none" anchor="ctr"/>
              <a:lstStyle/>
              <a:p>
                <a:pPr algn="ctr"/>
                <a:r>
                  <a:rPr lang="en-US" sz="1800">
                    <a:solidFill>
                      <a:schemeClr val="tx1"/>
                    </a:solidFill>
                    <a:latin typeface="Times New Roman" pitchFamily="18" charset="-18"/>
                  </a:rPr>
                  <a:t>1996</a:t>
                </a:r>
              </a:p>
            </p:txBody>
          </p:sp>
          <p:sp>
            <p:nvSpPr>
              <p:cNvPr id="319133" name="Rectangle 669"/>
              <p:cNvSpPr>
                <a:spLocks noChangeArrowheads="1"/>
              </p:cNvSpPr>
              <p:nvPr/>
            </p:nvSpPr>
            <p:spPr bwMode="auto">
              <a:xfrm>
                <a:off x="2112" y="1776"/>
                <a:ext cx="384" cy="144"/>
              </a:xfrm>
              <a:prstGeom prst="rect">
                <a:avLst/>
              </a:prstGeom>
              <a:noFill/>
              <a:ln w="12700">
                <a:noFill/>
                <a:miter lim="800000"/>
                <a:headEnd/>
                <a:tailEnd/>
              </a:ln>
              <a:effectLst/>
            </p:spPr>
            <p:txBody>
              <a:bodyPr wrap="none" anchor="ctr"/>
              <a:lstStyle/>
              <a:p>
                <a:pPr algn="ctr"/>
                <a:r>
                  <a:rPr lang="en-US" sz="1800">
                    <a:solidFill>
                      <a:schemeClr val="tx1"/>
                    </a:solidFill>
                    <a:latin typeface="Times New Roman" pitchFamily="18" charset="-18"/>
                  </a:rPr>
                  <a:t>1997</a:t>
                </a:r>
              </a:p>
            </p:txBody>
          </p:sp>
          <p:sp>
            <p:nvSpPr>
              <p:cNvPr id="319134" name="Rectangle 670"/>
              <p:cNvSpPr>
                <a:spLocks noChangeArrowheads="1"/>
              </p:cNvSpPr>
              <p:nvPr/>
            </p:nvSpPr>
            <p:spPr bwMode="auto">
              <a:xfrm>
                <a:off x="2544" y="1776"/>
                <a:ext cx="384" cy="144"/>
              </a:xfrm>
              <a:prstGeom prst="rect">
                <a:avLst/>
              </a:prstGeom>
              <a:noFill/>
              <a:ln w="12700">
                <a:noFill/>
                <a:miter lim="800000"/>
                <a:headEnd/>
                <a:tailEnd/>
              </a:ln>
              <a:effectLst/>
            </p:spPr>
            <p:txBody>
              <a:bodyPr wrap="none" anchor="ctr"/>
              <a:lstStyle/>
              <a:p>
                <a:pPr algn="ctr"/>
                <a:r>
                  <a:rPr lang="en-US" sz="1800">
                    <a:solidFill>
                      <a:schemeClr val="tx1"/>
                    </a:solidFill>
                    <a:latin typeface="Times New Roman" pitchFamily="18" charset="-18"/>
                  </a:rPr>
                  <a:t>1998</a:t>
                </a:r>
              </a:p>
            </p:txBody>
          </p:sp>
          <p:sp>
            <p:nvSpPr>
              <p:cNvPr id="319135" name="Rectangle 671"/>
              <p:cNvSpPr>
                <a:spLocks noChangeArrowheads="1"/>
              </p:cNvSpPr>
              <p:nvPr/>
            </p:nvSpPr>
            <p:spPr bwMode="auto">
              <a:xfrm>
                <a:off x="2976" y="1776"/>
                <a:ext cx="384" cy="144"/>
              </a:xfrm>
              <a:prstGeom prst="rect">
                <a:avLst/>
              </a:prstGeom>
              <a:noFill/>
              <a:ln w="12700">
                <a:noFill/>
                <a:miter lim="800000"/>
                <a:headEnd/>
                <a:tailEnd/>
              </a:ln>
              <a:effectLst/>
            </p:spPr>
            <p:txBody>
              <a:bodyPr wrap="none" anchor="ctr"/>
              <a:lstStyle/>
              <a:p>
                <a:pPr algn="ctr"/>
                <a:r>
                  <a:rPr lang="en-US" sz="1800">
                    <a:solidFill>
                      <a:schemeClr val="tx1"/>
                    </a:solidFill>
                    <a:latin typeface="Times New Roman" pitchFamily="18" charset="-18"/>
                  </a:rPr>
                  <a:t>1999</a:t>
                </a:r>
              </a:p>
            </p:txBody>
          </p:sp>
          <p:sp>
            <p:nvSpPr>
              <p:cNvPr id="319136" name="Rectangle 672"/>
              <p:cNvSpPr>
                <a:spLocks noChangeArrowheads="1"/>
              </p:cNvSpPr>
              <p:nvPr/>
            </p:nvSpPr>
            <p:spPr bwMode="auto">
              <a:xfrm>
                <a:off x="3408" y="1776"/>
                <a:ext cx="384" cy="144"/>
              </a:xfrm>
              <a:prstGeom prst="rect">
                <a:avLst/>
              </a:prstGeom>
              <a:noFill/>
              <a:ln w="12700">
                <a:noFill/>
                <a:miter lim="800000"/>
                <a:headEnd/>
                <a:tailEnd/>
              </a:ln>
              <a:effectLst/>
            </p:spPr>
            <p:txBody>
              <a:bodyPr wrap="none" anchor="ctr"/>
              <a:lstStyle/>
              <a:p>
                <a:pPr algn="ctr"/>
                <a:r>
                  <a:rPr lang="en-US" sz="1800">
                    <a:solidFill>
                      <a:schemeClr val="tx1"/>
                    </a:solidFill>
                    <a:latin typeface="Times New Roman" pitchFamily="18" charset="-18"/>
                  </a:rPr>
                  <a:t>2000</a:t>
                </a:r>
              </a:p>
            </p:txBody>
          </p:sp>
          <p:sp>
            <p:nvSpPr>
              <p:cNvPr id="319137" name="Line 673"/>
              <p:cNvSpPr>
                <a:spLocks noChangeShapeType="1"/>
              </p:cNvSpPr>
              <p:nvPr/>
            </p:nvSpPr>
            <p:spPr bwMode="auto">
              <a:xfrm>
                <a:off x="3984" y="1632"/>
                <a:ext cx="0" cy="96"/>
              </a:xfrm>
              <a:prstGeom prst="line">
                <a:avLst/>
              </a:prstGeom>
              <a:noFill/>
              <a:ln w="12700">
                <a:solidFill>
                  <a:schemeClr val="tx1"/>
                </a:solidFill>
                <a:round/>
                <a:headEnd/>
                <a:tailEnd/>
              </a:ln>
              <a:effectLst/>
            </p:spPr>
            <p:txBody>
              <a:bodyPr wrap="none" anchor="ctr"/>
              <a:lstStyle/>
              <a:p>
                <a:endParaRPr lang="hu-HU"/>
              </a:p>
            </p:txBody>
          </p:sp>
          <p:sp>
            <p:nvSpPr>
              <p:cNvPr id="319138" name="Rectangle 674"/>
              <p:cNvSpPr>
                <a:spLocks noChangeArrowheads="1"/>
              </p:cNvSpPr>
              <p:nvPr/>
            </p:nvSpPr>
            <p:spPr bwMode="auto">
              <a:xfrm>
                <a:off x="3792" y="1776"/>
                <a:ext cx="384" cy="144"/>
              </a:xfrm>
              <a:prstGeom prst="rect">
                <a:avLst/>
              </a:prstGeom>
              <a:noFill/>
              <a:ln w="12700">
                <a:noFill/>
                <a:miter lim="800000"/>
                <a:headEnd/>
                <a:tailEnd/>
              </a:ln>
              <a:effectLst/>
            </p:spPr>
            <p:txBody>
              <a:bodyPr wrap="none" anchor="ctr"/>
              <a:lstStyle/>
              <a:p>
                <a:pPr algn="ctr"/>
                <a:r>
                  <a:rPr lang="en-US" sz="1800">
                    <a:solidFill>
                      <a:schemeClr val="tx1"/>
                    </a:solidFill>
                    <a:latin typeface="Times New Roman" pitchFamily="18" charset="-18"/>
                  </a:rPr>
                  <a:t>2001</a:t>
                </a:r>
              </a:p>
            </p:txBody>
          </p:sp>
          <p:sp>
            <p:nvSpPr>
              <p:cNvPr id="319139" name="Line 675"/>
              <p:cNvSpPr>
                <a:spLocks noChangeShapeType="1"/>
              </p:cNvSpPr>
              <p:nvPr/>
            </p:nvSpPr>
            <p:spPr bwMode="auto">
              <a:xfrm>
                <a:off x="4368" y="1632"/>
                <a:ext cx="0" cy="96"/>
              </a:xfrm>
              <a:prstGeom prst="line">
                <a:avLst/>
              </a:prstGeom>
              <a:noFill/>
              <a:ln w="12700">
                <a:solidFill>
                  <a:schemeClr val="tx1"/>
                </a:solidFill>
                <a:round/>
                <a:headEnd/>
                <a:tailEnd/>
              </a:ln>
              <a:effectLst/>
            </p:spPr>
            <p:txBody>
              <a:bodyPr wrap="none" anchor="ctr"/>
              <a:lstStyle/>
              <a:p>
                <a:endParaRPr lang="hu-HU"/>
              </a:p>
            </p:txBody>
          </p:sp>
          <p:sp>
            <p:nvSpPr>
              <p:cNvPr id="319140" name="Rectangle 676"/>
              <p:cNvSpPr>
                <a:spLocks noChangeArrowheads="1"/>
              </p:cNvSpPr>
              <p:nvPr/>
            </p:nvSpPr>
            <p:spPr bwMode="auto">
              <a:xfrm>
                <a:off x="4176" y="1776"/>
                <a:ext cx="384" cy="144"/>
              </a:xfrm>
              <a:prstGeom prst="rect">
                <a:avLst/>
              </a:prstGeom>
              <a:noFill/>
              <a:ln w="12700">
                <a:noFill/>
                <a:miter lim="800000"/>
                <a:headEnd/>
                <a:tailEnd/>
              </a:ln>
              <a:effectLst/>
            </p:spPr>
            <p:txBody>
              <a:bodyPr wrap="none" anchor="ctr"/>
              <a:lstStyle/>
              <a:p>
                <a:pPr algn="ctr"/>
                <a:r>
                  <a:rPr lang="en-US" sz="1800">
                    <a:solidFill>
                      <a:schemeClr val="tx1"/>
                    </a:solidFill>
                    <a:latin typeface="Times New Roman" pitchFamily="18" charset="-18"/>
                  </a:rPr>
                  <a:t>2002</a:t>
                </a:r>
              </a:p>
            </p:txBody>
          </p:sp>
          <p:sp>
            <p:nvSpPr>
              <p:cNvPr id="319141" name="Line 677"/>
              <p:cNvSpPr>
                <a:spLocks noChangeShapeType="1"/>
              </p:cNvSpPr>
              <p:nvPr/>
            </p:nvSpPr>
            <p:spPr bwMode="auto">
              <a:xfrm>
                <a:off x="4752" y="1632"/>
                <a:ext cx="0" cy="96"/>
              </a:xfrm>
              <a:prstGeom prst="line">
                <a:avLst/>
              </a:prstGeom>
              <a:noFill/>
              <a:ln w="12700">
                <a:solidFill>
                  <a:schemeClr val="tx1"/>
                </a:solidFill>
                <a:round/>
                <a:headEnd/>
                <a:tailEnd/>
              </a:ln>
              <a:effectLst/>
            </p:spPr>
            <p:txBody>
              <a:bodyPr wrap="none" anchor="ctr"/>
              <a:lstStyle/>
              <a:p>
                <a:endParaRPr lang="hu-HU"/>
              </a:p>
            </p:txBody>
          </p:sp>
          <p:sp>
            <p:nvSpPr>
              <p:cNvPr id="319142" name="Rectangle 678"/>
              <p:cNvSpPr>
                <a:spLocks noChangeArrowheads="1"/>
              </p:cNvSpPr>
              <p:nvPr/>
            </p:nvSpPr>
            <p:spPr bwMode="auto">
              <a:xfrm>
                <a:off x="4560" y="1776"/>
                <a:ext cx="384" cy="144"/>
              </a:xfrm>
              <a:prstGeom prst="rect">
                <a:avLst/>
              </a:prstGeom>
              <a:noFill/>
              <a:ln w="12700">
                <a:noFill/>
                <a:miter lim="800000"/>
                <a:headEnd/>
                <a:tailEnd/>
              </a:ln>
              <a:effectLst/>
            </p:spPr>
            <p:txBody>
              <a:bodyPr wrap="none" anchor="ctr"/>
              <a:lstStyle/>
              <a:p>
                <a:pPr algn="ctr"/>
                <a:r>
                  <a:rPr lang="en-US" sz="1800">
                    <a:solidFill>
                      <a:schemeClr val="tx1"/>
                    </a:solidFill>
                    <a:latin typeface="Times New Roman" pitchFamily="18" charset="-18"/>
                  </a:rPr>
                  <a:t>2003</a:t>
                </a:r>
              </a:p>
            </p:txBody>
          </p:sp>
          <p:sp>
            <p:nvSpPr>
              <p:cNvPr id="319143" name="Line 679"/>
              <p:cNvSpPr>
                <a:spLocks noChangeShapeType="1"/>
              </p:cNvSpPr>
              <p:nvPr/>
            </p:nvSpPr>
            <p:spPr bwMode="auto">
              <a:xfrm>
                <a:off x="5136" y="1632"/>
                <a:ext cx="0" cy="96"/>
              </a:xfrm>
              <a:prstGeom prst="line">
                <a:avLst/>
              </a:prstGeom>
              <a:noFill/>
              <a:ln w="12700">
                <a:solidFill>
                  <a:schemeClr val="tx1"/>
                </a:solidFill>
                <a:round/>
                <a:headEnd/>
                <a:tailEnd/>
              </a:ln>
              <a:effectLst/>
            </p:spPr>
            <p:txBody>
              <a:bodyPr wrap="none" anchor="ctr"/>
              <a:lstStyle/>
              <a:p>
                <a:endParaRPr lang="hu-HU"/>
              </a:p>
            </p:txBody>
          </p:sp>
          <p:sp>
            <p:nvSpPr>
              <p:cNvPr id="319144" name="Rectangle 680"/>
              <p:cNvSpPr>
                <a:spLocks noChangeArrowheads="1"/>
              </p:cNvSpPr>
              <p:nvPr/>
            </p:nvSpPr>
            <p:spPr bwMode="auto">
              <a:xfrm>
                <a:off x="4944" y="1776"/>
                <a:ext cx="384" cy="144"/>
              </a:xfrm>
              <a:prstGeom prst="rect">
                <a:avLst/>
              </a:prstGeom>
              <a:noFill/>
              <a:ln w="12700">
                <a:noFill/>
                <a:miter lim="800000"/>
                <a:headEnd/>
                <a:tailEnd/>
              </a:ln>
              <a:effectLst/>
            </p:spPr>
            <p:txBody>
              <a:bodyPr wrap="none" anchor="ctr"/>
              <a:lstStyle/>
              <a:p>
                <a:pPr algn="ctr"/>
                <a:r>
                  <a:rPr lang="en-US" sz="1800">
                    <a:solidFill>
                      <a:schemeClr val="tx1"/>
                    </a:solidFill>
                    <a:latin typeface="Times New Roman" pitchFamily="18" charset="-18"/>
                  </a:rPr>
                  <a:t>2004</a:t>
                </a:r>
              </a:p>
            </p:txBody>
          </p:sp>
          <p:sp>
            <p:nvSpPr>
              <p:cNvPr id="319145" name="Line 681"/>
              <p:cNvSpPr>
                <a:spLocks noChangeShapeType="1"/>
              </p:cNvSpPr>
              <p:nvPr/>
            </p:nvSpPr>
            <p:spPr bwMode="auto">
              <a:xfrm>
                <a:off x="5520" y="1632"/>
                <a:ext cx="0" cy="96"/>
              </a:xfrm>
              <a:prstGeom prst="line">
                <a:avLst/>
              </a:prstGeom>
              <a:noFill/>
              <a:ln w="12700">
                <a:solidFill>
                  <a:schemeClr val="tx1"/>
                </a:solidFill>
                <a:round/>
                <a:headEnd/>
                <a:tailEnd/>
              </a:ln>
              <a:effectLst/>
            </p:spPr>
            <p:txBody>
              <a:bodyPr wrap="none" anchor="ctr"/>
              <a:lstStyle/>
              <a:p>
                <a:endParaRPr lang="hu-HU"/>
              </a:p>
            </p:txBody>
          </p:sp>
          <p:sp>
            <p:nvSpPr>
              <p:cNvPr id="319146" name="Rectangle 682"/>
              <p:cNvSpPr>
                <a:spLocks noChangeArrowheads="1"/>
              </p:cNvSpPr>
              <p:nvPr/>
            </p:nvSpPr>
            <p:spPr bwMode="auto">
              <a:xfrm>
                <a:off x="5328" y="1776"/>
                <a:ext cx="384" cy="144"/>
              </a:xfrm>
              <a:prstGeom prst="rect">
                <a:avLst/>
              </a:prstGeom>
              <a:noFill/>
              <a:ln w="12700">
                <a:noFill/>
                <a:miter lim="800000"/>
                <a:headEnd/>
                <a:tailEnd/>
              </a:ln>
              <a:effectLst/>
            </p:spPr>
            <p:txBody>
              <a:bodyPr wrap="none" anchor="ctr"/>
              <a:lstStyle/>
              <a:p>
                <a:pPr algn="ctr"/>
                <a:r>
                  <a:rPr lang="en-US" sz="1800">
                    <a:solidFill>
                      <a:schemeClr val="tx1"/>
                    </a:solidFill>
                    <a:latin typeface="Times New Roman" pitchFamily="18" charset="-18"/>
                  </a:rPr>
                  <a:t>2005</a:t>
                </a:r>
              </a:p>
            </p:txBody>
          </p:sp>
        </p:grpSp>
        <p:grpSp>
          <p:nvGrpSpPr>
            <p:cNvPr id="319018" name="Group 683"/>
            <p:cNvGrpSpPr>
              <a:grpSpLocks/>
            </p:cNvGrpSpPr>
            <p:nvPr/>
          </p:nvGrpSpPr>
          <p:grpSpPr bwMode="auto">
            <a:xfrm>
              <a:off x="2448" y="864"/>
              <a:ext cx="1440" cy="912"/>
              <a:chOff x="2448" y="768"/>
              <a:chExt cx="1440" cy="912"/>
            </a:xfrm>
          </p:grpSpPr>
          <p:sp>
            <p:nvSpPr>
              <p:cNvPr id="319148" name="Rectangle 684"/>
              <p:cNvSpPr>
                <a:spLocks noChangeArrowheads="1"/>
              </p:cNvSpPr>
              <p:nvPr/>
            </p:nvSpPr>
            <p:spPr bwMode="auto">
              <a:xfrm>
                <a:off x="2448" y="768"/>
                <a:ext cx="1440" cy="288"/>
              </a:xfrm>
              <a:prstGeom prst="rect">
                <a:avLst/>
              </a:prstGeom>
              <a:solidFill>
                <a:srgbClr val="EAEAEA"/>
              </a:solidFill>
              <a:ln w="57150">
                <a:solidFill>
                  <a:srgbClr val="993300"/>
                </a:solidFill>
                <a:miter lim="800000"/>
                <a:headEnd/>
                <a:tailEnd/>
              </a:ln>
              <a:effectLst>
                <a:outerShdw dist="56796" dir="1593903" algn="ctr" rotWithShape="0">
                  <a:srgbClr val="FF3300"/>
                </a:outerShdw>
              </a:effectLst>
            </p:spPr>
            <p:txBody>
              <a:bodyPr wrap="none" anchor="ctr" anchorCtr="1"/>
              <a:lstStyle/>
              <a:p>
                <a:pPr algn="ctr"/>
                <a:r>
                  <a:rPr lang="en-US" sz="1800">
                    <a:solidFill>
                      <a:schemeClr val="tx1"/>
                    </a:solidFill>
                  </a:rPr>
                  <a:t>HDS intenzifikálás</a:t>
                </a:r>
              </a:p>
            </p:txBody>
          </p:sp>
          <p:sp>
            <p:nvSpPr>
              <p:cNvPr id="319149" name="Line 685"/>
              <p:cNvSpPr>
                <a:spLocks noChangeShapeType="1"/>
              </p:cNvSpPr>
              <p:nvPr/>
            </p:nvSpPr>
            <p:spPr bwMode="auto">
              <a:xfrm>
                <a:off x="3168" y="1056"/>
                <a:ext cx="336" cy="624"/>
              </a:xfrm>
              <a:prstGeom prst="line">
                <a:avLst/>
              </a:prstGeom>
              <a:noFill/>
              <a:ln w="38100">
                <a:solidFill>
                  <a:srgbClr val="993300"/>
                </a:solidFill>
                <a:round/>
                <a:headEnd/>
                <a:tailEnd type="triangle" w="med" len="med"/>
              </a:ln>
              <a:effectLst>
                <a:outerShdw dist="56796" dir="1593903" algn="ctr" rotWithShape="0">
                  <a:srgbClr val="FF3300"/>
                </a:outerShdw>
              </a:effectLst>
            </p:spPr>
            <p:txBody>
              <a:bodyPr wrap="none" anchor="ctr"/>
              <a:lstStyle/>
              <a:p>
                <a:endParaRPr lang="hu-HU"/>
              </a:p>
            </p:txBody>
          </p:sp>
        </p:grpSp>
        <p:grpSp>
          <p:nvGrpSpPr>
            <p:cNvPr id="319022" name="Group 686"/>
            <p:cNvGrpSpPr>
              <a:grpSpLocks/>
            </p:cNvGrpSpPr>
            <p:nvPr/>
          </p:nvGrpSpPr>
          <p:grpSpPr bwMode="auto">
            <a:xfrm>
              <a:off x="3456" y="864"/>
              <a:ext cx="2208" cy="912"/>
              <a:chOff x="3456" y="768"/>
              <a:chExt cx="2208" cy="912"/>
            </a:xfrm>
          </p:grpSpPr>
          <p:sp>
            <p:nvSpPr>
              <p:cNvPr id="319151" name="Rectangle 687"/>
              <p:cNvSpPr>
                <a:spLocks noChangeArrowheads="1"/>
              </p:cNvSpPr>
              <p:nvPr/>
            </p:nvSpPr>
            <p:spPr bwMode="auto">
              <a:xfrm>
                <a:off x="5040" y="1008"/>
                <a:ext cx="624" cy="336"/>
              </a:xfrm>
              <a:prstGeom prst="rect">
                <a:avLst/>
              </a:prstGeom>
              <a:solidFill>
                <a:srgbClr val="EAEAEA"/>
              </a:solidFill>
              <a:ln w="28575">
                <a:solidFill>
                  <a:srgbClr val="33CC33"/>
                </a:solidFill>
                <a:miter lim="800000"/>
                <a:headEnd/>
                <a:tailEnd/>
              </a:ln>
              <a:effectLst/>
            </p:spPr>
            <p:txBody>
              <a:bodyPr wrap="none" anchor="ctr" anchorCtr="1"/>
              <a:lstStyle/>
              <a:p>
                <a:pPr algn="ctr"/>
                <a:r>
                  <a:rPr lang="en-US" sz="1800">
                    <a:solidFill>
                      <a:srgbClr val="33CC33"/>
                    </a:solidFill>
                  </a:rPr>
                  <a:t>GOK-3</a:t>
                </a:r>
              </a:p>
            </p:txBody>
          </p:sp>
          <p:sp>
            <p:nvSpPr>
              <p:cNvPr id="319152" name="Line 688"/>
              <p:cNvSpPr>
                <a:spLocks noChangeShapeType="1"/>
              </p:cNvSpPr>
              <p:nvPr/>
            </p:nvSpPr>
            <p:spPr bwMode="auto">
              <a:xfrm>
                <a:off x="5376" y="1344"/>
                <a:ext cx="96" cy="336"/>
              </a:xfrm>
              <a:prstGeom prst="line">
                <a:avLst/>
              </a:prstGeom>
              <a:noFill/>
              <a:ln w="38100">
                <a:solidFill>
                  <a:srgbClr val="33CC33"/>
                </a:solidFill>
                <a:round/>
                <a:headEnd/>
                <a:tailEnd type="triangle" w="med" len="med"/>
              </a:ln>
              <a:effectLst/>
            </p:spPr>
            <p:txBody>
              <a:bodyPr wrap="none" anchor="ctr"/>
              <a:lstStyle/>
              <a:p>
                <a:endParaRPr lang="hu-HU"/>
              </a:p>
            </p:txBody>
          </p:sp>
          <p:sp>
            <p:nvSpPr>
              <p:cNvPr id="319153" name="Line 689"/>
              <p:cNvSpPr>
                <a:spLocks noChangeShapeType="1"/>
              </p:cNvSpPr>
              <p:nvPr/>
            </p:nvSpPr>
            <p:spPr bwMode="auto">
              <a:xfrm>
                <a:off x="4560" y="1104"/>
                <a:ext cx="768" cy="576"/>
              </a:xfrm>
              <a:prstGeom prst="line">
                <a:avLst/>
              </a:prstGeom>
              <a:noFill/>
              <a:ln w="38100">
                <a:solidFill>
                  <a:srgbClr val="33CC33"/>
                </a:solidFill>
                <a:round/>
                <a:headEnd/>
                <a:tailEnd type="triangle" w="med" len="med"/>
              </a:ln>
              <a:effectLst/>
            </p:spPr>
            <p:txBody>
              <a:bodyPr wrap="none" anchor="ctr"/>
              <a:lstStyle/>
              <a:p>
                <a:endParaRPr lang="hu-HU"/>
              </a:p>
            </p:txBody>
          </p:sp>
          <p:sp>
            <p:nvSpPr>
              <p:cNvPr id="319154" name="Line 690"/>
              <p:cNvSpPr>
                <a:spLocks noChangeShapeType="1"/>
              </p:cNvSpPr>
              <p:nvPr/>
            </p:nvSpPr>
            <p:spPr bwMode="auto">
              <a:xfrm>
                <a:off x="4368" y="1344"/>
                <a:ext cx="768" cy="336"/>
              </a:xfrm>
              <a:prstGeom prst="line">
                <a:avLst/>
              </a:prstGeom>
              <a:noFill/>
              <a:ln w="38100">
                <a:solidFill>
                  <a:srgbClr val="33CC33"/>
                </a:solidFill>
                <a:round/>
                <a:headEnd/>
                <a:tailEnd type="triangle" w="med" len="med"/>
              </a:ln>
              <a:effectLst/>
            </p:spPr>
            <p:txBody>
              <a:bodyPr wrap="none" anchor="ctr"/>
              <a:lstStyle/>
              <a:p>
                <a:endParaRPr lang="hu-HU"/>
              </a:p>
            </p:txBody>
          </p:sp>
          <p:sp>
            <p:nvSpPr>
              <p:cNvPr id="319155" name="Rectangle 691"/>
              <p:cNvSpPr>
                <a:spLocks noChangeArrowheads="1"/>
              </p:cNvSpPr>
              <p:nvPr/>
            </p:nvSpPr>
            <p:spPr bwMode="auto">
              <a:xfrm>
                <a:off x="3456" y="1152"/>
                <a:ext cx="960" cy="336"/>
              </a:xfrm>
              <a:prstGeom prst="rect">
                <a:avLst/>
              </a:prstGeom>
              <a:solidFill>
                <a:srgbClr val="EAEAEA"/>
              </a:solidFill>
              <a:ln w="28575">
                <a:solidFill>
                  <a:srgbClr val="33CC33"/>
                </a:solidFill>
                <a:miter lim="800000"/>
                <a:headEnd/>
                <a:tailEnd/>
              </a:ln>
              <a:effectLst/>
            </p:spPr>
            <p:txBody>
              <a:bodyPr wrap="none" anchor="ctr" anchorCtr="1"/>
              <a:lstStyle/>
              <a:p>
                <a:pPr algn="ctr"/>
                <a:r>
                  <a:rPr lang="en-US" sz="1800">
                    <a:solidFill>
                      <a:srgbClr val="33CC33"/>
                    </a:solidFill>
                  </a:rPr>
                  <a:t>Benzin </a:t>
                </a:r>
              </a:p>
              <a:p>
                <a:pPr algn="ctr"/>
                <a:r>
                  <a:rPr lang="en-US" sz="1800">
                    <a:solidFill>
                      <a:srgbClr val="33CC33"/>
                    </a:solidFill>
                  </a:rPr>
                  <a:t>kéntelenítő</a:t>
                </a:r>
              </a:p>
            </p:txBody>
          </p:sp>
          <p:sp>
            <p:nvSpPr>
              <p:cNvPr id="319156" name="Rectangle 692"/>
              <p:cNvSpPr>
                <a:spLocks noChangeArrowheads="1"/>
              </p:cNvSpPr>
              <p:nvPr/>
            </p:nvSpPr>
            <p:spPr bwMode="auto">
              <a:xfrm>
                <a:off x="4080" y="768"/>
                <a:ext cx="864" cy="336"/>
              </a:xfrm>
              <a:prstGeom prst="rect">
                <a:avLst/>
              </a:prstGeom>
              <a:solidFill>
                <a:srgbClr val="EAEAEA"/>
              </a:solidFill>
              <a:ln w="28575">
                <a:solidFill>
                  <a:srgbClr val="33CC33"/>
                </a:solidFill>
                <a:miter lim="800000"/>
                <a:headEnd/>
                <a:tailEnd/>
              </a:ln>
              <a:effectLst/>
            </p:spPr>
            <p:txBody>
              <a:bodyPr wrap="none" anchor="ctr" anchorCtr="1"/>
              <a:lstStyle/>
              <a:p>
                <a:pPr algn="ctr"/>
                <a:r>
                  <a:rPr lang="en-US" sz="1800">
                    <a:solidFill>
                      <a:srgbClr val="33CC33"/>
                    </a:solidFill>
                  </a:rPr>
                  <a:t>Hidrogén-</a:t>
                </a:r>
              </a:p>
              <a:p>
                <a:pPr algn="ctr"/>
                <a:r>
                  <a:rPr lang="en-US" sz="1800">
                    <a:solidFill>
                      <a:srgbClr val="33CC33"/>
                    </a:solidFill>
                  </a:rPr>
                  <a:t>gyár 2.</a:t>
                </a:r>
              </a:p>
            </p:txBody>
          </p:sp>
        </p:grpSp>
      </p:grpSp>
      <p:sp>
        <p:nvSpPr>
          <p:cNvPr id="319157" name="Text Box 693"/>
          <p:cNvSpPr txBox="1">
            <a:spLocks noChangeArrowheads="1"/>
          </p:cNvSpPr>
          <p:nvPr/>
        </p:nvSpPr>
        <p:spPr bwMode="auto">
          <a:xfrm>
            <a:off x="76200" y="1219200"/>
            <a:ext cx="4419600" cy="396875"/>
          </a:xfrm>
          <a:prstGeom prst="rect">
            <a:avLst/>
          </a:prstGeom>
          <a:noFill/>
          <a:ln w="9525">
            <a:noFill/>
            <a:miter lim="800000"/>
            <a:headEnd/>
            <a:tailEnd/>
          </a:ln>
          <a:effectLst/>
        </p:spPr>
        <p:txBody>
          <a:bodyPr anchor="ctr">
            <a:spAutoFit/>
          </a:bodyPr>
          <a:lstStyle/>
          <a:p>
            <a:pPr>
              <a:spcBef>
                <a:spcPct val="50000"/>
              </a:spcBef>
            </a:pPr>
            <a:r>
              <a:rPr lang="hu-HU" sz="2000">
                <a:solidFill>
                  <a:schemeClr val="tx1"/>
                </a:solidFill>
              </a:rPr>
              <a:t>A MOL MINŐSÉGFEJLESZTÉSE</a:t>
            </a: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a:bodyPr>
          <a:lstStyle/>
          <a:p>
            <a:r>
              <a:rPr lang="hu-HU" sz="2800" b="1" dirty="0" smtClean="0">
                <a:effectLst>
                  <a:outerShdw blurRad="38100" dist="38100" dir="2700000" algn="tl">
                    <a:srgbClr val="000000">
                      <a:alpha val="43137"/>
                    </a:srgbClr>
                  </a:outerShdw>
                </a:effectLst>
                <a:latin typeface="Arial" pitchFamily="34" charset="0"/>
                <a:cs typeface="Arial" pitchFamily="34" charset="0"/>
              </a:rPr>
              <a:t>Kipufogógáz kezelés</a:t>
            </a:r>
            <a:br>
              <a:rPr lang="hu-HU" sz="2800" b="1" dirty="0" smtClean="0">
                <a:effectLst>
                  <a:outerShdw blurRad="38100" dist="38100" dir="2700000" algn="tl">
                    <a:srgbClr val="000000">
                      <a:alpha val="43137"/>
                    </a:srgbClr>
                  </a:outerShdw>
                </a:effectLst>
                <a:latin typeface="Arial" pitchFamily="34" charset="0"/>
                <a:cs typeface="Arial" pitchFamily="34" charset="0"/>
              </a:rPr>
            </a:br>
            <a:r>
              <a:rPr lang="hu-HU" sz="2800" b="1" dirty="0" smtClean="0">
                <a:effectLst>
                  <a:outerShdw blurRad="38100" dist="38100" dir="2700000" algn="tl">
                    <a:srgbClr val="000000">
                      <a:alpha val="43137"/>
                    </a:srgbClr>
                  </a:outerShdw>
                </a:effectLst>
                <a:latin typeface="Arial" pitchFamily="34" charset="0"/>
                <a:cs typeface="Arial" pitchFamily="34" charset="0"/>
              </a:rPr>
              <a:t>Diesel-motor</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Alcím 2"/>
          <p:cNvSpPr>
            <a:spLocks noGrp="1"/>
          </p:cNvSpPr>
          <p:nvPr>
            <p:ph type="subTitle" idx="1"/>
          </p:nvPr>
        </p:nvSpPr>
        <p:spPr/>
        <p:txBody>
          <a:bodyPr/>
          <a:lstStyle/>
          <a:p>
            <a:endParaRPr lang="hu-H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Élőláb helye 3"/>
          <p:cNvSpPr>
            <a:spLocks noGrp="1"/>
          </p:cNvSpPr>
          <p:nvPr>
            <p:ph type="ftr" sz="quarter" idx="10"/>
          </p:nvPr>
        </p:nvSpPr>
        <p:spPr/>
        <p:txBody>
          <a:bodyPr/>
          <a:lstStyle/>
          <a:p>
            <a:r>
              <a:rPr lang="hu-HU"/>
              <a:t>I. Ökológia, Regionalitás, Vidékfejlesztés Nemzetközi Nyári Egyetem és Workshop, Százhalombatta, 2008.08.11-14.</a:t>
            </a:r>
          </a:p>
        </p:txBody>
      </p:sp>
      <p:sp>
        <p:nvSpPr>
          <p:cNvPr id="81" name="Dia számának helye 4"/>
          <p:cNvSpPr>
            <a:spLocks noGrp="1"/>
          </p:cNvSpPr>
          <p:nvPr>
            <p:ph type="sldNum" sz="quarter" idx="11"/>
          </p:nvPr>
        </p:nvSpPr>
        <p:spPr/>
        <p:txBody>
          <a:bodyPr/>
          <a:lstStyle/>
          <a:p>
            <a:fld id="{74D6FFC0-C115-473C-AD25-EE77146271C0}" type="slidenum">
              <a:rPr lang="hu-HU"/>
              <a:pPr/>
              <a:t>29</a:t>
            </a:fld>
            <a:endParaRPr lang="hu-HU"/>
          </a:p>
        </p:txBody>
      </p:sp>
      <p:sp>
        <p:nvSpPr>
          <p:cNvPr id="55298" name="Rectangle 2"/>
          <p:cNvSpPr>
            <a:spLocks noGrp="1" noChangeArrowheads="1"/>
          </p:cNvSpPr>
          <p:nvPr>
            <p:ph type="title"/>
          </p:nvPr>
        </p:nvSpPr>
        <p:spPr/>
        <p:txBody>
          <a:bodyPr>
            <a:no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Diesel-motoros személygépjárművek károsanyag-kibocsátásának határértékei (EU) </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55367" name="Rectangle 71"/>
          <p:cNvSpPr>
            <a:spLocks noChangeArrowheads="1"/>
          </p:cNvSpPr>
          <p:nvPr/>
        </p:nvSpPr>
        <p:spPr bwMode="auto">
          <a:xfrm>
            <a:off x="111125" y="5125722"/>
            <a:ext cx="9032875" cy="1446550"/>
          </a:xfrm>
          <a:prstGeom prst="rect">
            <a:avLst/>
          </a:prstGeom>
          <a:noFill/>
          <a:ln w="9525">
            <a:noFill/>
            <a:miter lim="800000"/>
            <a:headEnd/>
            <a:tailEnd/>
          </a:ln>
          <a:effectLst/>
        </p:spPr>
        <p:txBody>
          <a:bodyPr anchor="ctr">
            <a:spAutoFit/>
          </a:bodyPr>
          <a:lstStyle/>
          <a:p>
            <a:pPr marL="342900" indent="-342900"/>
            <a:r>
              <a:rPr lang="hu-HU" sz="1400" baseline="30000" dirty="0">
                <a:latin typeface="Times New Roman" pitchFamily="18" charset="0"/>
              </a:rPr>
              <a:t>1	</a:t>
            </a:r>
            <a:r>
              <a:rPr lang="hu-HU" sz="1400" dirty="0">
                <a:latin typeface="Times New Roman" pitchFamily="18" charset="0"/>
              </a:rPr>
              <a:t>Futásteljesítmény: legalább 80.000 km vagy 5 év, </a:t>
            </a:r>
          </a:p>
          <a:p>
            <a:pPr marL="342900" indent="-342900"/>
            <a:r>
              <a:rPr lang="hu-HU" sz="1400" baseline="30000" dirty="0">
                <a:latin typeface="Times New Roman" pitchFamily="18" charset="0"/>
              </a:rPr>
              <a:t>2	</a:t>
            </a:r>
            <a:r>
              <a:rPr lang="hu-HU" sz="1400" dirty="0">
                <a:latin typeface="Times New Roman" pitchFamily="18" charset="0"/>
              </a:rPr>
              <a:t>Futásteljesítmény: legalább 100.000 km vagy 5 év</a:t>
            </a:r>
          </a:p>
          <a:p>
            <a:pPr marL="342900" indent="-342900"/>
            <a:r>
              <a:rPr lang="hu-HU" sz="1400" baseline="30000" dirty="0">
                <a:latin typeface="Times New Roman" pitchFamily="18" charset="0"/>
              </a:rPr>
              <a:t>3	</a:t>
            </a:r>
            <a:r>
              <a:rPr lang="hu-HU" sz="1400" dirty="0">
                <a:latin typeface="Times New Roman" pitchFamily="18" charset="0"/>
              </a:rPr>
              <a:t>Előírás-tervezet; futásteljesítmény: legalább 160000 km </a:t>
            </a:r>
          </a:p>
          <a:p>
            <a:pPr marL="342900" indent="-342900">
              <a:buFontTx/>
              <a:buAutoNum type="arabicPlain" startAt="4"/>
            </a:pPr>
            <a:r>
              <a:rPr lang="hu-HU" sz="1400" dirty="0">
                <a:latin typeface="Times New Roman" pitchFamily="18" charset="0"/>
              </a:rPr>
              <a:t>A részecske-kibocsátási határérték csak olyan járművekre vonatkozik, amelyek közvetlen befecskendezéses motorai részben vagy teljesen szegény keverékkel üzemelnek</a:t>
            </a:r>
          </a:p>
          <a:p>
            <a:pPr marL="342900" indent="-342900"/>
            <a:r>
              <a:rPr lang="hu-HU" sz="1400" dirty="0">
                <a:latin typeface="Times New Roman" pitchFamily="18" charset="0"/>
              </a:rPr>
              <a:t>IDI - közvetett befecskendezés,  DI – közvetlen befecskendezés</a:t>
            </a:r>
            <a:r>
              <a:rPr lang="hu-HU" dirty="0"/>
              <a:t> </a:t>
            </a:r>
          </a:p>
        </p:txBody>
      </p:sp>
      <p:graphicFrame>
        <p:nvGraphicFramePr>
          <p:cNvPr id="56141" name="Group 845"/>
          <p:cNvGraphicFramePr>
            <a:graphicFrameLocks noGrp="1"/>
          </p:cNvGraphicFramePr>
          <p:nvPr>
            <p:ph type="tbl" idx="1"/>
          </p:nvPr>
        </p:nvGraphicFramePr>
        <p:xfrm>
          <a:off x="285720" y="785794"/>
          <a:ext cx="8447090" cy="4286280"/>
        </p:xfrm>
        <a:graphic>
          <a:graphicData uri="http://schemas.openxmlformats.org/drawingml/2006/table">
            <a:tbl>
              <a:tblPr/>
              <a:tblGrid>
                <a:gridCol w="1844675"/>
                <a:gridCol w="1062039"/>
                <a:gridCol w="736600"/>
                <a:gridCol w="860425"/>
                <a:gridCol w="742951"/>
                <a:gridCol w="1355725"/>
                <a:gridCol w="1844675"/>
              </a:tblGrid>
              <a:tr h="36576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chemeClr val="tx1"/>
                          </a:solidFill>
                          <a:effectLst/>
                          <a:latin typeface="Times New Roman" pitchFamily="18" charset="0"/>
                          <a:cs typeface="Times New Roman" pitchFamily="18" charset="0"/>
                        </a:rPr>
                        <a:t>Fokozat</a:t>
                      </a:r>
                      <a:endParaRPr kumimoji="0" lang="hu-HU" sz="1800" b="0" i="0" u="none" strike="noStrike" cap="none" normalizeH="0" baseline="0" dirty="0" smtClean="0">
                        <a:ln>
                          <a:noFill/>
                        </a:ln>
                        <a:solidFill>
                          <a:schemeClr val="tx1"/>
                        </a:solidFill>
                        <a:effectLst/>
                        <a:latin typeface="Arial"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chemeClr val="tx1"/>
                          </a:solidFill>
                          <a:effectLst/>
                          <a:latin typeface="Times New Roman" pitchFamily="18" charset="0"/>
                          <a:cs typeface="Times New Roman" pitchFamily="18" charset="0"/>
                        </a:rPr>
                        <a:t>Év</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chemeClr val="tx1"/>
                          </a:solidFill>
                          <a:effectLst/>
                          <a:latin typeface="Times New Roman" pitchFamily="18" charset="0"/>
                          <a:cs typeface="Times New Roman" pitchFamily="18" charset="0"/>
                        </a:rPr>
                        <a:t>Kibocsátás, g/km </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r>
              <a:tr h="491496">
                <a:tc vMerge="1">
                  <a:txBody>
                    <a:bodyPr/>
                    <a:lstStyle/>
                    <a:p>
                      <a:endParaRPr lang="hu-HU"/>
                    </a:p>
                  </a:txBody>
                  <a:tcPr/>
                </a:tc>
                <a:tc vMerge="1">
                  <a:txBody>
                    <a:bodyPr/>
                    <a:lstStyle/>
                    <a:p>
                      <a:endParaRPr lang="hu-H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chemeClr val="tx1"/>
                          </a:solidFill>
                          <a:effectLst/>
                          <a:latin typeface="Times New Roman" pitchFamily="18" charset="0"/>
                          <a:cs typeface="Times New Roman" pitchFamily="18" charset="0"/>
                        </a:rPr>
                        <a:t>CO</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chemeClr val="tx1"/>
                          </a:solidFill>
                          <a:effectLst/>
                          <a:latin typeface="Times New Roman" pitchFamily="18" charset="0"/>
                          <a:cs typeface="Times New Roman" pitchFamily="18" charset="0"/>
                        </a:rPr>
                        <a:t>HC</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chemeClr val="tx1"/>
                          </a:solidFill>
                          <a:effectLst/>
                          <a:latin typeface="Times New Roman" pitchFamily="18" charset="0"/>
                          <a:cs typeface="Times New Roman" pitchFamily="18" charset="0"/>
                        </a:rPr>
                        <a:t>NO</a:t>
                      </a:r>
                      <a:r>
                        <a:rPr kumimoji="0" lang="hu-HU" sz="1800" b="1" i="0" u="none" strike="noStrike" cap="none" normalizeH="0" baseline="-30000" smtClean="0">
                          <a:ln>
                            <a:noFill/>
                          </a:ln>
                          <a:solidFill>
                            <a:schemeClr val="tx1"/>
                          </a:solidFill>
                          <a:effectLst/>
                          <a:latin typeface="Times New Roman" pitchFamily="18" charset="0"/>
                          <a:cs typeface="Times New Roman" pitchFamily="18" charset="0"/>
                        </a:rPr>
                        <a:t>x</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chemeClr val="tx1"/>
                          </a:solidFill>
                          <a:effectLst/>
                          <a:latin typeface="Times New Roman" pitchFamily="18" charset="0"/>
                          <a:cs typeface="Times New Roman" pitchFamily="18" charset="0"/>
                        </a:rPr>
                        <a:t>HC + NO</a:t>
                      </a:r>
                      <a:r>
                        <a:rPr kumimoji="0" lang="hu-HU" sz="1800" b="1" i="0" u="none" strike="noStrike" cap="none" normalizeH="0" baseline="-30000" smtClean="0">
                          <a:ln>
                            <a:noFill/>
                          </a:ln>
                          <a:solidFill>
                            <a:schemeClr val="tx1"/>
                          </a:solidFill>
                          <a:effectLst/>
                          <a:latin typeface="Times New Roman" pitchFamily="18" charset="0"/>
                          <a:cs typeface="Times New Roman" pitchFamily="18" charset="0"/>
                        </a:rPr>
                        <a:t>x</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chemeClr val="tx1"/>
                          </a:solidFill>
                          <a:effectLst/>
                          <a:latin typeface="Times New Roman" pitchFamily="18" charset="0"/>
                          <a:cs typeface="Times New Roman" pitchFamily="18" charset="0"/>
                        </a:rPr>
                        <a:t>részecske</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43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chemeClr val="tx1"/>
                          </a:solidFill>
                          <a:effectLst/>
                          <a:latin typeface="Times New Roman" pitchFamily="18" charset="0"/>
                          <a:cs typeface="Times New Roman" pitchFamily="18" charset="0"/>
                        </a:rPr>
                        <a:t>EURO 1</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1992</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2,72</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0,97</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0,140</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chemeClr val="tx1"/>
                          </a:solidFill>
                          <a:effectLst/>
                          <a:latin typeface="Times New Roman" pitchFamily="18" charset="0"/>
                          <a:cs typeface="Times New Roman" pitchFamily="18" charset="0"/>
                        </a:rPr>
                        <a:t>EURO 2 – IDI</a:t>
                      </a:r>
                      <a:endParaRPr kumimoji="0" lang="hu-HU" sz="1800" b="0" i="0" u="none" strike="noStrike" cap="none" normalizeH="0" baseline="0" dirty="0" smtClean="0">
                        <a:ln>
                          <a:noFill/>
                        </a:ln>
                        <a:solidFill>
                          <a:schemeClr val="tx1"/>
                        </a:solidFill>
                        <a:effectLst/>
                        <a:latin typeface="Arial"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dirty="0" smtClean="0">
                          <a:ln>
                            <a:noFill/>
                          </a:ln>
                          <a:solidFill>
                            <a:schemeClr val="tx1"/>
                          </a:solidFill>
                          <a:effectLst/>
                          <a:latin typeface="Times New Roman" pitchFamily="18" charset="0"/>
                          <a:cs typeface="Times New Roman" pitchFamily="18" charset="0"/>
                        </a:rPr>
                        <a:t>1996</a:t>
                      </a:r>
                      <a:endParaRPr kumimoji="0" lang="hu-HU" sz="1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0,70</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0,080</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chemeClr val="tx1"/>
                          </a:solidFill>
                          <a:effectLst/>
                          <a:latin typeface="Times New Roman" pitchFamily="18" charset="0"/>
                          <a:cs typeface="Times New Roman" pitchFamily="18" charset="0"/>
                        </a:rPr>
                        <a:t>EURO 2 – DI</a:t>
                      </a:r>
                      <a:endParaRPr kumimoji="0" lang="hu-HU" sz="1800" b="0" i="0" u="none" strike="noStrike" cap="none" normalizeH="0" baseline="0" dirty="0" smtClean="0">
                        <a:ln>
                          <a:noFill/>
                        </a:ln>
                        <a:solidFill>
                          <a:schemeClr val="tx1"/>
                        </a:solidFill>
                        <a:effectLst/>
                        <a:latin typeface="Arial"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1999</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0,90</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0,100</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chemeClr val="tx1"/>
                          </a:solidFill>
                          <a:effectLst/>
                          <a:latin typeface="Times New Roman" pitchFamily="18" charset="0"/>
                          <a:cs typeface="Times New Roman" pitchFamily="18" charset="0"/>
                        </a:rPr>
                        <a:t>EURO 3</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2000</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0,64</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0,50</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0,56</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0,050</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chemeClr val="tx1"/>
                          </a:solidFill>
                          <a:effectLst/>
                          <a:latin typeface="Times New Roman" pitchFamily="18" charset="0"/>
                          <a:cs typeface="Times New Roman" pitchFamily="18" charset="0"/>
                        </a:rPr>
                        <a:t>EURO 4</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2005</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0,50</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0,25</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0,30</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0,025</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chemeClr val="tx1"/>
                          </a:solidFill>
                          <a:effectLst/>
                          <a:latin typeface="Times New Roman" pitchFamily="18" charset="0"/>
                          <a:cs typeface="Times New Roman" pitchFamily="18" charset="0"/>
                        </a:rPr>
                        <a:t>EURO 5</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2009</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0,50</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0,18</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81113" algn="l"/>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0,23</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0,005</a:t>
                      </a:r>
                      <a:r>
                        <a:rPr kumimoji="0" lang="hu-HU" sz="1800" b="0" i="0" u="none" strike="noStrike" cap="none" normalizeH="0" baseline="30000" smtClean="0">
                          <a:ln>
                            <a:noFill/>
                          </a:ln>
                          <a:solidFill>
                            <a:schemeClr val="tx1"/>
                          </a:solidFill>
                          <a:effectLst/>
                          <a:latin typeface="Times New Roman" pitchFamily="18" charset="0"/>
                          <a:cs typeface="Times New Roman" pitchFamily="18" charset="0"/>
                        </a:rPr>
                        <a:t>3</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57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chemeClr val="tx1"/>
                          </a:solidFill>
                          <a:effectLst/>
                          <a:latin typeface="Times New Roman" pitchFamily="18" charset="0"/>
                          <a:cs typeface="Times New Roman" pitchFamily="18" charset="0"/>
                        </a:rPr>
                        <a:t>EURO 6</a:t>
                      </a:r>
                      <a:endParaRPr kumimoji="0" lang="hu-HU" sz="1800" b="0" i="0" u="none" strike="noStrike" cap="none" normalizeH="0" baseline="0" dirty="0" smtClean="0">
                        <a:ln>
                          <a:noFill/>
                        </a:ln>
                        <a:solidFill>
                          <a:schemeClr val="tx1"/>
                        </a:solidFill>
                        <a:effectLst/>
                        <a:latin typeface="Arial"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2014</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0,50</a:t>
                      </a:r>
                      <a:endParaRPr kumimoji="0" lang="hu-HU"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1" u="none" strike="noStrike" cap="none" normalizeH="0" baseline="0" dirty="0" smtClean="0">
                          <a:ln>
                            <a:noFill/>
                          </a:ln>
                          <a:solidFill>
                            <a:schemeClr val="tx1"/>
                          </a:solidFill>
                          <a:effectLst/>
                          <a:latin typeface="Times New Roman" pitchFamily="18" charset="0"/>
                          <a:cs typeface="Times New Roman" pitchFamily="18" charset="0"/>
                        </a:rPr>
                        <a:t>0,08</a:t>
                      </a:r>
                      <a:endParaRPr kumimoji="0" lang="hu-HU" sz="1800" b="0" i="1"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81113" algn="l"/>
                        </a:tabLst>
                      </a:pPr>
                      <a:r>
                        <a:rPr kumimoji="0" lang="hu-HU" sz="1800" b="0" i="1" u="none" strike="noStrike" cap="none" normalizeH="0" baseline="0" dirty="0" smtClean="0">
                          <a:ln>
                            <a:noFill/>
                          </a:ln>
                          <a:solidFill>
                            <a:schemeClr val="tx1"/>
                          </a:solidFill>
                          <a:effectLst/>
                          <a:latin typeface="Times New Roman" pitchFamily="18" charset="0"/>
                          <a:cs typeface="Times New Roman" pitchFamily="18" charset="0"/>
                        </a:rPr>
                        <a:t>0,17</a:t>
                      </a:r>
                      <a:endParaRPr kumimoji="0" lang="hu-HU" sz="1800" b="0" i="1"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dirty="0" smtClean="0">
                          <a:ln>
                            <a:noFill/>
                          </a:ln>
                          <a:solidFill>
                            <a:schemeClr val="tx1"/>
                          </a:solidFill>
                          <a:effectLst/>
                          <a:latin typeface="Times New Roman" pitchFamily="18" charset="0"/>
                          <a:cs typeface="Times New Roman" pitchFamily="18" charset="0"/>
                        </a:rPr>
                        <a:t>0,005</a:t>
                      </a:r>
                      <a:r>
                        <a:rPr kumimoji="0" lang="hu-HU" sz="1800" b="0" i="0" u="none" strike="noStrike" cap="none" normalizeH="0" baseline="30000" dirty="0" smtClean="0">
                          <a:ln>
                            <a:noFill/>
                          </a:ln>
                          <a:solidFill>
                            <a:schemeClr val="tx1"/>
                          </a:solidFill>
                          <a:effectLst/>
                          <a:latin typeface="Times New Roman" pitchFamily="18" charset="0"/>
                          <a:cs typeface="Times New Roman" pitchFamily="18" charset="0"/>
                        </a:rPr>
                        <a:t>3</a:t>
                      </a:r>
                      <a:endParaRPr kumimoji="0" lang="hu-HU"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Belső égésű motorok, sugárhajtóművek és hajókazánok</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a:xfrm>
            <a:off x="457200" y="1685040"/>
            <a:ext cx="8229600" cy="4840304"/>
          </a:xfrm>
        </p:spPr>
        <p:txBody>
          <a:bodyPr>
            <a:normAutofit fontScale="77500" lnSpcReduction="20000"/>
          </a:bodyPr>
          <a:lstStyle/>
          <a:p>
            <a:r>
              <a:rPr lang="hu-HU" sz="2400" b="1" dirty="0" smtClean="0">
                <a:solidFill>
                  <a:srgbClr val="FF0000"/>
                </a:solidFill>
                <a:latin typeface="Arial" pitchFamily="34" charset="0"/>
                <a:cs typeface="Arial" pitchFamily="34" charset="0"/>
              </a:rPr>
              <a:t>Belső égésű motorok</a:t>
            </a:r>
            <a:r>
              <a:rPr lang="hu-HU" sz="2400" dirty="0" smtClean="0">
                <a:latin typeface="Arial" pitchFamily="34" charset="0"/>
                <a:cs typeface="Arial" pitchFamily="34" charset="0"/>
              </a:rPr>
              <a:t>: </a:t>
            </a:r>
            <a:r>
              <a:rPr lang="hu-HU" sz="2400" i="1" dirty="0" smtClean="0">
                <a:latin typeface="Arial" pitchFamily="34" charset="0"/>
                <a:cs typeface="Arial" pitchFamily="34" charset="0"/>
              </a:rPr>
              <a:t>dugattyús hőerőgépek</a:t>
            </a:r>
            <a:r>
              <a:rPr lang="hu-HU" sz="2400" dirty="0" smtClean="0">
                <a:latin typeface="Arial" pitchFamily="34" charset="0"/>
                <a:cs typeface="Arial" pitchFamily="34" charset="0"/>
              </a:rPr>
              <a:t>, bennük a motorhajtóanyag szabályozott égés során felszabaduló termokémiai energiája - a gázok hőmérséklet- és nyomáseséssel járó expanziója útján – mechanikai, mozgási energiává alakul. Főbb típusai</a:t>
            </a:r>
          </a:p>
          <a:p>
            <a:pPr lvl="1"/>
            <a:r>
              <a:rPr lang="hu-HU" sz="2000" dirty="0" smtClean="0">
                <a:latin typeface="Arial" pitchFamily="34" charset="0"/>
                <a:cs typeface="Arial" pitchFamily="34" charset="0"/>
              </a:rPr>
              <a:t>Szikragyújtású Otto-motorok (Nikolaus August Otto, 1876): a motorhajtóanyag és a komprimált levegő keverékének égését vezérelt idejű gyújtás indítja meg;</a:t>
            </a:r>
          </a:p>
          <a:p>
            <a:pPr lvl="1"/>
            <a:r>
              <a:rPr lang="hu-HU" sz="2000" b="1" i="1" dirty="0" err="1" smtClean="0">
                <a:solidFill>
                  <a:srgbClr val="FF0000"/>
                </a:solidFill>
                <a:latin typeface="Arial" pitchFamily="34" charset="0"/>
                <a:cs typeface="Arial" pitchFamily="34" charset="0"/>
              </a:rPr>
              <a:t>Kompressziógyújtású</a:t>
            </a:r>
            <a:r>
              <a:rPr lang="hu-HU" sz="2000" b="1" i="1" dirty="0" smtClean="0">
                <a:solidFill>
                  <a:srgbClr val="FF0000"/>
                </a:solidFill>
                <a:latin typeface="Arial" pitchFamily="34" charset="0"/>
                <a:cs typeface="Arial" pitchFamily="34" charset="0"/>
              </a:rPr>
              <a:t> Diesel-motorok (Rudolf Diesel, 1892):</a:t>
            </a:r>
            <a:r>
              <a:rPr lang="hu-HU" sz="2000" b="1" dirty="0" smtClean="0">
                <a:solidFill>
                  <a:srgbClr val="FF0000"/>
                </a:solidFill>
                <a:latin typeface="Arial" pitchFamily="34" charset="0"/>
                <a:cs typeface="Arial" pitchFamily="34" charset="0"/>
              </a:rPr>
              <a:t> az égéstérbe befújt, vagy befecskendezett motorhajtóanyag a kompresszió következtében felmelegedett levegőtöltettől gyullad be (öngyulladás).  1900, párizsi világkiállítás: mogyoróolaj meghajtású dízel </a:t>
            </a:r>
          </a:p>
          <a:p>
            <a:pPr lvl="1"/>
            <a:endParaRPr lang="hu-HU" sz="2000" b="1" dirty="0" smtClean="0">
              <a:solidFill>
                <a:srgbClr val="FF0000"/>
              </a:solidFill>
              <a:latin typeface="Arial" pitchFamily="34" charset="0"/>
              <a:cs typeface="Arial" pitchFamily="34" charset="0"/>
            </a:endParaRPr>
          </a:p>
          <a:p>
            <a:r>
              <a:rPr lang="hu-HU" sz="2400" b="1" dirty="0" smtClean="0">
                <a:solidFill>
                  <a:srgbClr val="FF0000"/>
                </a:solidFill>
                <a:latin typeface="Arial" pitchFamily="34" charset="0"/>
                <a:cs typeface="Arial" pitchFamily="34" charset="0"/>
              </a:rPr>
              <a:t>Sugárhajtóművek </a:t>
            </a:r>
            <a:r>
              <a:rPr lang="hu-HU" sz="2400" b="1" i="1" dirty="0" smtClean="0">
                <a:solidFill>
                  <a:srgbClr val="FF0000"/>
                </a:solidFill>
                <a:latin typeface="Arial" pitchFamily="34" charset="0"/>
                <a:cs typeface="Arial" pitchFamily="34" charset="0"/>
              </a:rPr>
              <a:t>(</a:t>
            </a:r>
            <a:r>
              <a:rPr lang="hu-HU" sz="2400" b="1" i="1" dirty="0" err="1" smtClean="0">
                <a:solidFill>
                  <a:srgbClr val="FF0000"/>
                </a:solidFill>
                <a:latin typeface="Arial" pitchFamily="34" charset="0"/>
                <a:cs typeface="Arial" pitchFamily="34" charset="0"/>
              </a:rPr>
              <a:t>turbojet</a:t>
            </a:r>
            <a:r>
              <a:rPr lang="hu-HU" sz="2400" b="1" i="1" dirty="0" smtClean="0">
                <a:solidFill>
                  <a:srgbClr val="FF0000"/>
                </a:solidFill>
                <a:latin typeface="Arial" pitchFamily="34" charset="0"/>
                <a:cs typeface="Arial" pitchFamily="34" charset="0"/>
              </a:rPr>
              <a:t>: Frank </a:t>
            </a:r>
            <a:r>
              <a:rPr lang="hu-HU" sz="2400" b="1" i="1" dirty="0" err="1" smtClean="0">
                <a:solidFill>
                  <a:srgbClr val="FF0000"/>
                </a:solidFill>
                <a:latin typeface="Arial" pitchFamily="34" charset="0"/>
                <a:cs typeface="Arial" pitchFamily="34" charset="0"/>
              </a:rPr>
              <a:t>Whittle</a:t>
            </a:r>
            <a:r>
              <a:rPr lang="hu-HU" sz="2400" b="1" i="1" dirty="0" smtClean="0">
                <a:solidFill>
                  <a:srgbClr val="FF0000"/>
                </a:solidFill>
                <a:latin typeface="Arial" pitchFamily="34" charset="0"/>
                <a:cs typeface="Arial" pitchFamily="34" charset="0"/>
              </a:rPr>
              <a:t>, Hans von </a:t>
            </a:r>
            <a:r>
              <a:rPr lang="hu-HU" sz="2400" b="1" i="1" dirty="0" err="1" smtClean="0">
                <a:solidFill>
                  <a:srgbClr val="FF0000"/>
                </a:solidFill>
                <a:latin typeface="Arial" pitchFamily="34" charset="0"/>
                <a:cs typeface="Arial" pitchFamily="34" charset="0"/>
              </a:rPr>
              <a:t>Ohain</a:t>
            </a:r>
            <a:r>
              <a:rPr lang="hu-HU" sz="2400" b="1" i="1" dirty="0" smtClean="0">
                <a:solidFill>
                  <a:srgbClr val="FF0000"/>
                </a:solidFill>
                <a:latin typeface="Arial" pitchFamily="34" charset="0"/>
                <a:cs typeface="Arial" pitchFamily="34" charset="0"/>
              </a:rPr>
              <a:t>, </a:t>
            </a:r>
            <a:r>
              <a:rPr lang="hu-HU" sz="2400" b="1" i="1" dirty="0" err="1" smtClean="0">
                <a:solidFill>
                  <a:srgbClr val="FF0000"/>
                </a:solidFill>
                <a:latin typeface="Arial" pitchFamily="34" charset="0"/>
                <a:cs typeface="Arial" pitchFamily="34" charset="0"/>
              </a:rPr>
              <a:t>late</a:t>
            </a:r>
            <a:r>
              <a:rPr lang="hu-HU" sz="2400" b="1" i="1" dirty="0" smtClean="0">
                <a:solidFill>
                  <a:srgbClr val="FF0000"/>
                </a:solidFill>
                <a:latin typeface="Arial" pitchFamily="34" charset="0"/>
                <a:cs typeface="Arial" pitchFamily="34" charset="0"/>
              </a:rPr>
              <a:t> 1930):</a:t>
            </a:r>
            <a:r>
              <a:rPr lang="hu-HU" sz="2400" b="1" dirty="0" smtClean="0">
                <a:solidFill>
                  <a:srgbClr val="FF0000"/>
                </a:solidFill>
                <a:latin typeface="Arial" pitchFamily="34" charset="0"/>
                <a:cs typeface="Arial" pitchFamily="34" charset="0"/>
              </a:rPr>
              <a:t> sugárhajtás elvén működő járműhajtómű, </a:t>
            </a:r>
            <a:r>
              <a:rPr lang="hu-HU" sz="2400" b="1" i="1" dirty="0" smtClean="0">
                <a:solidFill>
                  <a:srgbClr val="FF0000"/>
                </a:solidFill>
                <a:latin typeface="Arial" pitchFamily="34" charset="0"/>
                <a:cs typeface="Arial" pitchFamily="34" charset="0"/>
              </a:rPr>
              <a:t>hőerőgép és fúvóka együttesei</a:t>
            </a:r>
            <a:r>
              <a:rPr lang="hu-HU" sz="2400" b="1" dirty="0" smtClean="0">
                <a:solidFill>
                  <a:srgbClr val="FF0000"/>
                </a:solidFill>
                <a:latin typeface="Arial" pitchFamily="34" charset="0"/>
                <a:cs typeface="Arial" pitchFamily="34" charset="0"/>
              </a:rPr>
              <a:t>, a tolóerő a belépő levegősugár és a kilépő </a:t>
            </a:r>
            <a:r>
              <a:rPr lang="hu-HU" sz="2400" b="1" dirty="0" err="1" smtClean="0">
                <a:solidFill>
                  <a:srgbClr val="FF0000"/>
                </a:solidFill>
                <a:latin typeface="Arial" pitchFamily="34" charset="0"/>
                <a:cs typeface="Arial" pitchFamily="34" charset="0"/>
              </a:rPr>
              <a:t>égésterméksugár</a:t>
            </a:r>
            <a:r>
              <a:rPr lang="hu-HU" sz="2400" b="1" dirty="0" smtClean="0">
                <a:solidFill>
                  <a:srgbClr val="FF0000"/>
                </a:solidFill>
                <a:latin typeface="Arial" pitchFamily="34" charset="0"/>
                <a:cs typeface="Arial" pitchFamily="34" charset="0"/>
              </a:rPr>
              <a:t> reakcióerőinek különbsége</a:t>
            </a:r>
          </a:p>
          <a:p>
            <a:endParaRPr lang="hu-HU" sz="2400" b="1" dirty="0" smtClean="0">
              <a:solidFill>
                <a:srgbClr val="FF0000"/>
              </a:solidFill>
              <a:latin typeface="Arial" pitchFamily="34" charset="0"/>
              <a:cs typeface="Arial" pitchFamily="34" charset="0"/>
            </a:endParaRPr>
          </a:p>
          <a:p>
            <a:r>
              <a:rPr lang="hu-HU" sz="2400" b="1" dirty="0" smtClean="0">
                <a:solidFill>
                  <a:srgbClr val="FF0000"/>
                </a:solidFill>
                <a:latin typeface="Arial" pitchFamily="34" charset="0"/>
                <a:cs typeface="Arial" pitchFamily="34" charset="0"/>
              </a:rPr>
              <a:t>Hajókazánok: </a:t>
            </a:r>
            <a:r>
              <a:rPr lang="hu-HU" sz="2400" b="1" i="1" dirty="0" smtClean="0">
                <a:solidFill>
                  <a:srgbClr val="FF0000"/>
                </a:solidFill>
                <a:latin typeface="Arial" pitchFamily="34" charset="0"/>
                <a:cs typeface="Arial" pitchFamily="34" charset="0"/>
              </a:rPr>
              <a:t>hőerőgépek</a:t>
            </a:r>
            <a:r>
              <a:rPr lang="hu-HU" sz="2400" b="1" dirty="0" smtClean="0">
                <a:solidFill>
                  <a:srgbClr val="FF0000"/>
                </a:solidFill>
                <a:latin typeface="Arial" pitchFamily="34" charset="0"/>
                <a:cs typeface="Arial" pitchFamily="34" charset="0"/>
              </a:rPr>
              <a:t> (gőzturbinák) túlhevített vízgőz </a:t>
            </a:r>
            <a:r>
              <a:rPr lang="hu-HU" sz="2400" b="1" i="1" dirty="0" smtClean="0">
                <a:solidFill>
                  <a:srgbClr val="FF0000"/>
                </a:solidFill>
                <a:latin typeface="Arial" pitchFamily="34" charset="0"/>
                <a:cs typeface="Arial" pitchFamily="34" charset="0"/>
              </a:rPr>
              <a:t>hőenergiájának mechanikus energiává alakítására</a:t>
            </a:r>
          </a:p>
          <a:p>
            <a:pPr>
              <a:buNone/>
            </a:pPr>
            <a:r>
              <a:rPr lang="hu-HU" sz="2400" b="1" dirty="0" smtClean="0">
                <a:solidFill>
                  <a:srgbClr val="FF0000"/>
                </a:solidFill>
                <a:latin typeface="Arial" pitchFamily="34" charset="0"/>
                <a:cs typeface="Arial" pitchFamily="34" charset="0"/>
              </a:rPr>
              <a:t> </a:t>
            </a:r>
          </a:p>
          <a:p>
            <a:pPr lvl="1">
              <a:buNone/>
            </a:pPr>
            <a:endParaRPr lang="hu-HU" sz="2000" dirty="0" smtClean="0">
              <a:latin typeface="Arial" pitchFamily="34" charset="0"/>
              <a:cs typeface="Arial" pitchFamily="34" charset="0"/>
            </a:endParaRPr>
          </a:p>
          <a:p>
            <a:pPr lvl="1"/>
            <a:endParaRPr lang="hu-HU"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Diesel-motorok kipufogógáz </a:t>
            </a:r>
            <a:br>
              <a:rPr lang="hu-HU" sz="2800" b="1" dirty="0" smtClean="0">
                <a:effectLst>
                  <a:outerShdw blurRad="38100" dist="38100" dir="2700000" algn="tl">
                    <a:srgbClr val="000000">
                      <a:alpha val="43137"/>
                    </a:srgbClr>
                  </a:outerShdw>
                </a:effectLst>
                <a:latin typeface="Arial" pitchFamily="34" charset="0"/>
                <a:cs typeface="Arial" pitchFamily="34" charset="0"/>
              </a:rPr>
            </a:br>
            <a:r>
              <a:rPr lang="hu-HU" sz="2800" b="1" dirty="0" err="1" smtClean="0">
                <a:effectLst>
                  <a:outerShdw blurRad="38100" dist="38100" dir="2700000" algn="tl">
                    <a:srgbClr val="000000">
                      <a:alpha val="43137"/>
                    </a:srgbClr>
                  </a:outerShdw>
                </a:effectLst>
                <a:latin typeface="Arial" pitchFamily="34" charset="0"/>
                <a:cs typeface="Arial" pitchFamily="34" charset="0"/>
              </a:rPr>
              <a:t>utóátalakítói</a:t>
            </a:r>
            <a:r>
              <a:rPr lang="hu-HU" sz="2800" b="1" dirty="0" smtClean="0">
                <a:effectLst>
                  <a:outerShdw blurRad="38100" dist="38100" dir="2700000" algn="tl">
                    <a:srgbClr val="000000">
                      <a:alpha val="43137"/>
                    </a:srgbClr>
                  </a:outerShdw>
                </a:effectLst>
                <a:latin typeface="Arial" pitchFamily="34" charset="0"/>
                <a:cs typeface="Arial" pitchFamily="34" charset="0"/>
              </a:rPr>
              <a:t> / katalizátorai (1/5)</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p:txBody>
          <a:bodyPr/>
          <a:lstStyle/>
          <a:p>
            <a:endParaRPr lang="hu-HU"/>
          </a:p>
        </p:txBody>
      </p:sp>
      <p:pic>
        <p:nvPicPr>
          <p:cNvPr id="1186818" name="Picture 2"/>
          <p:cNvPicPr>
            <a:picLocks noChangeAspect="1" noChangeArrowheads="1"/>
          </p:cNvPicPr>
          <p:nvPr/>
        </p:nvPicPr>
        <p:blipFill>
          <a:blip r:embed="rId2" cstate="print"/>
          <a:srcRect/>
          <a:stretch>
            <a:fillRect/>
          </a:stretch>
        </p:blipFill>
        <p:spPr bwMode="auto">
          <a:xfrm>
            <a:off x="642911" y="1428736"/>
            <a:ext cx="7358114" cy="4714907"/>
          </a:xfrm>
          <a:prstGeom prst="rect">
            <a:avLst/>
          </a:prstGeom>
          <a:noFill/>
          <a:ln w="9525">
            <a:noFill/>
            <a:miter lim="800000"/>
            <a:headEnd/>
            <a:tailEnd/>
          </a:ln>
          <a:effectLst/>
        </p:spPr>
      </p:pic>
      <p:sp>
        <p:nvSpPr>
          <p:cNvPr id="5" name="Téglalap 4"/>
          <p:cNvSpPr/>
          <p:nvPr/>
        </p:nvSpPr>
        <p:spPr>
          <a:xfrm>
            <a:off x="500066" y="6211693"/>
            <a:ext cx="6572264" cy="276999"/>
          </a:xfrm>
          <a:prstGeom prst="rect">
            <a:avLst/>
          </a:prstGeom>
        </p:spPr>
        <p:txBody>
          <a:bodyPr wrap="square">
            <a:spAutoFit/>
          </a:bodyPr>
          <a:lstStyle/>
          <a:p>
            <a:r>
              <a:rPr lang="hu-HU" sz="1200" i="1" dirty="0" err="1" smtClean="0">
                <a:latin typeface="Arial" pitchFamily="34" charset="0"/>
                <a:cs typeface="Arial" pitchFamily="34" charset="0"/>
              </a:rPr>
              <a:t>Hancsók</a:t>
            </a:r>
            <a:r>
              <a:rPr lang="hu-HU" sz="1200" i="1" dirty="0" smtClean="0">
                <a:latin typeface="Arial" pitchFamily="34" charset="0"/>
                <a:cs typeface="Arial" pitchFamily="34" charset="0"/>
              </a:rPr>
              <a:t> J. et </a:t>
            </a:r>
            <a:r>
              <a:rPr lang="hu-HU" sz="1200" i="1" dirty="0" err="1" smtClean="0">
                <a:latin typeface="Arial" pitchFamily="34" charset="0"/>
                <a:cs typeface="Arial" pitchFamily="34" charset="0"/>
              </a:rPr>
              <a:t>al</a:t>
            </a:r>
            <a:r>
              <a:rPr lang="hu-HU" sz="1200" i="1" dirty="0" smtClean="0">
                <a:latin typeface="Arial" pitchFamily="34" charset="0"/>
                <a:cs typeface="Arial" pitchFamily="34" charset="0"/>
              </a:rPr>
              <a:t>: </a:t>
            </a:r>
            <a:r>
              <a:rPr lang="hu-HU" sz="1200" dirty="0" smtClean="0">
                <a:latin typeface="Arial" pitchFamily="34" charset="0"/>
                <a:cs typeface="Arial" pitchFamily="34" charset="0"/>
              </a:rPr>
              <a:t>Magy. Kém. Lapja, </a:t>
            </a:r>
            <a:r>
              <a:rPr lang="hu-HU" sz="1200" i="1" dirty="0" smtClean="0">
                <a:latin typeface="Arial" pitchFamily="34" charset="0"/>
                <a:cs typeface="Arial" pitchFamily="34" charset="0"/>
              </a:rPr>
              <a:t>62(11), </a:t>
            </a:r>
            <a:r>
              <a:rPr lang="hu-HU" sz="1200" dirty="0" smtClean="0">
                <a:latin typeface="Arial" pitchFamily="34" charset="0"/>
                <a:cs typeface="Arial" pitchFamily="34" charset="0"/>
              </a:rPr>
              <a:t>373 (2007)</a:t>
            </a:r>
            <a:endParaRPr lang="hu-HU" sz="1200" dirty="0"/>
          </a:p>
        </p:txBody>
      </p:sp>
      <p:sp>
        <p:nvSpPr>
          <p:cNvPr id="6" name="Jobbra nyíl 5"/>
          <p:cNvSpPr/>
          <p:nvPr/>
        </p:nvSpPr>
        <p:spPr>
          <a:xfrm>
            <a:off x="-108520" y="170080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Jobbra nyíl 6"/>
          <p:cNvSpPr/>
          <p:nvPr/>
        </p:nvSpPr>
        <p:spPr>
          <a:xfrm>
            <a:off x="-108520" y="251232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Jobbra nyíl 7"/>
          <p:cNvSpPr/>
          <p:nvPr/>
        </p:nvSpPr>
        <p:spPr>
          <a:xfrm>
            <a:off x="-108520" y="395248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Jobbra nyíl 8"/>
          <p:cNvSpPr/>
          <p:nvPr/>
        </p:nvSpPr>
        <p:spPr>
          <a:xfrm>
            <a:off x="-108520" y="539264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Diesel-motorok kipufogógáz </a:t>
            </a:r>
            <a:br>
              <a:rPr lang="hu-HU" sz="2800" b="1" dirty="0" smtClean="0">
                <a:effectLst>
                  <a:outerShdw blurRad="38100" dist="38100" dir="2700000" algn="tl">
                    <a:srgbClr val="000000">
                      <a:alpha val="43137"/>
                    </a:srgbClr>
                  </a:outerShdw>
                </a:effectLst>
                <a:latin typeface="Arial" pitchFamily="34" charset="0"/>
                <a:cs typeface="Arial" pitchFamily="34" charset="0"/>
              </a:rPr>
            </a:br>
            <a:r>
              <a:rPr lang="hu-HU" sz="2800" b="1" dirty="0" err="1" smtClean="0">
                <a:effectLst>
                  <a:outerShdw blurRad="38100" dist="38100" dir="2700000" algn="tl">
                    <a:srgbClr val="000000">
                      <a:alpha val="43137"/>
                    </a:srgbClr>
                  </a:outerShdw>
                </a:effectLst>
                <a:latin typeface="Arial" pitchFamily="34" charset="0"/>
                <a:cs typeface="Arial" pitchFamily="34" charset="0"/>
              </a:rPr>
              <a:t>utóátalakítói</a:t>
            </a:r>
            <a:r>
              <a:rPr lang="hu-HU" sz="2800" b="1" dirty="0" smtClean="0">
                <a:effectLst>
                  <a:outerShdw blurRad="38100" dist="38100" dir="2700000" algn="tl">
                    <a:srgbClr val="000000">
                      <a:alpha val="43137"/>
                    </a:srgbClr>
                  </a:outerShdw>
                </a:effectLst>
                <a:latin typeface="Arial" pitchFamily="34" charset="0"/>
                <a:cs typeface="Arial" pitchFamily="34" charset="0"/>
              </a:rPr>
              <a:t> / katalizátorai (2/5) </a:t>
            </a:r>
            <a:br>
              <a:rPr lang="hu-HU" sz="2800" b="1" dirty="0" smtClean="0">
                <a:effectLst>
                  <a:outerShdw blurRad="38100" dist="38100" dir="2700000" algn="tl">
                    <a:srgbClr val="000000">
                      <a:alpha val="43137"/>
                    </a:srgbClr>
                  </a:outerShdw>
                </a:effectLst>
                <a:latin typeface="Arial" pitchFamily="34" charset="0"/>
                <a:cs typeface="Arial" pitchFamily="34" charset="0"/>
              </a:rPr>
            </a:br>
            <a:r>
              <a:rPr lang="hu-HU" sz="2800" b="1" dirty="0" smtClean="0">
                <a:effectLst>
                  <a:outerShdw blurRad="38100" dist="38100" dir="2700000" algn="tl">
                    <a:srgbClr val="000000">
                      <a:alpha val="43137"/>
                    </a:srgbClr>
                  </a:outerShdw>
                </a:effectLst>
                <a:latin typeface="Arial" pitchFamily="34" charset="0"/>
                <a:cs typeface="Arial" pitchFamily="34" charset="0"/>
              </a:rPr>
              <a:t>Oxidáló katalizátorok</a:t>
            </a:r>
            <a:endParaRPr lang="hu-HU" sz="2800" dirty="0"/>
          </a:p>
        </p:txBody>
      </p:sp>
      <p:pic>
        <p:nvPicPr>
          <p:cNvPr id="1187842" name="Picture 2"/>
          <p:cNvPicPr>
            <a:picLocks noChangeAspect="1" noChangeArrowheads="1"/>
          </p:cNvPicPr>
          <p:nvPr/>
        </p:nvPicPr>
        <p:blipFill>
          <a:blip r:embed="rId2" cstate="print"/>
          <a:srcRect/>
          <a:stretch>
            <a:fillRect/>
          </a:stretch>
        </p:blipFill>
        <p:spPr bwMode="auto">
          <a:xfrm>
            <a:off x="862005" y="2109803"/>
            <a:ext cx="2638425" cy="3533775"/>
          </a:xfrm>
          <a:prstGeom prst="rect">
            <a:avLst/>
          </a:prstGeom>
          <a:noFill/>
          <a:ln w="9525">
            <a:noFill/>
            <a:miter lim="800000"/>
            <a:headEnd/>
            <a:tailEnd/>
          </a:ln>
          <a:effectLst/>
        </p:spPr>
      </p:pic>
      <p:pic>
        <p:nvPicPr>
          <p:cNvPr id="1187843" name="Picture 3"/>
          <p:cNvPicPr>
            <a:picLocks noGrp="1" noChangeAspect="1" noChangeArrowheads="1"/>
          </p:cNvPicPr>
          <p:nvPr>
            <p:ph idx="1"/>
          </p:nvPr>
        </p:nvPicPr>
        <p:blipFill>
          <a:blip r:embed="rId3" cstate="print"/>
          <a:srcRect/>
          <a:stretch>
            <a:fillRect/>
          </a:stretch>
        </p:blipFill>
        <p:spPr bwMode="auto">
          <a:xfrm>
            <a:off x="4924446" y="2029619"/>
            <a:ext cx="2647950" cy="3667125"/>
          </a:xfrm>
          <a:prstGeom prst="rect">
            <a:avLst/>
          </a:prstGeom>
          <a:noFill/>
          <a:ln w="9525">
            <a:noFill/>
            <a:miter lim="800000"/>
            <a:headEnd/>
            <a:tailEnd/>
          </a:ln>
          <a:effectLst/>
        </p:spPr>
      </p:pic>
      <p:sp>
        <p:nvSpPr>
          <p:cNvPr id="6" name="Téglalap 5"/>
          <p:cNvSpPr/>
          <p:nvPr/>
        </p:nvSpPr>
        <p:spPr>
          <a:xfrm>
            <a:off x="500034" y="6140255"/>
            <a:ext cx="7072362" cy="276999"/>
          </a:xfrm>
          <a:prstGeom prst="rect">
            <a:avLst/>
          </a:prstGeom>
        </p:spPr>
        <p:txBody>
          <a:bodyPr wrap="square">
            <a:spAutoFit/>
          </a:bodyPr>
          <a:lstStyle/>
          <a:p>
            <a:r>
              <a:rPr lang="hu-HU" sz="1200" i="1" dirty="0" err="1" smtClean="0">
                <a:latin typeface="Arial" pitchFamily="34" charset="0"/>
                <a:cs typeface="Arial" pitchFamily="34" charset="0"/>
              </a:rPr>
              <a:t>Hancsók</a:t>
            </a:r>
            <a:r>
              <a:rPr lang="hu-HU" sz="1200" i="1" dirty="0" smtClean="0">
                <a:latin typeface="Arial" pitchFamily="34" charset="0"/>
                <a:cs typeface="Arial" pitchFamily="34" charset="0"/>
              </a:rPr>
              <a:t> J. et </a:t>
            </a:r>
            <a:r>
              <a:rPr lang="hu-HU" sz="1200" i="1" dirty="0" err="1" smtClean="0">
                <a:latin typeface="Arial" pitchFamily="34" charset="0"/>
                <a:cs typeface="Arial" pitchFamily="34" charset="0"/>
              </a:rPr>
              <a:t>al</a:t>
            </a:r>
            <a:r>
              <a:rPr lang="hu-HU" sz="1200" i="1" dirty="0" smtClean="0">
                <a:latin typeface="Arial" pitchFamily="34" charset="0"/>
                <a:cs typeface="Arial" pitchFamily="34" charset="0"/>
              </a:rPr>
              <a:t>: </a:t>
            </a:r>
            <a:r>
              <a:rPr lang="hu-HU" sz="1200" dirty="0" smtClean="0">
                <a:latin typeface="Arial" pitchFamily="34" charset="0"/>
                <a:cs typeface="Arial" pitchFamily="34" charset="0"/>
              </a:rPr>
              <a:t>Magy. Kém. Lapja, </a:t>
            </a:r>
            <a:r>
              <a:rPr lang="hu-HU" sz="1200" i="1" dirty="0" smtClean="0">
                <a:latin typeface="Arial" pitchFamily="34" charset="0"/>
                <a:cs typeface="Arial" pitchFamily="34" charset="0"/>
              </a:rPr>
              <a:t>62(10), </a:t>
            </a:r>
            <a:r>
              <a:rPr lang="hu-HU" sz="1200" dirty="0" smtClean="0">
                <a:latin typeface="Arial" pitchFamily="34" charset="0"/>
                <a:cs typeface="Arial" pitchFamily="34" charset="0"/>
              </a:rPr>
              <a:t>339 (2007)</a:t>
            </a:r>
            <a:endParaRPr lang="hu-HU" sz="1200" dirty="0"/>
          </a:p>
        </p:txBody>
      </p:sp>
      <p:sp>
        <p:nvSpPr>
          <p:cNvPr id="7" name="Ötágú csillag 6"/>
          <p:cNvSpPr/>
          <p:nvPr/>
        </p:nvSpPr>
        <p:spPr>
          <a:xfrm>
            <a:off x="3563888" y="5301208"/>
            <a:ext cx="360040"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Diesel-motorok kipufogógáz </a:t>
            </a:r>
            <a:r>
              <a:rPr lang="hu-HU" sz="2800" b="1" dirty="0" err="1" smtClean="0">
                <a:effectLst>
                  <a:outerShdw blurRad="38100" dist="38100" dir="2700000" algn="tl">
                    <a:srgbClr val="000000">
                      <a:alpha val="43137"/>
                    </a:srgbClr>
                  </a:outerShdw>
                </a:effectLst>
                <a:latin typeface="Arial" pitchFamily="34" charset="0"/>
                <a:cs typeface="Arial" pitchFamily="34" charset="0"/>
              </a:rPr>
              <a:t>utóátalakítói</a:t>
            </a:r>
            <a:r>
              <a:rPr lang="hu-HU" sz="2800" b="1" dirty="0" smtClean="0">
                <a:effectLst>
                  <a:outerShdw blurRad="38100" dist="38100" dir="2700000" algn="tl">
                    <a:srgbClr val="000000">
                      <a:alpha val="43137"/>
                    </a:srgbClr>
                  </a:outerShdw>
                </a:effectLst>
                <a:latin typeface="Arial" pitchFamily="34" charset="0"/>
                <a:cs typeface="Arial" pitchFamily="34" charset="0"/>
              </a:rPr>
              <a:t>/katalizátorai (3/5) </a:t>
            </a:r>
            <a:br>
              <a:rPr lang="hu-HU" sz="2800" b="1" dirty="0" smtClean="0">
                <a:effectLst>
                  <a:outerShdw blurRad="38100" dist="38100" dir="2700000" algn="tl">
                    <a:srgbClr val="000000">
                      <a:alpha val="43137"/>
                    </a:srgbClr>
                  </a:outerShdw>
                </a:effectLst>
                <a:latin typeface="Arial" pitchFamily="34" charset="0"/>
                <a:cs typeface="Arial" pitchFamily="34" charset="0"/>
              </a:rPr>
            </a:br>
            <a:r>
              <a:rPr lang="hu-HU" sz="2800" b="1" dirty="0" err="1" smtClean="0">
                <a:effectLst>
                  <a:outerShdw blurRad="38100" dist="38100" dir="2700000" algn="tl">
                    <a:srgbClr val="000000">
                      <a:alpha val="43137"/>
                    </a:srgbClr>
                  </a:outerShdw>
                </a:effectLst>
                <a:latin typeface="Arial" pitchFamily="34" charset="0"/>
                <a:cs typeface="Arial" pitchFamily="34" charset="0"/>
              </a:rPr>
              <a:t>NOx-átalakító</a:t>
            </a:r>
            <a:r>
              <a:rPr lang="hu-HU" sz="2800" b="1" dirty="0" smtClean="0">
                <a:effectLst>
                  <a:outerShdw blurRad="38100" dist="38100" dir="2700000" algn="tl">
                    <a:srgbClr val="000000">
                      <a:alpha val="43137"/>
                    </a:srgbClr>
                  </a:outerShdw>
                </a:effectLst>
                <a:latin typeface="Arial" pitchFamily="34" charset="0"/>
                <a:cs typeface="Arial" pitchFamily="34" charset="0"/>
              </a:rPr>
              <a:t> katalizátorok</a:t>
            </a:r>
            <a:endParaRPr lang="hu-HU" sz="2800" dirty="0"/>
          </a:p>
        </p:txBody>
      </p:sp>
      <p:pic>
        <p:nvPicPr>
          <p:cNvPr id="1186818" name="Picture 2"/>
          <p:cNvPicPr>
            <a:picLocks noGrp="1" noChangeAspect="1" noChangeArrowheads="1"/>
          </p:cNvPicPr>
          <p:nvPr>
            <p:ph idx="1"/>
          </p:nvPr>
        </p:nvPicPr>
        <p:blipFill>
          <a:blip r:embed="rId2" cstate="print"/>
          <a:srcRect/>
          <a:stretch>
            <a:fillRect/>
          </a:stretch>
        </p:blipFill>
        <p:spPr bwMode="auto">
          <a:xfrm>
            <a:off x="285720" y="1000108"/>
            <a:ext cx="3209925" cy="2133600"/>
          </a:xfrm>
          <a:prstGeom prst="rect">
            <a:avLst/>
          </a:prstGeom>
          <a:noFill/>
          <a:ln w="9525">
            <a:noFill/>
            <a:miter lim="800000"/>
            <a:headEnd/>
            <a:tailEnd/>
          </a:ln>
          <a:effectLst/>
        </p:spPr>
      </p:pic>
      <p:pic>
        <p:nvPicPr>
          <p:cNvPr id="1186819" name="Picture 3"/>
          <p:cNvPicPr>
            <a:picLocks noChangeAspect="1" noChangeArrowheads="1"/>
          </p:cNvPicPr>
          <p:nvPr/>
        </p:nvPicPr>
        <p:blipFill>
          <a:blip r:embed="rId3" cstate="print"/>
          <a:srcRect/>
          <a:stretch>
            <a:fillRect/>
          </a:stretch>
        </p:blipFill>
        <p:spPr bwMode="auto">
          <a:xfrm>
            <a:off x="4562500" y="1785926"/>
            <a:ext cx="3581400" cy="1266825"/>
          </a:xfrm>
          <a:prstGeom prst="rect">
            <a:avLst/>
          </a:prstGeom>
          <a:noFill/>
          <a:ln w="9525">
            <a:noFill/>
            <a:miter lim="800000"/>
            <a:headEnd/>
            <a:tailEnd/>
          </a:ln>
          <a:effectLst/>
        </p:spPr>
      </p:pic>
      <p:pic>
        <p:nvPicPr>
          <p:cNvPr id="1186820" name="Picture 4"/>
          <p:cNvPicPr>
            <a:picLocks noChangeAspect="1" noChangeArrowheads="1"/>
          </p:cNvPicPr>
          <p:nvPr/>
        </p:nvPicPr>
        <p:blipFill>
          <a:blip r:embed="rId4" cstate="print"/>
          <a:srcRect/>
          <a:stretch>
            <a:fillRect/>
          </a:stretch>
        </p:blipFill>
        <p:spPr bwMode="auto">
          <a:xfrm>
            <a:off x="909638" y="3071810"/>
            <a:ext cx="7324725" cy="3533775"/>
          </a:xfrm>
          <a:prstGeom prst="rect">
            <a:avLst/>
          </a:prstGeom>
          <a:noFill/>
          <a:ln w="9525">
            <a:noFill/>
            <a:miter lim="800000"/>
            <a:headEnd/>
            <a:tailEnd/>
          </a:ln>
          <a:effectLst/>
        </p:spPr>
      </p:pic>
      <p:sp>
        <p:nvSpPr>
          <p:cNvPr id="7" name="Téglalap 6"/>
          <p:cNvSpPr/>
          <p:nvPr/>
        </p:nvSpPr>
        <p:spPr>
          <a:xfrm>
            <a:off x="500034" y="6581025"/>
            <a:ext cx="7572428" cy="276999"/>
          </a:xfrm>
          <a:prstGeom prst="rect">
            <a:avLst/>
          </a:prstGeom>
        </p:spPr>
        <p:txBody>
          <a:bodyPr wrap="square">
            <a:spAutoFit/>
          </a:bodyPr>
          <a:lstStyle/>
          <a:p>
            <a:r>
              <a:rPr lang="hu-HU" sz="1200" i="1" dirty="0" err="1" smtClean="0">
                <a:latin typeface="Arial" pitchFamily="34" charset="0"/>
                <a:cs typeface="Arial" pitchFamily="34" charset="0"/>
              </a:rPr>
              <a:t>Hancsók</a:t>
            </a:r>
            <a:r>
              <a:rPr lang="hu-HU" sz="1200" i="1" dirty="0" smtClean="0">
                <a:latin typeface="Arial" pitchFamily="34" charset="0"/>
                <a:cs typeface="Arial" pitchFamily="34" charset="0"/>
              </a:rPr>
              <a:t> J. et </a:t>
            </a:r>
            <a:r>
              <a:rPr lang="hu-HU" sz="1200" i="1" dirty="0" err="1" smtClean="0">
                <a:latin typeface="Arial" pitchFamily="34" charset="0"/>
                <a:cs typeface="Arial" pitchFamily="34" charset="0"/>
              </a:rPr>
              <a:t>al</a:t>
            </a:r>
            <a:r>
              <a:rPr lang="hu-HU" sz="1200" i="1" dirty="0" smtClean="0">
                <a:latin typeface="Arial" pitchFamily="34" charset="0"/>
                <a:cs typeface="Arial" pitchFamily="34" charset="0"/>
              </a:rPr>
              <a:t>: </a:t>
            </a:r>
            <a:r>
              <a:rPr lang="hu-HU" sz="1200" dirty="0" smtClean="0">
                <a:latin typeface="Arial" pitchFamily="34" charset="0"/>
                <a:cs typeface="Arial" pitchFamily="34" charset="0"/>
              </a:rPr>
              <a:t>Magy. Kém. Lapja, </a:t>
            </a:r>
            <a:r>
              <a:rPr lang="hu-HU" sz="1200" i="1" dirty="0" smtClean="0">
                <a:latin typeface="Arial" pitchFamily="34" charset="0"/>
                <a:cs typeface="Arial" pitchFamily="34" charset="0"/>
              </a:rPr>
              <a:t>62(12), 410</a:t>
            </a:r>
            <a:r>
              <a:rPr lang="hu-HU" sz="1200" dirty="0" smtClean="0">
                <a:latin typeface="Arial" pitchFamily="34" charset="0"/>
                <a:cs typeface="Arial" pitchFamily="34" charset="0"/>
              </a:rPr>
              <a:t> (2007)</a:t>
            </a:r>
            <a:endParaRPr lang="hu-HU" sz="1200" dirty="0">
              <a:latin typeface="Arial" pitchFamily="34" charset="0"/>
              <a:cs typeface="Arial" pitchFamily="34" charset="0"/>
            </a:endParaRPr>
          </a:p>
        </p:txBody>
      </p:sp>
      <p:sp>
        <p:nvSpPr>
          <p:cNvPr id="8" name="Szövegdoboz 7"/>
          <p:cNvSpPr txBox="1"/>
          <p:nvPr/>
        </p:nvSpPr>
        <p:spPr>
          <a:xfrm>
            <a:off x="4643438" y="3143248"/>
            <a:ext cx="4500562" cy="461665"/>
          </a:xfrm>
          <a:prstGeom prst="rect">
            <a:avLst/>
          </a:prstGeom>
          <a:solidFill>
            <a:srgbClr val="FFFF00"/>
          </a:solidFill>
        </p:spPr>
        <p:txBody>
          <a:bodyPr wrap="square" rtlCol="0">
            <a:spAutoFit/>
          </a:bodyPr>
          <a:lstStyle/>
          <a:p>
            <a:r>
              <a:rPr lang="hu-HU" sz="1200" dirty="0" smtClean="0">
                <a:latin typeface="Arial" pitchFamily="34" charset="0"/>
                <a:cs typeface="Arial" pitchFamily="34" charset="0"/>
              </a:rPr>
              <a:t>32.5 % </a:t>
            </a:r>
            <a:r>
              <a:rPr lang="hu-HU" sz="1200" dirty="0" err="1" smtClean="0">
                <a:latin typeface="Arial" pitchFamily="34" charset="0"/>
                <a:cs typeface="Arial" pitchFamily="34" charset="0"/>
              </a:rPr>
              <a:t>urea</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diluted</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in</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distilled</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water</a:t>
            </a:r>
            <a:r>
              <a:rPr lang="hu-HU" sz="1200" dirty="0" smtClean="0">
                <a:latin typeface="Arial" pitchFamily="34" charset="0"/>
                <a:cs typeface="Arial" pitchFamily="34" charset="0"/>
              </a:rPr>
              <a:t>(</a:t>
            </a:r>
            <a:r>
              <a:rPr lang="hu-HU" sz="1200" dirty="0" err="1" smtClean="0">
                <a:latin typeface="Arial" pitchFamily="34" charset="0"/>
                <a:cs typeface="Arial" pitchFamily="34" charset="0"/>
              </a:rPr>
              <a:t>AdBlue</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stored</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in</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special</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vehicle</a:t>
            </a:r>
            <a:r>
              <a:rPr lang="hu-HU" sz="1200" dirty="0" smtClean="0">
                <a:latin typeface="Arial" pitchFamily="34" charset="0"/>
                <a:cs typeface="Arial" pitchFamily="34" charset="0"/>
              </a:rPr>
              <a:t> tank, </a:t>
            </a:r>
            <a:r>
              <a:rPr lang="hu-HU" sz="1200" dirty="0" err="1" smtClean="0">
                <a:latin typeface="Arial" pitchFamily="34" charset="0"/>
                <a:cs typeface="Arial" pitchFamily="34" charset="0"/>
              </a:rPr>
              <a:t>added</a:t>
            </a:r>
            <a:r>
              <a:rPr lang="hu-HU" sz="1200" dirty="0" smtClean="0">
                <a:latin typeface="Arial" pitchFamily="34" charset="0"/>
                <a:cs typeface="Arial" pitchFamily="34" charset="0"/>
              </a:rPr>
              <a:t> ~2 v/</a:t>
            </a:r>
            <a:r>
              <a:rPr lang="hu-HU" sz="1200" dirty="0" err="1" smtClean="0">
                <a:latin typeface="Arial" pitchFamily="34" charset="0"/>
                <a:cs typeface="Arial" pitchFamily="34" charset="0"/>
              </a:rPr>
              <a:t>v%</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calculated</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on</a:t>
            </a:r>
            <a:r>
              <a:rPr lang="hu-HU" sz="1200" dirty="0" smtClean="0">
                <a:latin typeface="Arial" pitchFamily="34" charset="0"/>
                <a:cs typeface="Arial" pitchFamily="34" charset="0"/>
              </a:rPr>
              <a:t> diesel </a:t>
            </a:r>
            <a:r>
              <a:rPr lang="hu-HU" sz="1200" dirty="0" err="1" smtClean="0">
                <a:latin typeface="Arial" pitchFamily="34" charset="0"/>
                <a:cs typeface="Arial" pitchFamily="34" charset="0"/>
              </a:rPr>
              <a:t>volume</a:t>
            </a:r>
            <a:endParaRPr lang="hu-HU" sz="1200" dirty="0">
              <a:latin typeface="Arial" pitchFamily="34" charset="0"/>
              <a:cs typeface="Arial" pitchFamily="34" charset="0"/>
            </a:endParaRPr>
          </a:p>
        </p:txBody>
      </p:sp>
      <p:sp>
        <p:nvSpPr>
          <p:cNvPr id="9" name="Szövegdoboz 8"/>
          <p:cNvSpPr txBox="1"/>
          <p:nvPr/>
        </p:nvSpPr>
        <p:spPr>
          <a:xfrm>
            <a:off x="7452320" y="5589240"/>
            <a:ext cx="1691680" cy="861774"/>
          </a:xfrm>
          <a:prstGeom prst="rect">
            <a:avLst/>
          </a:prstGeom>
          <a:noFill/>
        </p:spPr>
        <p:txBody>
          <a:bodyPr wrap="square" rtlCol="0">
            <a:spAutoFit/>
          </a:bodyPr>
          <a:lstStyle/>
          <a:p>
            <a:r>
              <a:rPr lang="hu-HU" sz="1000" dirty="0" smtClean="0">
                <a:latin typeface="Arial" pitchFamily="34" charset="0"/>
                <a:cs typeface="Arial" pitchFamily="34" charset="0"/>
              </a:rPr>
              <a:t>AIC: </a:t>
            </a:r>
            <a:r>
              <a:rPr lang="hu-HU" sz="1000" dirty="0" err="1" smtClean="0">
                <a:latin typeface="Arial" pitchFamily="34" charset="0"/>
                <a:cs typeface="Arial" pitchFamily="34" charset="0"/>
              </a:rPr>
              <a:t>additional</a:t>
            </a:r>
            <a:r>
              <a:rPr lang="hu-HU" sz="1000" dirty="0" smtClean="0">
                <a:latin typeface="Arial" pitchFamily="34" charset="0"/>
                <a:cs typeface="Arial" pitchFamily="34" charset="0"/>
              </a:rPr>
              <a:t> </a:t>
            </a:r>
            <a:r>
              <a:rPr lang="hu-HU" sz="1000" dirty="0" err="1" smtClean="0">
                <a:latin typeface="Arial" pitchFamily="34" charset="0"/>
                <a:cs typeface="Arial" pitchFamily="34" charset="0"/>
              </a:rPr>
              <a:t>injector</a:t>
            </a:r>
            <a:r>
              <a:rPr lang="hu-HU" sz="1000" dirty="0" smtClean="0">
                <a:latin typeface="Arial" pitchFamily="34" charset="0"/>
                <a:cs typeface="Arial" pitchFamily="34" charset="0"/>
              </a:rPr>
              <a:t> </a:t>
            </a:r>
            <a:r>
              <a:rPr lang="hu-HU" sz="1000" dirty="0" err="1" smtClean="0">
                <a:latin typeface="Arial" pitchFamily="34" charset="0"/>
                <a:cs typeface="Arial" pitchFamily="34" charset="0"/>
              </a:rPr>
              <a:t>controller</a:t>
            </a:r>
            <a:endParaRPr lang="hu-HU" sz="1000" dirty="0" smtClean="0">
              <a:latin typeface="Arial" pitchFamily="34" charset="0"/>
              <a:cs typeface="Arial" pitchFamily="34" charset="0"/>
            </a:endParaRPr>
          </a:p>
          <a:p>
            <a:r>
              <a:rPr lang="hu-HU" sz="1000" dirty="0" smtClean="0">
                <a:latin typeface="Arial" pitchFamily="34" charset="0"/>
                <a:cs typeface="Arial" pitchFamily="34" charset="0"/>
              </a:rPr>
              <a:t>AD </a:t>
            </a:r>
            <a:r>
              <a:rPr lang="hu-HU" sz="1000" dirty="0" err="1" smtClean="0">
                <a:latin typeface="Arial" pitchFamily="34" charset="0"/>
                <a:cs typeface="Arial" pitchFamily="34" charset="0"/>
              </a:rPr>
              <a:t>konv</a:t>
            </a:r>
            <a:r>
              <a:rPr lang="hu-HU" sz="1000" dirty="0" smtClean="0">
                <a:latin typeface="Arial" pitchFamily="34" charset="0"/>
                <a:cs typeface="Arial" pitchFamily="34" charset="0"/>
              </a:rPr>
              <a:t>.: analóg </a:t>
            </a:r>
            <a:r>
              <a:rPr lang="hu-HU" sz="1000" dirty="0" err="1" smtClean="0">
                <a:latin typeface="Arial" pitchFamily="34" charset="0"/>
                <a:cs typeface="Arial" pitchFamily="34" charset="0"/>
              </a:rPr>
              <a:t>digital</a:t>
            </a:r>
            <a:r>
              <a:rPr lang="hu-HU" sz="1000" dirty="0" smtClean="0">
                <a:latin typeface="Arial" pitchFamily="34" charset="0"/>
                <a:cs typeface="Arial" pitchFamily="34" charset="0"/>
              </a:rPr>
              <a:t> konverter</a:t>
            </a:r>
          </a:p>
          <a:p>
            <a:endParaRPr lang="hu-HU"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Karbamid használata dízelüzemű gépjárművek </a:t>
            </a:r>
            <a:r>
              <a:rPr lang="hu-HU" sz="2800" b="1" smtClean="0">
                <a:effectLst>
                  <a:outerShdw blurRad="38100" dist="38100" dir="2700000" algn="tl">
                    <a:srgbClr val="000000">
                      <a:alpha val="43137"/>
                    </a:srgbClr>
                  </a:outerShdw>
                </a:effectLst>
                <a:latin typeface="Arial" pitchFamily="34" charset="0"/>
                <a:cs typeface="Arial" pitchFamily="34" charset="0"/>
              </a:rPr>
              <a:t>SCR-rendszerében</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p:txBody>
          <a:bodyPr>
            <a:normAutofit/>
          </a:bodyPr>
          <a:lstStyle/>
          <a:p>
            <a:r>
              <a:rPr lang="hu-HU" sz="2000" dirty="0" err="1" smtClean="0">
                <a:latin typeface="Arial" pitchFamily="34" charset="0"/>
                <a:cs typeface="Arial" pitchFamily="34" charset="0"/>
              </a:rPr>
              <a:t>AdBlue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solution</a:t>
            </a:r>
            <a:r>
              <a:rPr lang="hu-HU" sz="2000" dirty="0" smtClean="0">
                <a:latin typeface="Arial" pitchFamily="34" charset="0"/>
                <a:cs typeface="Arial" pitchFamily="34" charset="0"/>
              </a:rPr>
              <a:t>: 32.5% </a:t>
            </a:r>
            <a:r>
              <a:rPr lang="hu-HU" sz="2000" dirty="0" err="1" smtClean="0">
                <a:latin typeface="Arial" pitchFamily="34" charset="0"/>
                <a:cs typeface="Arial" pitchFamily="34" charset="0"/>
              </a:rPr>
              <a:t>high</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purity</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urea</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diluted</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in</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distilled</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water</a:t>
            </a:r>
            <a:r>
              <a:rPr lang="hu-HU" sz="2000" dirty="0" smtClean="0">
                <a:latin typeface="Arial" pitchFamily="34" charset="0"/>
                <a:cs typeface="Arial" pitchFamily="34" charset="0"/>
              </a:rPr>
              <a:t> and </a:t>
            </a:r>
            <a:r>
              <a:rPr lang="hu-HU" sz="2000" dirty="0" err="1" smtClean="0">
                <a:latin typeface="Arial" pitchFamily="34" charset="0"/>
                <a:cs typeface="Arial" pitchFamily="34" charset="0"/>
              </a:rPr>
              <a:t>carried</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abroad</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the</a:t>
            </a:r>
            <a:r>
              <a:rPr lang="hu-HU" sz="2000" dirty="0" smtClean="0">
                <a:latin typeface="Arial" pitchFamily="34" charset="0"/>
                <a:cs typeface="Arial" pitchFamily="34" charset="0"/>
              </a:rPr>
              <a:t> diesel </a:t>
            </a:r>
            <a:r>
              <a:rPr lang="hu-HU" sz="2000" dirty="0" err="1" smtClean="0">
                <a:latin typeface="Arial" pitchFamily="34" charset="0"/>
                <a:cs typeface="Arial" pitchFamily="34" charset="0"/>
              </a:rPr>
              <a:t>engine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in</a:t>
            </a:r>
            <a:r>
              <a:rPr lang="hu-HU" sz="2000" dirty="0" smtClean="0">
                <a:latin typeface="Arial" pitchFamily="34" charset="0"/>
                <a:cs typeface="Arial" pitchFamily="34" charset="0"/>
              </a:rPr>
              <a:t> a </a:t>
            </a:r>
            <a:r>
              <a:rPr lang="hu-HU" sz="2000" dirty="0" err="1" smtClean="0">
                <a:latin typeface="Arial" pitchFamily="34" charset="0"/>
                <a:cs typeface="Arial" pitchFamily="34" charset="0"/>
              </a:rPr>
              <a:t>special</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independent</a:t>
            </a:r>
            <a:r>
              <a:rPr lang="hu-HU" sz="2000" dirty="0" smtClean="0">
                <a:latin typeface="Arial" pitchFamily="34" charset="0"/>
                <a:cs typeface="Arial" pitchFamily="34" charset="0"/>
              </a:rPr>
              <a:t> tank. </a:t>
            </a:r>
            <a:r>
              <a:rPr lang="en-US" sz="2000" dirty="0" smtClean="0">
                <a:latin typeface="Arial" pitchFamily="34" charset="0"/>
                <a:cs typeface="Arial" pitchFamily="34" charset="0"/>
              </a:rPr>
              <a:t>Under the direction of the onboard computer and an </a:t>
            </a:r>
            <a:r>
              <a:rPr lang="en-US" sz="2000" dirty="0" err="1" smtClean="0">
                <a:latin typeface="Arial" pitchFamily="34" charset="0"/>
                <a:cs typeface="Arial" pitchFamily="34" charset="0"/>
              </a:rPr>
              <a:t>NOx</a:t>
            </a:r>
            <a:r>
              <a:rPr lang="en-US" sz="2000" dirty="0" smtClean="0">
                <a:latin typeface="Arial" pitchFamily="34" charset="0"/>
                <a:cs typeface="Arial" pitchFamily="34" charset="0"/>
              </a:rPr>
              <a:t> sensor, the fluid is pumped into the exhaust stream at the rate of 2 to 4 ounces </a:t>
            </a:r>
            <a:r>
              <a:rPr lang="hu-HU" sz="2000" dirty="0" smtClean="0">
                <a:latin typeface="Arial" pitchFamily="34" charset="0"/>
                <a:cs typeface="Arial" pitchFamily="34" charset="0"/>
              </a:rPr>
              <a:t>[(2-4)x29.57 cm3 = ~60-120 cm3 = 0.6-1.2 </a:t>
            </a:r>
            <a:r>
              <a:rPr lang="hu-HU" sz="2000" dirty="0" err="1" smtClean="0">
                <a:latin typeface="Arial" pitchFamily="34" charset="0"/>
                <a:cs typeface="Arial" pitchFamily="34" charset="0"/>
              </a:rPr>
              <a:t>dlitre</a:t>
            </a:r>
            <a:r>
              <a:rPr lang="hu-HU" sz="2000" dirty="0" smtClean="0">
                <a:latin typeface="Arial" pitchFamily="34" charset="0"/>
                <a:cs typeface="Arial" pitchFamily="34" charset="0"/>
              </a:rPr>
              <a:t>] </a:t>
            </a:r>
            <a:r>
              <a:rPr lang="en-US" sz="2000" dirty="0" smtClean="0">
                <a:latin typeface="Arial" pitchFamily="34" charset="0"/>
                <a:cs typeface="Arial" pitchFamily="34" charset="0"/>
              </a:rPr>
              <a:t>to a gallon </a:t>
            </a:r>
            <a:r>
              <a:rPr lang="hu-HU" sz="2000" dirty="0" smtClean="0">
                <a:latin typeface="Arial" pitchFamily="34" charset="0"/>
                <a:cs typeface="Arial" pitchFamily="34" charset="0"/>
              </a:rPr>
              <a:t>(3.785 </a:t>
            </a:r>
            <a:r>
              <a:rPr lang="hu-HU" sz="2000" dirty="0" err="1" smtClean="0">
                <a:latin typeface="Arial" pitchFamily="34" charset="0"/>
                <a:cs typeface="Arial" pitchFamily="34" charset="0"/>
              </a:rPr>
              <a:t>litre</a:t>
            </a:r>
            <a:r>
              <a:rPr lang="hu-HU" sz="2000" dirty="0" smtClean="0">
                <a:latin typeface="Arial" pitchFamily="34" charset="0"/>
                <a:cs typeface="Arial" pitchFamily="34" charset="0"/>
              </a:rPr>
              <a:t>) </a:t>
            </a:r>
            <a:r>
              <a:rPr lang="en-US" sz="2000" dirty="0" smtClean="0">
                <a:latin typeface="Arial" pitchFamily="34" charset="0"/>
                <a:cs typeface="Arial" pitchFamily="34" charset="0"/>
              </a:rPr>
              <a:t>of </a:t>
            </a:r>
            <a:r>
              <a:rPr lang="en-US" sz="2000" dirty="0" smtClean="0">
                <a:latin typeface="Arial" pitchFamily="34" charset="0"/>
                <a:cs typeface="Arial" pitchFamily="34" charset="0"/>
                <a:hlinkClick r:id="rId2"/>
              </a:rPr>
              <a:t>ultra low sulfur diesel fuel (ULSD)</a:t>
            </a:r>
            <a:r>
              <a:rPr lang="en-US" sz="2000" dirty="0" smtClean="0">
                <a:latin typeface="Arial" pitchFamily="34" charset="0"/>
                <a:cs typeface="Arial" pitchFamily="34" charset="0"/>
              </a:rPr>
              <a:t> consumed</a:t>
            </a:r>
            <a:r>
              <a:rPr lang="hu-HU" sz="2000" dirty="0" smtClean="0">
                <a:latin typeface="Arial" pitchFamily="34" charset="0"/>
                <a:cs typeface="Arial" pitchFamily="34" charset="0"/>
              </a:rPr>
              <a:t> [i.e. </a:t>
            </a:r>
            <a:r>
              <a:rPr lang="hu-HU" sz="2000" dirty="0" err="1" smtClean="0">
                <a:latin typeface="Arial" pitchFamily="34" charset="0"/>
                <a:cs typeface="Arial" pitchFamily="34" charset="0"/>
              </a:rPr>
              <a:t>its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concentration</a:t>
            </a:r>
            <a:r>
              <a:rPr lang="hu-HU" sz="2000" dirty="0" smtClean="0">
                <a:latin typeface="Arial" pitchFamily="34" charset="0"/>
                <a:cs typeface="Arial" pitchFamily="34" charset="0"/>
              </a:rPr>
              <a:t> is 2-3%].</a:t>
            </a:r>
          </a:p>
          <a:p>
            <a:r>
              <a:rPr lang="hu-HU" sz="2000" dirty="0" err="1" smtClean="0">
                <a:latin typeface="Arial" pitchFamily="34" charset="0"/>
                <a:cs typeface="Arial" pitchFamily="34" charset="0"/>
              </a:rPr>
              <a:t>Sold</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in</a:t>
            </a:r>
            <a:r>
              <a:rPr lang="hu-HU" sz="2000" dirty="0" smtClean="0">
                <a:latin typeface="Arial" pitchFamily="34" charset="0"/>
                <a:cs typeface="Arial" pitchFamily="34" charset="0"/>
              </a:rPr>
              <a:t> Shell and </a:t>
            </a:r>
            <a:r>
              <a:rPr lang="hu-HU" sz="2000" dirty="0" err="1" smtClean="0">
                <a:latin typeface="Arial" pitchFamily="34" charset="0"/>
                <a:cs typeface="Arial" pitchFamily="34" charset="0"/>
              </a:rPr>
              <a:t>other</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filling</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stations</a:t>
            </a:r>
            <a:r>
              <a:rPr lang="hu-HU" sz="2000" dirty="0" smtClean="0">
                <a:latin typeface="Arial" pitchFamily="34" charset="0"/>
                <a:cs typeface="Arial" pitchFamily="34" charset="0"/>
              </a:rPr>
              <a:t> </a:t>
            </a:r>
          </a:p>
          <a:p>
            <a:endParaRPr lang="hu-HU"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Diesel-motorok kipufogógáz </a:t>
            </a:r>
            <a:r>
              <a:rPr lang="hu-HU" sz="2800" b="1" dirty="0" err="1" smtClean="0">
                <a:effectLst>
                  <a:outerShdw blurRad="38100" dist="38100" dir="2700000" algn="tl">
                    <a:srgbClr val="000000">
                      <a:alpha val="43137"/>
                    </a:srgbClr>
                  </a:outerShdw>
                </a:effectLst>
                <a:latin typeface="Arial" pitchFamily="34" charset="0"/>
                <a:cs typeface="Arial" pitchFamily="34" charset="0"/>
              </a:rPr>
              <a:t>utóátalakítói</a:t>
            </a:r>
            <a:r>
              <a:rPr lang="hu-HU" sz="2800" b="1" dirty="0" smtClean="0">
                <a:effectLst>
                  <a:outerShdw blurRad="38100" dist="38100" dir="2700000" algn="tl">
                    <a:srgbClr val="000000">
                      <a:alpha val="43137"/>
                    </a:srgbClr>
                  </a:outerShdw>
                </a:effectLst>
                <a:latin typeface="Arial" pitchFamily="34" charset="0"/>
                <a:cs typeface="Arial" pitchFamily="34" charset="0"/>
              </a:rPr>
              <a:t>/katalizátorai (4/5) </a:t>
            </a:r>
            <a:br>
              <a:rPr lang="hu-HU" sz="2800" b="1" dirty="0" smtClean="0">
                <a:effectLst>
                  <a:outerShdw blurRad="38100" dist="38100" dir="2700000" algn="tl">
                    <a:srgbClr val="000000">
                      <a:alpha val="43137"/>
                    </a:srgbClr>
                  </a:outerShdw>
                </a:effectLst>
                <a:latin typeface="Arial" pitchFamily="34" charset="0"/>
                <a:cs typeface="Arial" pitchFamily="34" charset="0"/>
              </a:rPr>
            </a:br>
            <a:r>
              <a:rPr lang="hu-HU" sz="2800" b="1" dirty="0" smtClean="0">
                <a:effectLst>
                  <a:outerShdw blurRad="38100" dist="38100" dir="2700000" algn="tl">
                    <a:srgbClr val="000000">
                      <a:alpha val="43137"/>
                    </a:srgbClr>
                  </a:outerShdw>
                </a:effectLst>
                <a:latin typeface="Arial" pitchFamily="34" charset="0"/>
                <a:cs typeface="Arial" pitchFamily="34" charset="0"/>
              </a:rPr>
              <a:t>Részecskeszűrők (DPF)</a:t>
            </a:r>
            <a:endParaRPr lang="hu-HU" sz="2800" dirty="0"/>
          </a:p>
        </p:txBody>
      </p:sp>
      <p:pic>
        <p:nvPicPr>
          <p:cNvPr id="1186818" name="Picture 2"/>
          <p:cNvPicPr>
            <a:picLocks noGrp="1" noChangeAspect="1" noChangeArrowheads="1"/>
          </p:cNvPicPr>
          <p:nvPr>
            <p:ph idx="1"/>
          </p:nvPr>
        </p:nvPicPr>
        <p:blipFill>
          <a:blip r:embed="rId2" cstate="print"/>
          <a:srcRect/>
          <a:stretch>
            <a:fillRect/>
          </a:stretch>
        </p:blipFill>
        <p:spPr bwMode="auto">
          <a:xfrm>
            <a:off x="214282" y="2210594"/>
            <a:ext cx="5267325" cy="3305175"/>
          </a:xfrm>
          <a:prstGeom prst="rect">
            <a:avLst/>
          </a:prstGeom>
          <a:noFill/>
          <a:ln w="9525">
            <a:noFill/>
            <a:miter lim="800000"/>
            <a:headEnd/>
            <a:tailEnd/>
          </a:ln>
          <a:effectLst/>
        </p:spPr>
      </p:pic>
      <p:pic>
        <p:nvPicPr>
          <p:cNvPr id="1186819" name="Picture 3"/>
          <p:cNvPicPr>
            <a:picLocks noChangeAspect="1" noChangeArrowheads="1"/>
          </p:cNvPicPr>
          <p:nvPr/>
        </p:nvPicPr>
        <p:blipFill>
          <a:blip r:embed="rId3" cstate="print"/>
          <a:srcRect/>
          <a:stretch>
            <a:fillRect/>
          </a:stretch>
        </p:blipFill>
        <p:spPr bwMode="auto">
          <a:xfrm>
            <a:off x="5429256" y="1785926"/>
            <a:ext cx="3638550" cy="2352675"/>
          </a:xfrm>
          <a:prstGeom prst="rect">
            <a:avLst/>
          </a:prstGeom>
          <a:noFill/>
          <a:ln w="9525">
            <a:noFill/>
            <a:miter lim="800000"/>
            <a:headEnd/>
            <a:tailEnd/>
          </a:ln>
          <a:effectLst/>
        </p:spPr>
      </p:pic>
      <p:sp>
        <p:nvSpPr>
          <p:cNvPr id="6" name="Téglalap 5"/>
          <p:cNvSpPr/>
          <p:nvPr/>
        </p:nvSpPr>
        <p:spPr>
          <a:xfrm>
            <a:off x="357158" y="5997379"/>
            <a:ext cx="7358114" cy="276999"/>
          </a:xfrm>
          <a:prstGeom prst="rect">
            <a:avLst/>
          </a:prstGeom>
        </p:spPr>
        <p:txBody>
          <a:bodyPr wrap="square">
            <a:spAutoFit/>
          </a:bodyPr>
          <a:lstStyle/>
          <a:p>
            <a:r>
              <a:rPr lang="hu-HU" sz="1200" i="1" dirty="0" err="1" smtClean="0">
                <a:latin typeface="Arial" pitchFamily="34" charset="0"/>
                <a:cs typeface="Arial" pitchFamily="34" charset="0"/>
              </a:rPr>
              <a:t>Hancsók</a:t>
            </a:r>
            <a:r>
              <a:rPr lang="hu-HU" sz="1200" i="1" dirty="0" smtClean="0">
                <a:latin typeface="Arial" pitchFamily="34" charset="0"/>
                <a:cs typeface="Arial" pitchFamily="34" charset="0"/>
              </a:rPr>
              <a:t> J. et </a:t>
            </a:r>
            <a:r>
              <a:rPr lang="hu-HU" sz="1200" i="1" dirty="0" err="1" smtClean="0">
                <a:latin typeface="Arial" pitchFamily="34" charset="0"/>
                <a:cs typeface="Arial" pitchFamily="34" charset="0"/>
              </a:rPr>
              <a:t>al</a:t>
            </a:r>
            <a:r>
              <a:rPr lang="hu-HU" sz="1200" i="1" dirty="0" smtClean="0">
                <a:latin typeface="Arial" pitchFamily="34" charset="0"/>
                <a:cs typeface="Arial" pitchFamily="34" charset="0"/>
              </a:rPr>
              <a:t>: </a:t>
            </a:r>
            <a:r>
              <a:rPr lang="hu-HU" sz="1200" dirty="0" smtClean="0">
                <a:latin typeface="Arial" pitchFamily="34" charset="0"/>
                <a:cs typeface="Arial" pitchFamily="34" charset="0"/>
              </a:rPr>
              <a:t>Magy. Kém. Lapja, </a:t>
            </a:r>
            <a:r>
              <a:rPr lang="hu-HU" sz="1200" i="1" dirty="0" smtClean="0">
                <a:latin typeface="Arial" pitchFamily="34" charset="0"/>
                <a:cs typeface="Arial" pitchFamily="34" charset="0"/>
              </a:rPr>
              <a:t>63(1), </a:t>
            </a:r>
            <a:r>
              <a:rPr lang="hu-HU" sz="1200" dirty="0" smtClean="0">
                <a:latin typeface="Arial" pitchFamily="34" charset="0"/>
                <a:cs typeface="Arial" pitchFamily="34" charset="0"/>
              </a:rPr>
              <a:t>15 (2008)</a:t>
            </a:r>
            <a:endParaRPr lang="hu-HU" sz="1200" dirty="0"/>
          </a:p>
        </p:txBody>
      </p:sp>
      <p:sp>
        <p:nvSpPr>
          <p:cNvPr id="7" name="Szövegdoboz 6"/>
          <p:cNvSpPr txBox="1"/>
          <p:nvPr/>
        </p:nvSpPr>
        <p:spPr>
          <a:xfrm>
            <a:off x="5508104" y="4581128"/>
            <a:ext cx="3240360" cy="523220"/>
          </a:xfrm>
          <a:prstGeom prst="rect">
            <a:avLst/>
          </a:prstGeom>
          <a:noFill/>
        </p:spPr>
        <p:txBody>
          <a:bodyPr wrap="square" rtlCol="0">
            <a:spAutoFit/>
          </a:bodyPr>
          <a:lstStyle/>
          <a:p>
            <a:r>
              <a:rPr lang="hu-HU" sz="1400" dirty="0" smtClean="0"/>
              <a:t>FBC: </a:t>
            </a:r>
            <a:r>
              <a:rPr lang="hu-HU" sz="1400" dirty="0" err="1" smtClean="0"/>
              <a:t>Fuel</a:t>
            </a:r>
            <a:r>
              <a:rPr lang="hu-HU" sz="1400" dirty="0" smtClean="0"/>
              <a:t> </a:t>
            </a:r>
            <a:r>
              <a:rPr lang="hu-HU" sz="1400" dirty="0" err="1" smtClean="0"/>
              <a:t>Borne</a:t>
            </a:r>
            <a:r>
              <a:rPr lang="hu-HU" sz="1400" dirty="0" smtClean="0"/>
              <a:t> </a:t>
            </a:r>
            <a:r>
              <a:rPr lang="hu-HU" sz="1400" dirty="0" err="1" smtClean="0"/>
              <a:t>Catalyst</a:t>
            </a:r>
            <a:r>
              <a:rPr lang="hu-HU" sz="1400" dirty="0" smtClean="0"/>
              <a:t> (EU: cérium- v. vasalapú)</a:t>
            </a:r>
            <a:endParaRPr lang="hu-HU" sz="1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pPr algn="r"/>
            <a:r>
              <a:rPr lang="hu-HU" sz="2800" b="1" dirty="0" smtClean="0">
                <a:effectLst>
                  <a:outerShdw blurRad="50800" dist="38100" algn="tr" rotWithShape="0">
                    <a:prstClr val="black">
                      <a:alpha val="40000"/>
                    </a:prstClr>
                  </a:outerShdw>
                </a:effectLst>
                <a:latin typeface="Arial" pitchFamily="34" charset="0"/>
                <a:cs typeface="Arial" pitchFamily="34" charset="0"/>
              </a:rPr>
              <a:t>Diesel-motorok kipufogógáz </a:t>
            </a:r>
            <a:r>
              <a:rPr lang="hu-HU" sz="2800" b="1" dirty="0" err="1" smtClean="0">
                <a:effectLst>
                  <a:outerShdw blurRad="50800" dist="38100" algn="tr" rotWithShape="0">
                    <a:prstClr val="black">
                      <a:alpha val="40000"/>
                    </a:prstClr>
                  </a:outerShdw>
                </a:effectLst>
                <a:latin typeface="Arial" pitchFamily="34" charset="0"/>
                <a:cs typeface="Arial" pitchFamily="34" charset="0"/>
              </a:rPr>
              <a:t>utóátalakítói</a:t>
            </a:r>
            <a:r>
              <a:rPr lang="hu-HU" sz="2800" b="1" dirty="0" smtClean="0">
                <a:effectLst>
                  <a:outerShdw blurRad="50800" dist="38100" algn="tr" rotWithShape="0">
                    <a:prstClr val="black">
                      <a:alpha val="40000"/>
                    </a:prstClr>
                  </a:outerShdw>
                </a:effectLst>
                <a:latin typeface="Arial" pitchFamily="34" charset="0"/>
                <a:cs typeface="Arial" pitchFamily="34" charset="0"/>
              </a:rPr>
              <a:t>/katalizátorai (5/</a:t>
            </a:r>
            <a:r>
              <a:rPr lang="hu-HU" sz="2800" b="1" dirty="0" err="1" smtClean="0">
                <a:effectLst>
                  <a:outerShdw blurRad="50800" dist="38100" algn="tr" rotWithShape="0">
                    <a:prstClr val="black">
                      <a:alpha val="40000"/>
                    </a:prstClr>
                  </a:outerShdw>
                </a:effectLst>
                <a:latin typeface="Arial" pitchFamily="34" charset="0"/>
                <a:cs typeface="Arial" pitchFamily="34" charset="0"/>
              </a:rPr>
              <a:t>5</a:t>
            </a:r>
            <a:r>
              <a:rPr lang="hu-HU" sz="2800" b="1" dirty="0" smtClean="0">
                <a:effectLst>
                  <a:outerShdw blurRad="50800" dist="38100" algn="tr" rotWithShape="0">
                    <a:prstClr val="black">
                      <a:alpha val="40000"/>
                    </a:prstClr>
                  </a:outerShdw>
                </a:effectLst>
                <a:latin typeface="Arial" pitchFamily="34" charset="0"/>
                <a:cs typeface="Arial" pitchFamily="34" charset="0"/>
              </a:rPr>
              <a:t> ) </a:t>
            </a:r>
            <a:br>
              <a:rPr lang="hu-HU" sz="2800" b="1" dirty="0" smtClean="0">
                <a:effectLst>
                  <a:outerShdw blurRad="50800" dist="38100" algn="tr" rotWithShape="0">
                    <a:prstClr val="black">
                      <a:alpha val="40000"/>
                    </a:prstClr>
                  </a:outerShdw>
                </a:effectLst>
                <a:latin typeface="Arial" pitchFamily="34" charset="0"/>
                <a:cs typeface="Arial" pitchFamily="34" charset="0"/>
              </a:rPr>
            </a:br>
            <a:r>
              <a:rPr lang="hu-HU" sz="2800" b="1" smtClean="0">
                <a:effectLst>
                  <a:outerShdw blurRad="50800" dist="38100" algn="tr" rotWithShape="0">
                    <a:prstClr val="black">
                      <a:alpha val="40000"/>
                    </a:prstClr>
                  </a:outerShdw>
                </a:effectLst>
                <a:latin typeface="Arial" pitchFamily="34" charset="0"/>
                <a:cs typeface="Arial" pitchFamily="34" charset="0"/>
              </a:rPr>
              <a:t>Kipufogógáz visszavezetés (EGR)</a:t>
            </a:r>
            <a:endParaRPr lang="hu-HU" sz="2800" dirty="0">
              <a:latin typeface="Arial" pitchFamily="34" charset="0"/>
              <a:cs typeface="Arial" pitchFamily="34" charset="0"/>
            </a:endParaRPr>
          </a:p>
        </p:txBody>
      </p:sp>
      <p:pic>
        <p:nvPicPr>
          <p:cNvPr id="1186818" name="Picture 2"/>
          <p:cNvPicPr>
            <a:picLocks noGrp="1" noChangeAspect="1" noChangeArrowheads="1"/>
          </p:cNvPicPr>
          <p:nvPr>
            <p:ph idx="1"/>
          </p:nvPr>
        </p:nvPicPr>
        <p:blipFill>
          <a:blip r:embed="rId2" cstate="print"/>
          <a:srcRect/>
          <a:stretch>
            <a:fillRect/>
          </a:stretch>
        </p:blipFill>
        <p:spPr bwMode="auto">
          <a:xfrm>
            <a:off x="142844" y="2243931"/>
            <a:ext cx="3609975" cy="3238500"/>
          </a:xfrm>
          <a:prstGeom prst="rect">
            <a:avLst/>
          </a:prstGeom>
          <a:noFill/>
          <a:ln w="9525">
            <a:noFill/>
            <a:miter lim="800000"/>
            <a:headEnd/>
            <a:tailEnd/>
          </a:ln>
          <a:effectLst/>
        </p:spPr>
      </p:pic>
      <p:pic>
        <p:nvPicPr>
          <p:cNvPr id="1186819" name="Picture 3"/>
          <p:cNvPicPr>
            <a:picLocks noChangeAspect="1" noChangeArrowheads="1"/>
          </p:cNvPicPr>
          <p:nvPr/>
        </p:nvPicPr>
        <p:blipFill>
          <a:blip r:embed="rId3" cstate="print"/>
          <a:srcRect/>
          <a:stretch>
            <a:fillRect/>
          </a:stretch>
        </p:blipFill>
        <p:spPr bwMode="auto">
          <a:xfrm>
            <a:off x="4476774" y="2590810"/>
            <a:ext cx="3524250" cy="2266950"/>
          </a:xfrm>
          <a:prstGeom prst="rect">
            <a:avLst/>
          </a:prstGeom>
          <a:noFill/>
          <a:ln w="9525">
            <a:noFill/>
            <a:miter lim="800000"/>
            <a:headEnd/>
            <a:tailEnd/>
          </a:ln>
          <a:effectLst/>
        </p:spPr>
      </p:pic>
      <p:sp>
        <p:nvSpPr>
          <p:cNvPr id="6" name="Téglalap 5"/>
          <p:cNvSpPr/>
          <p:nvPr/>
        </p:nvSpPr>
        <p:spPr>
          <a:xfrm>
            <a:off x="428596" y="5925941"/>
            <a:ext cx="6786610" cy="276999"/>
          </a:xfrm>
          <a:prstGeom prst="rect">
            <a:avLst/>
          </a:prstGeom>
        </p:spPr>
        <p:txBody>
          <a:bodyPr wrap="square">
            <a:spAutoFit/>
          </a:bodyPr>
          <a:lstStyle/>
          <a:p>
            <a:r>
              <a:rPr lang="hu-HU" sz="1200" i="1" dirty="0" smtClean="0">
                <a:latin typeface="Arial" pitchFamily="34" charset="0"/>
                <a:cs typeface="Arial" pitchFamily="34" charset="0"/>
              </a:rPr>
              <a:t>Nagy G. et </a:t>
            </a:r>
            <a:r>
              <a:rPr lang="hu-HU" sz="1200" i="1" dirty="0" err="1" smtClean="0">
                <a:latin typeface="Arial" pitchFamily="34" charset="0"/>
                <a:cs typeface="Arial" pitchFamily="34" charset="0"/>
              </a:rPr>
              <a:t>al</a:t>
            </a:r>
            <a:r>
              <a:rPr lang="hu-HU" sz="1200" i="1" dirty="0" smtClean="0">
                <a:latin typeface="Arial" pitchFamily="34" charset="0"/>
                <a:cs typeface="Arial" pitchFamily="34" charset="0"/>
              </a:rPr>
              <a:t>: </a:t>
            </a:r>
            <a:r>
              <a:rPr lang="hu-HU" sz="1200" dirty="0" smtClean="0">
                <a:latin typeface="Arial" pitchFamily="34" charset="0"/>
                <a:cs typeface="Arial" pitchFamily="34" charset="0"/>
              </a:rPr>
              <a:t>Magy. Kém. Lapja, </a:t>
            </a:r>
            <a:r>
              <a:rPr lang="hu-HU" sz="1200" i="1" dirty="0" smtClean="0">
                <a:latin typeface="Arial" pitchFamily="34" charset="0"/>
                <a:cs typeface="Arial" pitchFamily="34" charset="0"/>
              </a:rPr>
              <a:t>63(2), </a:t>
            </a:r>
            <a:r>
              <a:rPr lang="hu-HU" sz="1200" dirty="0" smtClean="0">
                <a:latin typeface="Arial" pitchFamily="34" charset="0"/>
                <a:cs typeface="Arial" pitchFamily="34" charset="0"/>
              </a:rPr>
              <a:t>37 (2008)</a:t>
            </a:r>
            <a:endParaRPr lang="hu-HU" sz="1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Élőláb helye 3"/>
          <p:cNvSpPr>
            <a:spLocks noGrp="1"/>
          </p:cNvSpPr>
          <p:nvPr>
            <p:ph type="ftr" sz="quarter" idx="10"/>
          </p:nvPr>
        </p:nvSpPr>
        <p:spPr>
          <a:xfrm>
            <a:off x="457200" y="6356351"/>
            <a:ext cx="5900750" cy="501649"/>
          </a:xfrm>
        </p:spPr>
        <p:txBody>
          <a:bodyPr/>
          <a:lstStyle/>
          <a:p>
            <a:r>
              <a:rPr lang="hu-HU" i="1" dirty="0" err="1" smtClean="0">
                <a:latin typeface="Arial" pitchFamily="34" charset="0"/>
                <a:cs typeface="Arial" pitchFamily="34" charset="0"/>
              </a:rPr>
              <a:t>Hancsók</a:t>
            </a:r>
            <a:r>
              <a:rPr lang="hu-HU" i="1" dirty="0" smtClean="0">
                <a:latin typeface="Arial" pitchFamily="34" charset="0"/>
                <a:cs typeface="Arial" pitchFamily="34" charset="0"/>
              </a:rPr>
              <a:t> J.: </a:t>
            </a:r>
            <a:r>
              <a:rPr lang="hu-HU" dirty="0" smtClean="0">
                <a:latin typeface="Arial" pitchFamily="34" charset="0"/>
                <a:cs typeface="Arial" pitchFamily="34" charset="0"/>
              </a:rPr>
              <a:t>I. Ökológia, Regionalitás, Vidékfejlesztés Nemzetközi Nyári Egyetem és </a:t>
            </a:r>
            <a:r>
              <a:rPr lang="hu-HU" dirty="0" err="1" smtClean="0">
                <a:latin typeface="Arial" pitchFamily="34" charset="0"/>
                <a:cs typeface="Arial" pitchFamily="34" charset="0"/>
              </a:rPr>
              <a:t>Hancsók</a:t>
            </a:r>
            <a:r>
              <a:rPr lang="hu-HU" dirty="0" smtClean="0">
                <a:latin typeface="Arial" pitchFamily="34" charset="0"/>
                <a:cs typeface="Arial" pitchFamily="34" charset="0"/>
              </a:rPr>
              <a:t>, J.: </a:t>
            </a:r>
            <a:r>
              <a:rPr lang="hu-HU" dirty="0" err="1" smtClean="0">
                <a:latin typeface="Arial" pitchFamily="34" charset="0"/>
                <a:cs typeface="Arial" pitchFamily="34" charset="0"/>
              </a:rPr>
              <a:t>Workshop</a:t>
            </a:r>
            <a:r>
              <a:rPr lang="hu-HU" dirty="0" smtClean="0">
                <a:latin typeface="Arial" pitchFamily="34" charset="0"/>
                <a:cs typeface="Arial" pitchFamily="34" charset="0"/>
              </a:rPr>
              <a:t>, Százhalombatta, 2008.08.11-14.</a:t>
            </a:r>
          </a:p>
          <a:p>
            <a:endParaRPr lang="hu-HU" dirty="0"/>
          </a:p>
        </p:txBody>
      </p:sp>
      <p:sp>
        <p:nvSpPr>
          <p:cNvPr id="316" name="Dia számának helye 4"/>
          <p:cNvSpPr>
            <a:spLocks noGrp="1"/>
          </p:cNvSpPr>
          <p:nvPr>
            <p:ph type="sldNum" sz="quarter" idx="11"/>
          </p:nvPr>
        </p:nvSpPr>
        <p:spPr/>
        <p:txBody>
          <a:bodyPr/>
          <a:lstStyle/>
          <a:p>
            <a:fld id="{8644B1D1-C4A9-4869-9672-12668BA49780}" type="slidenum">
              <a:rPr lang="hu-HU"/>
              <a:pPr/>
              <a:t>36</a:t>
            </a:fld>
            <a:endParaRPr lang="hu-HU"/>
          </a:p>
        </p:txBody>
      </p:sp>
      <p:sp>
        <p:nvSpPr>
          <p:cNvPr id="92162" name="Rectangle 2"/>
          <p:cNvSpPr>
            <a:spLocks noGrp="1" noChangeArrowheads="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Eredmény:</a:t>
            </a:r>
            <a:br>
              <a:rPr lang="hu-HU" sz="2800" b="1" dirty="0" smtClean="0">
                <a:effectLst>
                  <a:outerShdw blurRad="38100" dist="38100" dir="2700000" algn="tl">
                    <a:srgbClr val="000000">
                      <a:alpha val="43137"/>
                    </a:srgbClr>
                  </a:outerShdw>
                </a:effectLst>
                <a:latin typeface="Arial" pitchFamily="34" charset="0"/>
                <a:cs typeface="Arial" pitchFamily="34" charset="0"/>
              </a:rPr>
            </a:br>
            <a:r>
              <a:rPr lang="hu-HU" sz="2800" b="1" dirty="0" smtClean="0">
                <a:effectLst>
                  <a:outerShdw blurRad="38100" dist="38100" dir="2700000" algn="tl">
                    <a:srgbClr val="000000">
                      <a:alpha val="43137"/>
                    </a:srgbClr>
                  </a:outerShdw>
                </a:effectLst>
                <a:latin typeface="Arial" pitchFamily="34" charset="0"/>
                <a:cs typeface="Arial" pitchFamily="34" charset="0"/>
              </a:rPr>
              <a:t> károsanyag-kibocsátás csökkentése</a:t>
            </a:r>
            <a:endParaRPr lang="en-GB" sz="2800" b="1" dirty="0">
              <a:effectLst>
                <a:outerShdw blurRad="38100" dist="38100" dir="2700000" algn="tl">
                  <a:srgbClr val="000000">
                    <a:alpha val="43137"/>
                  </a:srgbClr>
                </a:outerShdw>
              </a:effectLst>
              <a:latin typeface="Arial" pitchFamily="34" charset="0"/>
              <a:cs typeface="Arial" pitchFamily="34" charset="0"/>
            </a:endParaRPr>
          </a:p>
        </p:txBody>
      </p:sp>
      <p:grpSp>
        <p:nvGrpSpPr>
          <p:cNvPr id="2" name="Group 318"/>
          <p:cNvGrpSpPr>
            <a:grpSpLocks/>
          </p:cNvGrpSpPr>
          <p:nvPr/>
        </p:nvGrpSpPr>
        <p:grpSpPr bwMode="auto">
          <a:xfrm>
            <a:off x="179390" y="1214422"/>
            <a:ext cx="8713787" cy="5516562"/>
            <a:chOff x="113" y="890"/>
            <a:chExt cx="5511" cy="3568"/>
          </a:xfrm>
        </p:grpSpPr>
        <p:sp>
          <p:nvSpPr>
            <p:cNvPr id="92479" name="AutoShape 319"/>
            <p:cNvSpPr>
              <a:spLocks noChangeAspect="1" noChangeArrowheads="1" noTextEdit="1"/>
            </p:cNvSpPr>
            <p:nvPr/>
          </p:nvSpPr>
          <p:spPr bwMode="auto">
            <a:xfrm>
              <a:off x="113" y="890"/>
              <a:ext cx="5394" cy="3568"/>
            </a:xfrm>
            <a:prstGeom prst="rect">
              <a:avLst/>
            </a:prstGeom>
            <a:noFill/>
            <a:ln w="9525">
              <a:noFill/>
              <a:miter lim="800000"/>
              <a:headEnd/>
              <a:tailEnd/>
            </a:ln>
          </p:spPr>
          <p:txBody>
            <a:bodyPr/>
            <a:lstStyle/>
            <a:p>
              <a:endParaRPr lang="hu-HU"/>
            </a:p>
          </p:txBody>
        </p:sp>
        <p:grpSp>
          <p:nvGrpSpPr>
            <p:cNvPr id="3" name="Group 320"/>
            <p:cNvGrpSpPr>
              <a:grpSpLocks/>
            </p:cNvGrpSpPr>
            <p:nvPr/>
          </p:nvGrpSpPr>
          <p:grpSpPr bwMode="auto">
            <a:xfrm>
              <a:off x="126" y="890"/>
              <a:ext cx="5498" cy="3432"/>
              <a:chOff x="151" y="886"/>
              <a:chExt cx="5569" cy="3407"/>
            </a:xfrm>
          </p:grpSpPr>
          <p:sp>
            <p:nvSpPr>
              <p:cNvPr id="92481" name="Rectangle 321"/>
              <p:cNvSpPr>
                <a:spLocks noChangeArrowheads="1"/>
              </p:cNvSpPr>
              <p:nvPr/>
            </p:nvSpPr>
            <p:spPr bwMode="auto">
              <a:xfrm>
                <a:off x="227" y="886"/>
                <a:ext cx="27" cy="128"/>
              </a:xfrm>
              <a:prstGeom prst="rect">
                <a:avLst/>
              </a:prstGeom>
              <a:noFill/>
              <a:ln w="9525">
                <a:noFill/>
                <a:miter lim="800000"/>
                <a:headEnd/>
                <a:tailEnd/>
              </a:ln>
            </p:spPr>
            <p:txBody>
              <a:bodyPr wrap="none" lIns="0" tIns="0" rIns="0" bIns="0">
                <a:spAutoFit/>
              </a:bodyPr>
              <a:lstStyle/>
              <a:p>
                <a:pPr algn="ctr"/>
                <a:r>
                  <a:rPr lang="hu-HU" sz="1300">
                    <a:solidFill>
                      <a:srgbClr val="000000"/>
                    </a:solidFill>
                    <a:latin typeface="Times New Roman" pitchFamily="18" charset="0"/>
                  </a:rPr>
                  <a:t> </a:t>
                </a:r>
                <a:endParaRPr lang="hu-HU" sz="3200" b="1">
                  <a:latin typeface="Times New Roman" pitchFamily="18" charset="0"/>
                </a:endParaRPr>
              </a:p>
            </p:txBody>
          </p:sp>
          <p:sp>
            <p:nvSpPr>
              <p:cNvPr id="92482" name="Rectangle 322"/>
              <p:cNvSpPr>
                <a:spLocks noChangeArrowheads="1"/>
              </p:cNvSpPr>
              <p:nvPr/>
            </p:nvSpPr>
            <p:spPr bwMode="auto">
              <a:xfrm>
                <a:off x="151" y="891"/>
                <a:ext cx="5569" cy="3402"/>
              </a:xfrm>
              <a:prstGeom prst="rect">
                <a:avLst/>
              </a:prstGeom>
              <a:solidFill>
                <a:srgbClr val="FFFFFF"/>
              </a:solidFill>
              <a:ln w="9525">
                <a:noFill/>
                <a:miter lim="800000"/>
                <a:headEnd/>
                <a:tailEnd/>
              </a:ln>
            </p:spPr>
            <p:txBody>
              <a:bodyPr/>
              <a:lstStyle/>
              <a:p>
                <a:endParaRPr lang="hu-HU"/>
              </a:p>
            </p:txBody>
          </p:sp>
          <p:sp>
            <p:nvSpPr>
              <p:cNvPr id="92483" name="Rectangle 323"/>
              <p:cNvSpPr>
                <a:spLocks noChangeArrowheads="1"/>
              </p:cNvSpPr>
              <p:nvPr/>
            </p:nvSpPr>
            <p:spPr bwMode="auto">
              <a:xfrm>
                <a:off x="151" y="891"/>
                <a:ext cx="5569" cy="3402"/>
              </a:xfrm>
              <a:prstGeom prst="rect">
                <a:avLst/>
              </a:prstGeom>
              <a:noFill/>
              <a:ln w="14288">
                <a:solidFill>
                  <a:srgbClr val="FFFFFF"/>
                </a:solidFill>
                <a:miter lim="800000"/>
                <a:headEnd/>
                <a:tailEnd/>
              </a:ln>
            </p:spPr>
            <p:txBody>
              <a:bodyPr/>
              <a:lstStyle/>
              <a:p>
                <a:endParaRPr lang="hu-HU"/>
              </a:p>
            </p:txBody>
          </p:sp>
          <p:sp>
            <p:nvSpPr>
              <p:cNvPr id="92484" name="Line 324"/>
              <p:cNvSpPr>
                <a:spLocks noChangeShapeType="1"/>
              </p:cNvSpPr>
              <p:nvPr/>
            </p:nvSpPr>
            <p:spPr bwMode="auto">
              <a:xfrm>
                <a:off x="707" y="1124"/>
                <a:ext cx="1" cy="2569"/>
              </a:xfrm>
              <a:prstGeom prst="line">
                <a:avLst/>
              </a:prstGeom>
              <a:noFill/>
              <a:ln w="1588">
                <a:solidFill>
                  <a:srgbClr val="000000"/>
                </a:solidFill>
                <a:round/>
                <a:headEnd/>
                <a:tailEnd/>
              </a:ln>
            </p:spPr>
            <p:txBody>
              <a:bodyPr/>
              <a:lstStyle/>
              <a:p>
                <a:endParaRPr lang="hu-HU"/>
              </a:p>
            </p:txBody>
          </p:sp>
          <p:sp>
            <p:nvSpPr>
              <p:cNvPr id="92485" name="Line 325"/>
              <p:cNvSpPr>
                <a:spLocks noChangeShapeType="1"/>
              </p:cNvSpPr>
              <p:nvPr/>
            </p:nvSpPr>
            <p:spPr bwMode="auto">
              <a:xfrm>
                <a:off x="674" y="3693"/>
                <a:ext cx="33" cy="3"/>
              </a:xfrm>
              <a:prstGeom prst="line">
                <a:avLst/>
              </a:prstGeom>
              <a:noFill/>
              <a:ln w="1588">
                <a:solidFill>
                  <a:srgbClr val="000000"/>
                </a:solidFill>
                <a:round/>
                <a:headEnd/>
                <a:tailEnd/>
              </a:ln>
            </p:spPr>
            <p:txBody>
              <a:bodyPr/>
              <a:lstStyle/>
              <a:p>
                <a:endParaRPr lang="hu-HU"/>
              </a:p>
            </p:txBody>
          </p:sp>
          <p:sp>
            <p:nvSpPr>
              <p:cNvPr id="92486" name="Line 326"/>
              <p:cNvSpPr>
                <a:spLocks noChangeShapeType="1"/>
              </p:cNvSpPr>
              <p:nvPr/>
            </p:nvSpPr>
            <p:spPr bwMode="auto">
              <a:xfrm>
                <a:off x="674" y="3328"/>
                <a:ext cx="33" cy="1"/>
              </a:xfrm>
              <a:prstGeom prst="line">
                <a:avLst/>
              </a:prstGeom>
              <a:noFill/>
              <a:ln w="1588">
                <a:solidFill>
                  <a:srgbClr val="000000"/>
                </a:solidFill>
                <a:round/>
                <a:headEnd/>
                <a:tailEnd/>
              </a:ln>
            </p:spPr>
            <p:txBody>
              <a:bodyPr/>
              <a:lstStyle/>
              <a:p>
                <a:endParaRPr lang="hu-HU"/>
              </a:p>
            </p:txBody>
          </p:sp>
          <p:sp>
            <p:nvSpPr>
              <p:cNvPr id="92487" name="Line 327"/>
              <p:cNvSpPr>
                <a:spLocks noChangeShapeType="1"/>
              </p:cNvSpPr>
              <p:nvPr/>
            </p:nvSpPr>
            <p:spPr bwMode="auto">
              <a:xfrm>
                <a:off x="673" y="2962"/>
                <a:ext cx="33" cy="1"/>
              </a:xfrm>
              <a:prstGeom prst="line">
                <a:avLst/>
              </a:prstGeom>
              <a:noFill/>
              <a:ln w="1588">
                <a:solidFill>
                  <a:srgbClr val="000000"/>
                </a:solidFill>
                <a:round/>
                <a:headEnd/>
                <a:tailEnd/>
              </a:ln>
            </p:spPr>
            <p:txBody>
              <a:bodyPr/>
              <a:lstStyle/>
              <a:p>
                <a:endParaRPr lang="hu-HU"/>
              </a:p>
            </p:txBody>
          </p:sp>
          <p:sp>
            <p:nvSpPr>
              <p:cNvPr id="92488" name="Line 328"/>
              <p:cNvSpPr>
                <a:spLocks noChangeShapeType="1"/>
              </p:cNvSpPr>
              <p:nvPr/>
            </p:nvSpPr>
            <p:spPr bwMode="auto">
              <a:xfrm>
                <a:off x="673" y="2593"/>
                <a:ext cx="33" cy="1"/>
              </a:xfrm>
              <a:prstGeom prst="line">
                <a:avLst/>
              </a:prstGeom>
              <a:noFill/>
              <a:ln w="1588">
                <a:solidFill>
                  <a:srgbClr val="000000"/>
                </a:solidFill>
                <a:round/>
                <a:headEnd/>
                <a:tailEnd/>
              </a:ln>
            </p:spPr>
            <p:txBody>
              <a:bodyPr/>
              <a:lstStyle/>
              <a:p>
                <a:endParaRPr lang="hu-HU"/>
              </a:p>
            </p:txBody>
          </p:sp>
          <p:sp>
            <p:nvSpPr>
              <p:cNvPr id="92489" name="Line 329"/>
              <p:cNvSpPr>
                <a:spLocks noChangeShapeType="1"/>
              </p:cNvSpPr>
              <p:nvPr/>
            </p:nvSpPr>
            <p:spPr bwMode="auto">
              <a:xfrm>
                <a:off x="673" y="2226"/>
                <a:ext cx="33" cy="2"/>
              </a:xfrm>
              <a:prstGeom prst="line">
                <a:avLst/>
              </a:prstGeom>
              <a:noFill/>
              <a:ln w="1588">
                <a:solidFill>
                  <a:srgbClr val="000000"/>
                </a:solidFill>
                <a:round/>
                <a:headEnd/>
                <a:tailEnd/>
              </a:ln>
            </p:spPr>
            <p:txBody>
              <a:bodyPr/>
              <a:lstStyle/>
              <a:p>
                <a:endParaRPr lang="hu-HU"/>
              </a:p>
            </p:txBody>
          </p:sp>
          <p:sp>
            <p:nvSpPr>
              <p:cNvPr id="92490" name="Line 330"/>
              <p:cNvSpPr>
                <a:spLocks noChangeShapeType="1"/>
              </p:cNvSpPr>
              <p:nvPr/>
            </p:nvSpPr>
            <p:spPr bwMode="auto">
              <a:xfrm>
                <a:off x="673" y="1858"/>
                <a:ext cx="33" cy="1"/>
              </a:xfrm>
              <a:prstGeom prst="line">
                <a:avLst/>
              </a:prstGeom>
              <a:noFill/>
              <a:ln w="1588">
                <a:solidFill>
                  <a:srgbClr val="000000"/>
                </a:solidFill>
                <a:round/>
                <a:headEnd/>
                <a:tailEnd/>
              </a:ln>
            </p:spPr>
            <p:txBody>
              <a:bodyPr/>
              <a:lstStyle/>
              <a:p>
                <a:endParaRPr lang="hu-HU"/>
              </a:p>
            </p:txBody>
          </p:sp>
          <p:sp>
            <p:nvSpPr>
              <p:cNvPr id="92491" name="Line 331"/>
              <p:cNvSpPr>
                <a:spLocks noChangeShapeType="1"/>
              </p:cNvSpPr>
              <p:nvPr/>
            </p:nvSpPr>
            <p:spPr bwMode="auto">
              <a:xfrm>
                <a:off x="673" y="1492"/>
                <a:ext cx="33" cy="1"/>
              </a:xfrm>
              <a:prstGeom prst="line">
                <a:avLst/>
              </a:prstGeom>
              <a:noFill/>
              <a:ln w="1588">
                <a:solidFill>
                  <a:srgbClr val="000000"/>
                </a:solidFill>
                <a:round/>
                <a:headEnd/>
                <a:tailEnd/>
              </a:ln>
            </p:spPr>
            <p:txBody>
              <a:bodyPr/>
              <a:lstStyle/>
              <a:p>
                <a:endParaRPr lang="hu-HU"/>
              </a:p>
            </p:txBody>
          </p:sp>
          <p:sp>
            <p:nvSpPr>
              <p:cNvPr id="92492" name="Line 332"/>
              <p:cNvSpPr>
                <a:spLocks noChangeShapeType="1"/>
              </p:cNvSpPr>
              <p:nvPr/>
            </p:nvSpPr>
            <p:spPr bwMode="auto">
              <a:xfrm>
                <a:off x="673" y="1124"/>
                <a:ext cx="33" cy="2"/>
              </a:xfrm>
              <a:prstGeom prst="line">
                <a:avLst/>
              </a:prstGeom>
              <a:noFill/>
              <a:ln w="1588">
                <a:solidFill>
                  <a:srgbClr val="000000"/>
                </a:solidFill>
                <a:round/>
                <a:headEnd/>
                <a:tailEnd/>
              </a:ln>
            </p:spPr>
            <p:txBody>
              <a:bodyPr/>
              <a:lstStyle/>
              <a:p>
                <a:endParaRPr lang="hu-HU"/>
              </a:p>
            </p:txBody>
          </p:sp>
          <p:sp>
            <p:nvSpPr>
              <p:cNvPr id="92493" name="Line 333"/>
              <p:cNvSpPr>
                <a:spLocks noChangeShapeType="1"/>
              </p:cNvSpPr>
              <p:nvPr/>
            </p:nvSpPr>
            <p:spPr bwMode="auto">
              <a:xfrm>
                <a:off x="707" y="3693"/>
                <a:ext cx="4953" cy="3"/>
              </a:xfrm>
              <a:prstGeom prst="line">
                <a:avLst/>
              </a:prstGeom>
              <a:noFill/>
              <a:ln w="1588">
                <a:solidFill>
                  <a:srgbClr val="000000"/>
                </a:solidFill>
                <a:round/>
                <a:headEnd/>
                <a:tailEnd/>
              </a:ln>
            </p:spPr>
            <p:txBody>
              <a:bodyPr/>
              <a:lstStyle/>
              <a:p>
                <a:endParaRPr lang="hu-HU"/>
              </a:p>
            </p:txBody>
          </p:sp>
          <p:sp>
            <p:nvSpPr>
              <p:cNvPr id="92494" name="Line 334"/>
              <p:cNvSpPr>
                <a:spLocks noChangeShapeType="1"/>
              </p:cNvSpPr>
              <p:nvPr/>
            </p:nvSpPr>
            <p:spPr bwMode="auto">
              <a:xfrm flipV="1">
                <a:off x="707" y="3693"/>
                <a:ext cx="1" cy="38"/>
              </a:xfrm>
              <a:prstGeom prst="line">
                <a:avLst/>
              </a:prstGeom>
              <a:noFill/>
              <a:ln w="1588">
                <a:solidFill>
                  <a:srgbClr val="000000"/>
                </a:solidFill>
                <a:round/>
                <a:headEnd/>
                <a:tailEnd/>
              </a:ln>
            </p:spPr>
            <p:txBody>
              <a:bodyPr/>
              <a:lstStyle/>
              <a:p>
                <a:endParaRPr lang="hu-HU"/>
              </a:p>
            </p:txBody>
          </p:sp>
          <p:sp>
            <p:nvSpPr>
              <p:cNvPr id="92495" name="Line 335"/>
              <p:cNvSpPr>
                <a:spLocks noChangeShapeType="1"/>
              </p:cNvSpPr>
              <p:nvPr/>
            </p:nvSpPr>
            <p:spPr bwMode="auto">
              <a:xfrm flipV="1">
                <a:off x="1414" y="3693"/>
                <a:ext cx="1" cy="38"/>
              </a:xfrm>
              <a:prstGeom prst="line">
                <a:avLst/>
              </a:prstGeom>
              <a:noFill/>
              <a:ln w="1588">
                <a:solidFill>
                  <a:srgbClr val="000000"/>
                </a:solidFill>
                <a:round/>
                <a:headEnd/>
                <a:tailEnd/>
              </a:ln>
            </p:spPr>
            <p:txBody>
              <a:bodyPr/>
              <a:lstStyle/>
              <a:p>
                <a:endParaRPr lang="hu-HU"/>
              </a:p>
            </p:txBody>
          </p:sp>
          <p:sp>
            <p:nvSpPr>
              <p:cNvPr id="92496" name="Line 336"/>
              <p:cNvSpPr>
                <a:spLocks noChangeShapeType="1"/>
              </p:cNvSpPr>
              <p:nvPr/>
            </p:nvSpPr>
            <p:spPr bwMode="auto">
              <a:xfrm flipV="1">
                <a:off x="2122" y="3693"/>
                <a:ext cx="1" cy="38"/>
              </a:xfrm>
              <a:prstGeom prst="line">
                <a:avLst/>
              </a:prstGeom>
              <a:noFill/>
              <a:ln w="1588">
                <a:solidFill>
                  <a:srgbClr val="000000"/>
                </a:solidFill>
                <a:round/>
                <a:headEnd/>
                <a:tailEnd/>
              </a:ln>
            </p:spPr>
            <p:txBody>
              <a:bodyPr/>
              <a:lstStyle/>
              <a:p>
                <a:endParaRPr lang="hu-HU"/>
              </a:p>
            </p:txBody>
          </p:sp>
          <p:sp>
            <p:nvSpPr>
              <p:cNvPr id="92497" name="Line 337"/>
              <p:cNvSpPr>
                <a:spLocks noChangeShapeType="1"/>
              </p:cNvSpPr>
              <p:nvPr/>
            </p:nvSpPr>
            <p:spPr bwMode="auto">
              <a:xfrm flipV="1">
                <a:off x="2830" y="3693"/>
                <a:ext cx="2" cy="38"/>
              </a:xfrm>
              <a:prstGeom prst="line">
                <a:avLst/>
              </a:prstGeom>
              <a:noFill/>
              <a:ln w="1588">
                <a:solidFill>
                  <a:srgbClr val="000000"/>
                </a:solidFill>
                <a:round/>
                <a:headEnd/>
                <a:tailEnd/>
              </a:ln>
            </p:spPr>
            <p:txBody>
              <a:bodyPr/>
              <a:lstStyle/>
              <a:p>
                <a:endParaRPr lang="hu-HU"/>
              </a:p>
            </p:txBody>
          </p:sp>
          <p:sp>
            <p:nvSpPr>
              <p:cNvPr id="92498" name="Line 338"/>
              <p:cNvSpPr>
                <a:spLocks noChangeShapeType="1"/>
              </p:cNvSpPr>
              <p:nvPr/>
            </p:nvSpPr>
            <p:spPr bwMode="auto">
              <a:xfrm flipV="1">
                <a:off x="3538" y="3693"/>
                <a:ext cx="2" cy="38"/>
              </a:xfrm>
              <a:prstGeom prst="line">
                <a:avLst/>
              </a:prstGeom>
              <a:noFill/>
              <a:ln w="1588">
                <a:solidFill>
                  <a:srgbClr val="000000"/>
                </a:solidFill>
                <a:round/>
                <a:headEnd/>
                <a:tailEnd/>
              </a:ln>
            </p:spPr>
            <p:txBody>
              <a:bodyPr/>
              <a:lstStyle/>
              <a:p>
                <a:endParaRPr lang="hu-HU"/>
              </a:p>
            </p:txBody>
          </p:sp>
          <p:sp>
            <p:nvSpPr>
              <p:cNvPr id="92499" name="Line 339"/>
              <p:cNvSpPr>
                <a:spLocks noChangeShapeType="1"/>
              </p:cNvSpPr>
              <p:nvPr/>
            </p:nvSpPr>
            <p:spPr bwMode="auto">
              <a:xfrm flipV="1">
                <a:off x="4247" y="3693"/>
                <a:ext cx="1" cy="38"/>
              </a:xfrm>
              <a:prstGeom prst="line">
                <a:avLst/>
              </a:prstGeom>
              <a:noFill/>
              <a:ln w="1588">
                <a:solidFill>
                  <a:srgbClr val="000000"/>
                </a:solidFill>
                <a:round/>
                <a:headEnd/>
                <a:tailEnd/>
              </a:ln>
            </p:spPr>
            <p:txBody>
              <a:bodyPr/>
              <a:lstStyle/>
              <a:p>
                <a:endParaRPr lang="hu-HU"/>
              </a:p>
            </p:txBody>
          </p:sp>
          <p:sp>
            <p:nvSpPr>
              <p:cNvPr id="92500" name="Line 340"/>
              <p:cNvSpPr>
                <a:spLocks noChangeShapeType="1"/>
              </p:cNvSpPr>
              <p:nvPr/>
            </p:nvSpPr>
            <p:spPr bwMode="auto">
              <a:xfrm flipV="1">
                <a:off x="4951" y="3693"/>
                <a:ext cx="5" cy="38"/>
              </a:xfrm>
              <a:prstGeom prst="line">
                <a:avLst/>
              </a:prstGeom>
              <a:noFill/>
              <a:ln w="1588">
                <a:solidFill>
                  <a:srgbClr val="000000"/>
                </a:solidFill>
                <a:round/>
                <a:headEnd/>
                <a:tailEnd/>
              </a:ln>
            </p:spPr>
            <p:txBody>
              <a:bodyPr/>
              <a:lstStyle/>
              <a:p>
                <a:endParaRPr lang="hu-HU"/>
              </a:p>
            </p:txBody>
          </p:sp>
          <p:sp>
            <p:nvSpPr>
              <p:cNvPr id="92501" name="Line 341"/>
              <p:cNvSpPr>
                <a:spLocks noChangeShapeType="1"/>
              </p:cNvSpPr>
              <p:nvPr/>
            </p:nvSpPr>
            <p:spPr bwMode="auto">
              <a:xfrm flipV="1">
                <a:off x="5660" y="3693"/>
                <a:ext cx="4" cy="38"/>
              </a:xfrm>
              <a:prstGeom prst="line">
                <a:avLst/>
              </a:prstGeom>
              <a:noFill/>
              <a:ln w="1588">
                <a:solidFill>
                  <a:srgbClr val="000000"/>
                </a:solidFill>
                <a:round/>
                <a:headEnd/>
                <a:tailEnd/>
              </a:ln>
            </p:spPr>
            <p:txBody>
              <a:bodyPr/>
              <a:lstStyle/>
              <a:p>
                <a:endParaRPr lang="hu-HU"/>
              </a:p>
            </p:txBody>
          </p:sp>
          <p:sp>
            <p:nvSpPr>
              <p:cNvPr id="92502" name="Line 342"/>
              <p:cNvSpPr>
                <a:spLocks noChangeShapeType="1"/>
              </p:cNvSpPr>
              <p:nvPr/>
            </p:nvSpPr>
            <p:spPr bwMode="auto">
              <a:xfrm>
                <a:off x="1060" y="1512"/>
                <a:ext cx="709" cy="346"/>
              </a:xfrm>
              <a:prstGeom prst="line">
                <a:avLst/>
              </a:prstGeom>
              <a:noFill/>
              <a:ln w="12700">
                <a:solidFill>
                  <a:srgbClr val="000080"/>
                </a:solidFill>
                <a:round/>
                <a:headEnd/>
                <a:tailEnd/>
              </a:ln>
            </p:spPr>
            <p:txBody>
              <a:bodyPr/>
              <a:lstStyle/>
              <a:p>
                <a:endParaRPr lang="hu-HU"/>
              </a:p>
            </p:txBody>
          </p:sp>
          <p:sp>
            <p:nvSpPr>
              <p:cNvPr id="92503" name="Line 343"/>
              <p:cNvSpPr>
                <a:spLocks noChangeShapeType="1"/>
              </p:cNvSpPr>
              <p:nvPr/>
            </p:nvSpPr>
            <p:spPr bwMode="auto">
              <a:xfrm>
                <a:off x="1769" y="1858"/>
                <a:ext cx="708" cy="493"/>
              </a:xfrm>
              <a:prstGeom prst="line">
                <a:avLst/>
              </a:prstGeom>
              <a:noFill/>
              <a:ln w="12700">
                <a:solidFill>
                  <a:srgbClr val="000080"/>
                </a:solidFill>
                <a:round/>
                <a:headEnd/>
                <a:tailEnd/>
              </a:ln>
            </p:spPr>
            <p:txBody>
              <a:bodyPr/>
              <a:lstStyle/>
              <a:p>
                <a:endParaRPr lang="hu-HU"/>
              </a:p>
            </p:txBody>
          </p:sp>
          <p:sp>
            <p:nvSpPr>
              <p:cNvPr id="92504" name="Line 344"/>
              <p:cNvSpPr>
                <a:spLocks noChangeShapeType="1"/>
              </p:cNvSpPr>
              <p:nvPr/>
            </p:nvSpPr>
            <p:spPr bwMode="auto">
              <a:xfrm>
                <a:off x="2477" y="2351"/>
                <a:ext cx="708" cy="462"/>
              </a:xfrm>
              <a:prstGeom prst="line">
                <a:avLst/>
              </a:prstGeom>
              <a:noFill/>
              <a:ln w="12700">
                <a:solidFill>
                  <a:srgbClr val="000080"/>
                </a:solidFill>
                <a:round/>
                <a:headEnd/>
                <a:tailEnd/>
              </a:ln>
            </p:spPr>
            <p:txBody>
              <a:bodyPr/>
              <a:lstStyle/>
              <a:p>
                <a:endParaRPr lang="hu-HU"/>
              </a:p>
            </p:txBody>
          </p:sp>
          <p:sp>
            <p:nvSpPr>
              <p:cNvPr id="92505" name="Line 345"/>
              <p:cNvSpPr>
                <a:spLocks noChangeShapeType="1"/>
              </p:cNvSpPr>
              <p:nvPr/>
            </p:nvSpPr>
            <p:spPr bwMode="auto">
              <a:xfrm>
                <a:off x="3185" y="2813"/>
                <a:ext cx="709" cy="297"/>
              </a:xfrm>
              <a:prstGeom prst="line">
                <a:avLst/>
              </a:prstGeom>
              <a:noFill/>
              <a:ln w="12700">
                <a:solidFill>
                  <a:srgbClr val="000080"/>
                </a:solidFill>
                <a:round/>
                <a:headEnd/>
                <a:tailEnd/>
              </a:ln>
            </p:spPr>
            <p:txBody>
              <a:bodyPr/>
              <a:lstStyle/>
              <a:p>
                <a:endParaRPr lang="hu-HU"/>
              </a:p>
            </p:txBody>
          </p:sp>
          <p:sp>
            <p:nvSpPr>
              <p:cNvPr id="92506" name="Line 346"/>
              <p:cNvSpPr>
                <a:spLocks noChangeShapeType="1"/>
              </p:cNvSpPr>
              <p:nvPr/>
            </p:nvSpPr>
            <p:spPr bwMode="auto">
              <a:xfrm>
                <a:off x="3894" y="3110"/>
                <a:ext cx="707" cy="169"/>
              </a:xfrm>
              <a:prstGeom prst="line">
                <a:avLst/>
              </a:prstGeom>
              <a:noFill/>
              <a:ln w="12700">
                <a:solidFill>
                  <a:srgbClr val="000080"/>
                </a:solidFill>
                <a:round/>
                <a:headEnd/>
                <a:tailEnd/>
              </a:ln>
            </p:spPr>
            <p:txBody>
              <a:bodyPr/>
              <a:lstStyle/>
              <a:p>
                <a:endParaRPr lang="hu-HU"/>
              </a:p>
            </p:txBody>
          </p:sp>
          <p:sp>
            <p:nvSpPr>
              <p:cNvPr id="92507" name="Line 347"/>
              <p:cNvSpPr>
                <a:spLocks noChangeShapeType="1"/>
              </p:cNvSpPr>
              <p:nvPr/>
            </p:nvSpPr>
            <p:spPr bwMode="auto">
              <a:xfrm>
                <a:off x="4601" y="3279"/>
                <a:ext cx="705" cy="64"/>
              </a:xfrm>
              <a:prstGeom prst="line">
                <a:avLst/>
              </a:prstGeom>
              <a:noFill/>
              <a:ln w="12700">
                <a:solidFill>
                  <a:srgbClr val="000080"/>
                </a:solidFill>
                <a:round/>
                <a:headEnd/>
                <a:tailEnd/>
              </a:ln>
            </p:spPr>
            <p:txBody>
              <a:bodyPr/>
              <a:lstStyle/>
              <a:p>
                <a:endParaRPr lang="hu-HU"/>
              </a:p>
            </p:txBody>
          </p:sp>
          <p:sp>
            <p:nvSpPr>
              <p:cNvPr id="92508" name="Line 348"/>
              <p:cNvSpPr>
                <a:spLocks noChangeShapeType="1"/>
              </p:cNvSpPr>
              <p:nvPr/>
            </p:nvSpPr>
            <p:spPr bwMode="auto">
              <a:xfrm>
                <a:off x="1060" y="1595"/>
                <a:ext cx="709" cy="263"/>
              </a:xfrm>
              <a:prstGeom prst="line">
                <a:avLst/>
              </a:prstGeom>
              <a:noFill/>
              <a:ln w="12700">
                <a:solidFill>
                  <a:srgbClr val="FF00FF"/>
                </a:solidFill>
                <a:round/>
                <a:headEnd/>
                <a:tailEnd/>
              </a:ln>
            </p:spPr>
            <p:txBody>
              <a:bodyPr/>
              <a:lstStyle/>
              <a:p>
                <a:endParaRPr lang="hu-HU"/>
              </a:p>
            </p:txBody>
          </p:sp>
          <p:sp>
            <p:nvSpPr>
              <p:cNvPr id="92509" name="Line 349"/>
              <p:cNvSpPr>
                <a:spLocks noChangeShapeType="1"/>
              </p:cNvSpPr>
              <p:nvPr/>
            </p:nvSpPr>
            <p:spPr bwMode="auto">
              <a:xfrm>
                <a:off x="1769" y="1858"/>
                <a:ext cx="708" cy="431"/>
              </a:xfrm>
              <a:prstGeom prst="line">
                <a:avLst/>
              </a:prstGeom>
              <a:noFill/>
              <a:ln w="12700">
                <a:solidFill>
                  <a:srgbClr val="FF00FF"/>
                </a:solidFill>
                <a:round/>
                <a:headEnd/>
                <a:tailEnd/>
              </a:ln>
            </p:spPr>
            <p:txBody>
              <a:bodyPr/>
              <a:lstStyle/>
              <a:p>
                <a:endParaRPr lang="hu-HU"/>
              </a:p>
            </p:txBody>
          </p:sp>
          <p:sp>
            <p:nvSpPr>
              <p:cNvPr id="92510" name="Line 350"/>
              <p:cNvSpPr>
                <a:spLocks noChangeShapeType="1"/>
              </p:cNvSpPr>
              <p:nvPr/>
            </p:nvSpPr>
            <p:spPr bwMode="auto">
              <a:xfrm>
                <a:off x="2477" y="2289"/>
                <a:ext cx="708" cy="448"/>
              </a:xfrm>
              <a:prstGeom prst="line">
                <a:avLst/>
              </a:prstGeom>
              <a:noFill/>
              <a:ln w="12700">
                <a:solidFill>
                  <a:srgbClr val="FF00FF"/>
                </a:solidFill>
                <a:round/>
                <a:headEnd/>
                <a:tailEnd/>
              </a:ln>
            </p:spPr>
            <p:txBody>
              <a:bodyPr/>
              <a:lstStyle/>
              <a:p>
                <a:endParaRPr lang="hu-HU"/>
              </a:p>
            </p:txBody>
          </p:sp>
          <p:sp>
            <p:nvSpPr>
              <p:cNvPr id="92511" name="Line 351"/>
              <p:cNvSpPr>
                <a:spLocks noChangeShapeType="1"/>
              </p:cNvSpPr>
              <p:nvPr/>
            </p:nvSpPr>
            <p:spPr bwMode="auto">
              <a:xfrm>
                <a:off x="3185" y="2737"/>
                <a:ext cx="709" cy="374"/>
              </a:xfrm>
              <a:prstGeom prst="line">
                <a:avLst/>
              </a:prstGeom>
              <a:noFill/>
              <a:ln w="12700">
                <a:solidFill>
                  <a:srgbClr val="FF00FF"/>
                </a:solidFill>
                <a:round/>
                <a:headEnd/>
                <a:tailEnd/>
              </a:ln>
            </p:spPr>
            <p:txBody>
              <a:bodyPr/>
              <a:lstStyle/>
              <a:p>
                <a:endParaRPr lang="hu-HU"/>
              </a:p>
            </p:txBody>
          </p:sp>
          <p:sp>
            <p:nvSpPr>
              <p:cNvPr id="92512" name="Line 352"/>
              <p:cNvSpPr>
                <a:spLocks noChangeShapeType="1"/>
              </p:cNvSpPr>
              <p:nvPr/>
            </p:nvSpPr>
            <p:spPr bwMode="auto">
              <a:xfrm>
                <a:off x="3894" y="3111"/>
                <a:ext cx="707" cy="170"/>
              </a:xfrm>
              <a:prstGeom prst="line">
                <a:avLst/>
              </a:prstGeom>
              <a:noFill/>
              <a:ln w="12700">
                <a:solidFill>
                  <a:srgbClr val="FF00FF"/>
                </a:solidFill>
                <a:round/>
                <a:headEnd/>
                <a:tailEnd/>
              </a:ln>
            </p:spPr>
            <p:txBody>
              <a:bodyPr/>
              <a:lstStyle/>
              <a:p>
                <a:endParaRPr lang="hu-HU"/>
              </a:p>
            </p:txBody>
          </p:sp>
          <p:sp>
            <p:nvSpPr>
              <p:cNvPr id="92513" name="Line 353"/>
              <p:cNvSpPr>
                <a:spLocks noChangeShapeType="1"/>
              </p:cNvSpPr>
              <p:nvPr/>
            </p:nvSpPr>
            <p:spPr bwMode="auto">
              <a:xfrm>
                <a:off x="4601" y="3281"/>
                <a:ext cx="705" cy="62"/>
              </a:xfrm>
              <a:prstGeom prst="line">
                <a:avLst/>
              </a:prstGeom>
              <a:noFill/>
              <a:ln w="12700">
                <a:solidFill>
                  <a:srgbClr val="FF00FF"/>
                </a:solidFill>
                <a:round/>
                <a:headEnd/>
                <a:tailEnd/>
              </a:ln>
            </p:spPr>
            <p:txBody>
              <a:bodyPr/>
              <a:lstStyle/>
              <a:p>
                <a:endParaRPr lang="hu-HU"/>
              </a:p>
            </p:txBody>
          </p:sp>
          <p:sp>
            <p:nvSpPr>
              <p:cNvPr id="92514" name="Line 354"/>
              <p:cNvSpPr>
                <a:spLocks noChangeShapeType="1"/>
              </p:cNvSpPr>
              <p:nvPr/>
            </p:nvSpPr>
            <p:spPr bwMode="auto">
              <a:xfrm flipV="1">
                <a:off x="1060" y="1858"/>
                <a:ext cx="709" cy="123"/>
              </a:xfrm>
              <a:prstGeom prst="line">
                <a:avLst/>
              </a:prstGeom>
              <a:noFill/>
              <a:ln w="12700">
                <a:solidFill>
                  <a:srgbClr val="333399"/>
                </a:solidFill>
                <a:round/>
                <a:headEnd/>
                <a:tailEnd/>
              </a:ln>
            </p:spPr>
            <p:txBody>
              <a:bodyPr/>
              <a:lstStyle/>
              <a:p>
                <a:endParaRPr lang="hu-HU"/>
              </a:p>
            </p:txBody>
          </p:sp>
          <p:sp>
            <p:nvSpPr>
              <p:cNvPr id="92515" name="Line 355"/>
              <p:cNvSpPr>
                <a:spLocks noChangeShapeType="1"/>
              </p:cNvSpPr>
              <p:nvPr/>
            </p:nvSpPr>
            <p:spPr bwMode="auto">
              <a:xfrm>
                <a:off x="1769" y="1858"/>
                <a:ext cx="708" cy="514"/>
              </a:xfrm>
              <a:prstGeom prst="line">
                <a:avLst/>
              </a:prstGeom>
              <a:noFill/>
              <a:ln w="12700">
                <a:solidFill>
                  <a:srgbClr val="333399"/>
                </a:solidFill>
                <a:round/>
                <a:headEnd/>
                <a:tailEnd/>
              </a:ln>
            </p:spPr>
            <p:txBody>
              <a:bodyPr/>
              <a:lstStyle/>
              <a:p>
                <a:endParaRPr lang="hu-HU"/>
              </a:p>
            </p:txBody>
          </p:sp>
          <p:sp>
            <p:nvSpPr>
              <p:cNvPr id="92516" name="Line 356"/>
              <p:cNvSpPr>
                <a:spLocks noChangeShapeType="1"/>
              </p:cNvSpPr>
              <p:nvPr/>
            </p:nvSpPr>
            <p:spPr bwMode="auto">
              <a:xfrm>
                <a:off x="2477" y="2372"/>
                <a:ext cx="708" cy="464"/>
              </a:xfrm>
              <a:prstGeom prst="line">
                <a:avLst/>
              </a:prstGeom>
              <a:noFill/>
              <a:ln w="12700">
                <a:solidFill>
                  <a:srgbClr val="333399"/>
                </a:solidFill>
                <a:round/>
                <a:headEnd/>
                <a:tailEnd/>
              </a:ln>
            </p:spPr>
            <p:txBody>
              <a:bodyPr/>
              <a:lstStyle/>
              <a:p>
                <a:endParaRPr lang="hu-HU"/>
              </a:p>
            </p:txBody>
          </p:sp>
          <p:sp>
            <p:nvSpPr>
              <p:cNvPr id="92517" name="Line 357"/>
              <p:cNvSpPr>
                <a:spLocks noChangeShapeType="1"/>
              </p:cNvSpPr>
              <p:nvPr/>
            </p:nvSpPr>
            <p:spPr bwMode="auto">
              <a:xfrm>
                <a:off x="3185" y="2836"/>
                <a:ext cx="709" cy="357"/>
              </a:xfrm>
              <a:prstGeom prst="line">
                <a:avLst/>
              </a:prstGeom>
              <a:noFill/>
              <a:ln w="12700">
                <a:solidFill>
                  <a:srgbClr val="333399"/>
                </a:solidFill>
                <a:round/>
                <a:headEnd/>
                <a:tailEnd/>
              </a:ln>
            </p:spPr>
            <p:txBody>
              <a:bodyPr/>
              <a:lstStyle/>
              <a:p>
                <a:endParaRPr lang="hu-HU"/>
              </a:p>
            </p:txBody>
          </p:sp>
          <p:sp>
            <p:nvSpPr>
              <p:cNvPr id="92518" name="Line 358"/>
              <p:cNvSpPr>
                <a:spLocks noChangeShapeType="1"/>
              </p:cNvSpPr>
              <p:nvPr/>
            </p:nvSpPr>
            <p:spPr bwMode="auto">
              <a:xfrm>
                <a:off x="3894" y="3193"/>
                <a:ext cx="707" cy="151"/>
              </a:xfrm>
              <a:prstGeom prst="line">
                <a:avLst/>
              </a:prstGeom>
              <a:noFill/>
              <a:ln w="12700">
                <a:solidFill>
                  <a:srgbClr val="333399"/>
                </a:solidFill>
                <a:round/>
                <a:headEnd/>
                <a:tailEnd/>
              </a:ln>
            </p:spPr>
            <p:txBody>
              <a:bodyPr/>
              <a:lstStyle/>
              <a:p>
                <a:endParaRPr lang="hu-HU"/>
              </a:p>
            </p:txBody>
          </p:sp>
          <p:sp>
            <p:nvSpPr>
              <p:cNvPr id="92519" name="Line 359"/>
              <p:cNvSpPr>
                <a:spLocks noChangeShapeType="1"/>
              </p:cNvSpPr>
              <p:nvPr/>
            </p:nvSpPr>
            <p:spPr bwMode="auto">
              <a:xfrm>
                <a:off x="4601" y="3344"/>
                <a:ext cx="705" cy="31"/>
              </a:xfrm>
              <a:prstGeom prst="line">
                <a:avLst/>
              </a:prstGeom>
              <a:noFill/>
              <a:ln w="12700">
                <a:solidFill>
                  <a:srgbClr val="333399"/>
                </a:solidFill>
                <a:round/>
                <a:headEnd/>
                <a:tailEnd/>
              </a:ln>
            </p:spPr>
            <p:txBody>
              <a:bodyPr/>
              <a:lstStyle/>
              <a:p>
                <a:endParaRPr lang="hu-HU"/>
              </a:p>
            </p:txBody>
          </p:sp>
          <p:sp>
            <p:nvSpPr>
              <p:cNvPr id="92520" name="Line 360"/>
              <p:cNvSpPr>
                <a:spLocks noChangeShapeType="1"/>
              </p:cNvSpPr>
              <p:nvPr/>
            </p:nvSpPr>
            <p:spPr bwMode="auto">
              <a:xfrm>
                <a:off x="1060" y="1425"/>
                <a:ext cx="709" cy="433"/>
              </a:xfrm>
              <a:prstGeom prst="line">
                <a:avLst/>
              </a:prstGeom>
              <a:noFill/>
              <a:ln w="12700">
                <a:solidFill>
                  <a:srgbClr val="00FFFF"/>
                </a:solidFill>
                <a:round/>
                <a:headEnd/>
                <a:tailEnd/>
              </a:ln>
            </p:spPr>
            <p:txBody>
              <a:bodyPr/>
              <a:lstStyle/>
              <a:p>
                <a:endParaRPr lang="hu-HU"/>
              </a:p>
            </p:txBody>
          </p:sp>
          <p:sp>
            <p:nvSpPr>
              <p:cNvPr id="92521" name="Line 361"/>
              <p:cNvSpPr>
                <a:spLocks noChangeShapeType="1"/>
              </p:cNvSpPr>
              <p:nvPr/>
            </p:nvSpPr>
            <p:spPr bwMode="auto">
              <a:xfrm>
                <a:off x="1769" y="1858"/>
                <a:ext cx="718" cy="633"/>
              </a:xfrm>
              <a:prstGeom prst="line">
                <a:avLst/>
              </a:prstGeom>
              <a:noFill/>
              <a:ln w="12700">
                <a:solidFill>
                  <a:srgbClr val="009999"/>
                </a:solidFill>
                <a:round/>
                <a:headEnd/>
                <a:tailEnd/>
              </a:ln>
            </p:spPr>
            <p:txBody>
              <a:bodyPr/>
              <a:lstStyle/>
              <a:p>
                <a:endParaRPr lang="hu-HU"/>
              </a:p>
            </p:txBody>
          </p:sp>
          <p:sp>
            <p:nvSpPr>
              <p:cNvPr id="92522" name="Line 362"/>
              <p:cNvSpPr>
                <a:spLocks noChangeShapeType="1"/>
              </p:cNvSpPr>
              <p:nvPr/>
            </p:nvSpPr>
            <p:spPr bwMode="auto">
              <a:xfrm>
                <a:off x="2477" y="2504"/>
                <a:ext cx="670" cy="519"/>
              </a:xfrm>
              <a:prstGeom prst="line">
                <a:avLst/>
              </a:prstGeom>
              <a:noFill/>
              <a:ln w="12700">
                <a:solidFill>
                  <a:srgbClr val="009999"/>
                </a:solidFill>
                <a:round/>
                <a:headEnd/>
                <a:tailEnd/>
              </a:ln>
            </p:spPr>
            <p:txBody>
              <a:bodyPr/>
              <a:lstStyle/>
              <a:p>
                <a:endParaRPr lang="hu-HU"/>
              </a:p>
            </p:txBody>
          </p:sp>
          <p:sp>
            <p:nvSpPr>
              <p:cNvPr id="92523" name="Line 363"/>
              <p:cNvSpPr>
                <a:spLocks noChangeShapeType="1"/>
              </p:cNvSpPr>
              <p:nvPr/>
            </p:nvSpPr>
            <p:spPr bwMode="auto">
              <a:xfrm>
                <a:off x="3185" y="3046"/>
                <a:ext cx="733" cy="296"/>
              </a:xfrm>
              <a:prstGeom prst="line">
                <a:avLst/>
              </a:prstGeom>
              <a:noFill/>
              <a:ln w="12700">
                <a:solidFill>
                  <a:srgbClr val="009999"/>
                </a:solidFill>
                <a:round/>
                <a:headEnd/>
                <a:tailEnd/>
              </a:ln>
            </p:spPr>
            <p:txBody>
              <a:bodyPr/>
              <a:lstStyle/>
              <a:p>
                <a:endParaRPr lang="hu-HU"/>
              </a:p>
            </p:txBody>
          </p:sp>
          <p:sp>
            <p:nvSpPr>
              <p:cNvPr id="92524" name="Line 364"/>
              <p:cNvSpPr>
                <a:spLocks noChangeShapeType="1"/>
              </p:cNvSpPr>
              <p:nvPr/>
            </p:nvSpPr>
            <p:spPr bwMode="auto">
              <a:xfrm>
                <a:off x="3918" y="3342"/>
                <a:ext cx="683" cy="86"/>
              </a:xfrm>
              <a:prstGeom prst="line">
                <a:avLst/>
              </a:prstGeom>
              <a:noFill/>
              <a:ln w="12700">
                <a:solidFill>
                  <a:srgbClr val="009999"/>
                </a:solidFill>
                <a:round/>
                <a:headEnd/>
                <a:tailEnd/>
              </a:ln>
            </p:spPr>
            <p:txBody>
              <a:bodyPr/>
              <a:lstStyle/>
              <a:p>
                <a:endParaRPr lang="hu-HU"/>
              </a:p>
            </p:txBody>
          </p:sp>
          <p:sp>
            <p:nvSpPr>
              <p:cNvPr id="92525" name="Line 365"/>
              <p:cNvSpPr>
                <a:spLocks noChangeShapeType="1"/>
              </p:cNvSpPr>
              <p:nvPr/>
            </p:nvSpPr>
            <p:spPr bwMode="auto">
              <a:xfrm>
                <a:off x="4601" y="3428"/>
                <a:ext cx="705" cy="15"/>
              </a:xfrm>
              <a:prstGeom prst="line">
                <a:avLst/>
              </a:prstGeom>
              <a:noFill/>
              <a:ln w="12700">
                <a:solidFill>
                  <a:srgbClr val="009999"/>
                </a:solidFill>
                <a:round/>
                <a:headEnd/>
                <a:tailEnd/>
              </a:ln>
            </p:spPr>
            <p:txBody>
              <a:bodyPr/>
              <a:lstStyle/>
              <a:p>
                <a:endParaRPr lang="hu-HU"/>
              </a:p>
            </p:txBody>
          </p:sp>
          <p:sp>
            <p:nvSpPr>
              <p:cNvPr id="92526" name="Line 366"/>
              <p:cNvSpPr>
                <a:spLocks noChangeShapeType="1"/>
              </p:cNvSpPr>
              <p:nvPr/>
            </p:nvSpPr>
            <p:spPr bwMode="auto">
              <a:xfrm>
                <a:off x="1060" y="1431"/>
                <a:ext cx="709" cy="427"/>
              </a:xfrm>
              <a:prstGeom prst="line">
                <a:avLst/>
              </a:prstGeom>
              <a:noFill/>
              <a:ln w="12700">
                <a:solidFill>
                  <a:srgbClr val="800080"/>
                </a:solidFill>
                <a:round/>
                <a:headEnd/>
                <a:tailEnd/>
              </a:ln>
            </p:spPr>
            <p:txBody>
              <a:bodyPr/>
              <a:lstStyle/>
              <a:p>
                <a:endParaRPr lang="hu-HU"/>
              </a:p>
            </p:txBody>
          </p:sp>
          <p:sp>
            <p:nvSpPr>
              <p:cNvPr id="92527" name="Line 367"/>
              <p:cNvSpPr>
                <a:spLocks noChangeShapeType="1"/>
              </p:cNvSpPr>
              <p:nvPr/>
            </p:nvSpPr>
            <p:spPr bwMode="auto">
              <a:xfrm>
                <a:off x="1769" y="1858"/>
                <a:ext cx="708" cy="945"/>
              </a:xfrm>
              <a:prstGeom prst="line">
                <a:avLst/>
              </a:prstGeom>
              <a:noFill/>
              <a:ln w="12700">
                <a:solidFill>
                  <a:srgbClr val="800080"/>
                </a:solidFill>
                <a:round/>
                <a:headEnd/>
                <a:tailEnd/>
              </a:ln>
            </p:spPr>
            <p:txBody>
              <a:bodyPr/>
              <a:lstStyle/>
              <a:p>
                <a:endParaRPr lang="hu-HU"/>
              </a:p>
            </p:txBody>
          </p:sp>
          <p:sp>
            <p:nvSpPr>
              <p:cNvPr id="92528" name="Line 368"/>
              <p:cNvSpPr>
                <a:spLocks noChangeShapeType="1"/>
              </p:cNvSpPr>
              <p:nvPr/>
            </p:nvSpPr>
            <p:spPr bwMode="auto">
              <a:xfrm>
                <a:off x="2477" y="2803"/>
                <a:ext cx="708" cy="420"/>
              </a:xfrm>
              <a:prstGeom prst="line">
                <a:avLst/>
              </a:prstGeom>
              <a:noFill/>
              <a:ln w="12700">
                <a:solidFill>
                  <a:srgbClr val="800080"/>
                </a:solidFill>
                <a:round/>
                <a:headEnd/>
                <a:tailEnd/>
              </a:ln>
            </p:spPr>
            <p:txBody>
              <a:bodyPr/>
              <a:lstStyle/>
              <a:p>
                <a:endParaRPr lang="hu-HU"/>
              </a:p>
            </p:txBody>
          </p:sp>
          <p:sp>
            <p:nvSpPr>
              <p:cNvPr id="92529" name="Line 369"/>
              <p:cNvSpPr>
                <a:spLocks noChangeShapeType="1"/>
              </p:cNvSpPr>
              <p:nvPr/>
            </p:nvSpPr>
            <p:spPr bwMode="auto">
              <a:xfrm>
                <a:off x="3185" y="3223"/>
                <a:ext cx="709" cy="211"/>
              </a:xfrm>
              <a:prstGeom prst="line">
                <a:avLst/>
              </a:prstGeom>
              <a:noFill/>
              <a:ln w="12700">
                <a:solidFill>
                  <a:srgbClr val="800080"/>
                </a:solidFill>
                <a:round/>
                <a:headEnd/>
                <a:tailEnd/>
              </a:ln>
            </p:spPr>
            <p:txBody>
              <a:bodyPr/>
              <a:lstStyle/>
              <a:p>
                <a:endParaRPr lang="hu-HU"/>
              </a:p>
            </p:txBody>
          </p:sp>
          <p:sp>
            <p:nvSpPr>
              <p:cNvPr id="92530" name="Line 370"/>
              <p:cNvSpPr>
                <a:spLocks noChangeShapeType="1"/>
              </p:cNvSpPr>
              <p:nvPr/>
            </p:nvSpPr>
            <p:spPr bwMode="auto">
              <a:xfrm>
                <a:off x="3894" y="3434"/>
                <a:ext cx="707" cy="71"/>
              </a:xfrm>
              <a:prstGeom prst="line">
                <a:avLst/>
              </a:prstGeom>
              <a:noFill/>
              <a:ln w="12700">
                <a:solidFill>
                  <a:srgbClr val="800080"/>
                </a:solidFill>
                <a:round/>
                <a:headEnd/>
                <a:tailEnd/>
              </a:ln>
            </p:spPr>
            <p:txBody>
              <a:bodyPr/>
              <a:lstStyle/>
              <a:p>
                <a:endParaRPr lang="hu-HU"/>
              </a:p>
            </p:txBody>
          </p:sp>
          <p:sp>
            <p:nvSpPr>
              <p:cNvPr id="92531" name="Line 371"/>
              <p:cNvSpPr>
                <a:spLocks noChangeShapeType="1"/>
              </p:cNvSpPr>
              <p:nvPr/>
            </p:nvSpPr>
            <p:spPr bwMode="auto">
              <a:xfrm>
                <a:off x="4601" y="3505"/>
                <a:ext cx="705" cy="13"/>
              </a:xfrm>
              <a:prstGeom prst="line">
                <a:avLst/>
              </a:prstGeom>
              <a:noFill/>
              <a:ln w="12700">
                <a:solidFill>
                  <a:srgbClr val="800080"/>
                </a:solidFill>
                <a:round/>
                <a:headEnd/>
                <a:tailEnd/>
              </a:ln>
            </p:spPr>
            <p:txBody>
              <a:bodyPr/>
              <a:lstStyle/>
              <a:p>
                <a:endParaRPr lang="hu-HU"/>
              </a:p>
            </p:txBody>
          </p:sp>
          <p:sp>
            <p:nvSpPr>
              <p:cNvPr id="92532" name="Line 372"/>
              <p:cNvSpPr>
                <a:spLocks noChangeShapeType="1"/>
              </p:cNvSpPr>
              <p:nvPr/>
            </p:nvSpPr>
            <p:spPr bwMode="auto">
              <a:xfrm flipV="1">
                <a:off x="1060" y="1858"/>
                <a:ext cx="709" cy="210"/>
              </a:xfrm>
              <a:prstGeom prst="line">
                <a:avLst/>
              </a:prstGeom>
              <a:noFill/>
              <a:ln w="12700">
                <a:solidFill>
                  <a:srgbClr val="800000"/>
                </a:solidFill>
                <a:round/>
                <a:headEnd/>
                <a:tailEnd/>
              </a:ln>
            </p:spPr>
            <p:txBody>
              <a:bodyPr/>
              <a:lstStyle/>
              <a:p>
                <a:endParaRPr lang="hu-HU"/>
              </a:p>
            </p:txBody>
          </p:sp>
          <p:sp>
            <p:nvSpPr>
              <p:cNvPr id="92533" name="Line 373"/>
              <p:cNvSpPr>
                <a:spLocks noChangeShapeType="1"/>
              </p:cNvSpPr>
              <p:nvPr/>
            </p:nvSpPr>
            <p:spPr bwMode="auto">
              <a:xfrm>
                <a:off x="1769" y="1858"/>
                <a:ext cx="708" cy="748"/>
              </a:xfrm>
              <a:prstGeom prst="line">
                <a:avLst/>
              </a:prstGeom>
              <a:noFill/>
              <a:ln w="12700">
                <a:solidFill>
                  <a:srgbClr val="800000"/>
                </a:solidFill>
                <a:round/>
                <a:headEnd/>
                <a:tailEnd/>
              </a:ln>
            </p:spPr>
            <p:txBody>
              <a:bodyPr/>
              <a:lstStyle/>
              <a:p>
                <a:endParaRPr lang="hu-HU"/>
              </a:p>
            </p:txBody>
          </p:sp>
          <p:sp>
            <p:nvSpPr>
              <p:cNvPr id="92534" name="Line 374"/>
              <p:cNvSpPr>
                <a:spLocks noChangeShapeType="1"/>
              </p:cNvSpPr>
              <p:nvPr/>
            </p:nvSpPr>
            <p:spPr bwMode="auto">
              <a:xfrm>
                <a:off x="2477" y="2606"/>
                <a:ext cx="708" cy="861"/>
              </a:xfrm>
              <a:prstGeom prst="line">
                <a:avLst/>
              </a:prstGeom>
              <a:noFill/>
              <a:ln w="12700">
                <a:solidFill>
                  <a:srgbClr val="800000"/>
                </a:solidFill>
                <a:round/>
                <a:headEnd/>
                <a:tailEnd/>
              </a:ln>
            </p:spPr>
            <p:txBody>
              <a:bodyPr/>
              <a:lstStyle/>
              <a:p>
                <a:endParaRPr lang="hu-HU"/>
              </a:p>
            </p:txBody>
          </p:sp>
          <p:sp>
            <p:nvSpPr>
              <p:cNvPr id="92535" name="Line 375"/>
              <p:cNvSpPr>
                <a:spLocks noChangeShapeType="1"/>
              </p:cNvSpPr>
              <p:nvPr/>
            </p:nvSpPr>
            <p:spPr bwMode="auto">
              <a:xfrm>
                <a:off x="3185" y="3467"/>
                <a:ext cx="709" cy="1"/>
              </a:xfrm>
              <a:prstGeom prst="line">
                <a:avLst/>
              </a:prstGeom>
              <a:noFill/>
              <a:ln w="12700">
                <a:solidFill>
                  <a:srgbClr val="800000"/>
                </a:solidFill>
                <a:round/>
                <a:headEnd/>
                <a:tailEnd/>
              </a:ln>
            </p:spPr>
            <p:txBody>
              <a:bodyPr/>
              <a:lstStyle/>
              <a:p>
                <a:endParaRPr lang="hu-HU"/>
              </a:p>
            </p:txBody>
          </p:sp>
          <p:sp>
            <p:nvSpPr>
              <p:cNvPr id="92536" name="Line 376"/>
              <p:cNvSpPr>
                <a:spLocks noChangeShapeType="1"/>
              </p:cNvSpPr>
              <p:nvPr/>
            </p:nvSpPr>
            <p:spPr bwMode="auto">
              <a:xfrm>
                <a:off x="3894" y="3468"/>
                <a:ext cx="707" cy="1"/>
              </a:xfrm>
              <a:prstGeom prst="line">
                <a:avLst/>
              </a:prstGeom>
              <a:noFill/>
              <a:ln w="12700">
                <a:solidFill>
                  <a:srgbClr val="800000"/>
                </a:solidFill>
                <a:round/>
                <a:headEnd/>
                <a:tailEnd/>
              </a:ln>
            </p:spPr>
            <p:txBody>
              <a:bodyPr/>
              <a:lstStyle/>
              <a:p>
                <a:endParaRPr lang="hu-HU"/>
              </a:p>
            </p:txBody>
          </p:sp>
          <p:sp>
            <p:nvSpPr>
              <p:cNvPr id="92537" name="Line 377"/>
              <p:cNvSpPr>
                <a:spLocks noChangeShapeType="1"/>
              </p:cNvSpPr>
              <p:nvPr/>
            </p:nvSpPr>
            <p:spPr bwMode="auto">
              <a:xfrm flipV="1">
                <a:off x="4601" y="3467"/>
                <a:ext cx="705" cy="1"/>
              </a:xfrm>
              <a:prstGeom prst="line">
                <a:avLst/>
              </a:prstGeom>
              <a:noFill/>
              <a:ln w="12700">
                <a:solidFill>
                  <a:srgbClr val="800000"/>
                </a:solidFill>
                <a:round/>
                <a:headEnd/>
                <a:tailEnd/>
              </a:ln>
            </p:spPr>
            <p:txBody>
              <a:bodyPr/>
              <a:lstStyle/>
              <a:p>
                <a:endParaRPr lang="hu-HU"/>
              </a:p>
            </p:txBody>
          </p:sp>
          <p:sp>
            <p:nvSpPr>
              <p:cNvPr id="92538" name="Line 378"/>
              <p:cNvSpPr>
                <a:spLocks noChangeShapeType="1"/>
              </p:cNvSpPr>
              <p:nvPr/>
            </p:nvSpPr>
            <p:spPr bwMode="auto">
              <a:xfrm flipV="1">
                <a:off x="1060" y="1858"/>
                <a:ext cx="709" cy="185"/>
              </a:xfrm>
              <a:prstGeom prst="line">
                <a:avLst/>
              </a:prstGeom>
              <a:noFill/>
              <a:ln w="12700">
                <a:solidFill>
                  <a:srgbClr val="008080"/>
                </a:solidFill>
                <a:round/>
                <a:headEnd/>
                <a:tailEnd/>
              </a:ln>
            </p:spPr>
            <p:txBody>
              <a:bodyPr/>
              <a:lstStyle/>
              <a:p>
                <a:endParaRPr lang="hu-HU"/>
              </a:p>
            </p:txBody>
          </p:sp>
          <p:sp>
            <p:nvSpPr>
              <p:cNvPr id="92539" name="Line 379"/>
              <p:cNvSpPr>
                <a:spLocks noChangeShapeType="1"/>
              </p:cNvSpPr>
              <p:nvPr/>
            </p:nvSpPr>
            <p:spPr bwMode="auto">
              <a:xfrm flipV="1">
                <a:off x="1769" y="1705"/>
                <a:ext cx="708" cy="153"/>
              </a:xfrm>
              <a:prstGeom prst="line">
                <a:avLst/>
              </a:prstGeom>
              <a:noFill/>
              <a:ln w="12700">
                <a:solidFill>
                  <a:srgbClr val="008080"/>
                </a:solidFill>
                <a:round/>
                <a:headEnd/>
                <a:tailEnd/>
              </a:ln>
            </p:spPr>
            <p:txBody>
              <a:bodyPr/>
              <a:lstStyle/>
              <a:p>
                <a:endParaRPr lang="hu-HU"/>
              </a:p>
            </p:txBody>
          </p:sp>
          <p:sp>
            <p:nvSpPr>
              <p:cNvPr id="92540" name="Line 380"/>
              <p:cNvSpPr>
                <a:spLocks noChangeShapeType="1"/>
              </p:cNvSpPr>
              <p:nvPr/>
            </p:nvSpPr>
            <p:spPr bwMode="auto">
              <a:xfrm flipV="1">
                <a:off x="2477" y="1618"/>
                <a:ext cx="708" cy="87"/>
              </a:xfrm>
              <a:prstGeom prst="line">
                <a:avLst/>
              </a:prstGeom>
              <a:noFill/>
              <a:ln w="12700">
                <a:solidFill>
                  <a:srgbClr val="008080"/>
                </a:solidFill>
                <a:round/>
                <a:headEnd/>
                <a:tailEnd/>
              </a:ln>
            </p:spPr>
            <p:txBody>
              <a:bodyPr/>
              <a:lstStyle/>
              <a:p>
                <a:endParaRPr lang="hu-HU"/>
              </a:p>
            </p:txBody>
          </p:sp>
          <p:sp>
            <p:nvSpPr>
              <p:cNvPr id="92541" name="Line 381"/>
              <p:cNvSpPr>
                <a:spLocks noChangeShapeType="1"/>
              </p:cNvSpPr>
              <p:nvPr/>
            </p:nvSpPr>
            <p:spPr bwMode="auto">
              <a:xfrm>
                <a:off x="3185" y="1618"/>
                <a:ext cx="709" cy="20"/>
              </a:xfrm>
              <a:prstGeom prst="line">
                <a:avLst/>
              </a:prstGeom>
              <a:noFill/>
              <a:ln w="12700">
                <a:solidFill>
                  <a:srgbClr val="008080"/>
                </a:solidFill>
                <a:round/>
                <a:headEnd/>
                <a:tailEnd/>
              </a:ln>
            </p:spPr>
            <p:txBody>
              <a:bodyPr/>
              <a:lstStyle/>
              <a:p>
                <a:endParaRPr lang="hu-HU"/>
              </a:p>
            </p:txBody>
          </p:sp>
          <p:sp>
            <p:nvSpPr>
              <p:cNvPr id="92542" name="Line 382"/>
              <p:cNvSpPr>
                <a:spLocks noChangeShapeType="1"/>
              </p:cNvSpPr>
              <p:nvPr/>
            </p:nvSpPr>
            <p:spPr bwMode="auto">
              <a:xfrm>
                <a:off x="3894" y="1638"/>
                <a:ext cx="707" cy="9"/>
              </a:xfrm>
              <a:prstGeom prst="line">
                <a:avLst/>
              </a:prstGeom>
              <a:noFill/>
              <a:ln w="12700">
                <a:solidFill>
                  <a:srgbClr val="008080"/>
                </a:solidFill>
                <a:round/>
                <a:headEnd/>
                <a:tailEnd/>
              </a:ln>
            </p:spPr>
            <p:txBody>
              <a:bodyPr/>
              <a:lstStyle/>
              <a:p>
                <a:endParaRPr lang="hu-HU"/>
              </a:p>
            </p:txBody>
          </p:sp>
          <p:sp>
            <p:nvSpPr>
              <p:cNvPr id="92543" name="Line 383"/>
              <p:cNvSpPr>
                <a:spLocks noChangeShapeType="1"/>
              </p:cNvSpPr>
              <p:nvPr/>
            </p:nvSpPr>
            <p:spPr bwMode="auto">
              <a:xfrm flipV="1">
                <a:off x="4601" y="1631"/>
                <a:ext cx="705" cy="16"/>
              </a:xfrm>
              <a:prstGeom prst="line">
                <a:avLst/>
              </a:prstGeom>
              <a:noFill/>
              <a:ln w="12700">
                <a:solidFill>
                  <a:srgbClr val="008080"/>
                </a:solidFill>
                <a:round/>
                <a:headEnd/>
                <a:tailEnd/>
              </a:ln>
            </p:spPr>
            <p:txBody>
              <a:bodyPr/>
              <a:lstStyle/>
              <a:p>
                <a:endParaRPr lang="hu-HU"/>
              </a:p>
            </p:txBody>
          </p:sp>
          <p:sp>
            <p:nvSpPr>
              <p:cNvPr id="92544" name="Freeform 384"/>
              <p:cNvSpPr>
                <a:spLocks/>
              </p:cNvSpPr>
              <p:nvPr/>
            </p:nvSpPr>
            <p:spPr bwMode="auto">
              <a:xfrm>
                <a:off x="1043" y="1492"/>
                <a:ext cx="37" cy="39"/>
              </a:xfrm>
              <a:custGeom>
                <a:avLst/>
                <a:gdLst/>
                <a:ahLst/>
                <a:cxnLst>
                  <a:cxn ang="0">
                    <a:pos x="17" y="0"/>
                  </a:cxn>
                  <a:cxn ang="0">
                    <a:pos x="37" y="20"/>
                  </a:cxn>
                  <a:cxn ang="0">
                    <a:pos x="17" y="39"/>
                  </a:cxn>
                  <a:cxn ang="0">
                    <a:pos x="0" y="20"/>
                  </a:cxn>
                  <a:cxn ang="0">
                    <a:pos x="17" y="0"/>
                  </a:cxn>
                </a:cxnLst>
                <a:rect l="0" t="0" r="r" b="b"/>
                <a:pathLst>
                  <a:path w="37" h="39">
                    <a:moveTo>
                      <a:pt x="17" y="0"/>
                    </a:moveTo>
                    <a:lnTo>
                      <a:pt x="37" y="20"/>
                    </a:lnTo>
                    <a:lnTo>
                      <a:pt x="17" y="39"/>
                    </a:lnTo>
                    <a:lnTo>
                      <a:pt x="0" y="20"/>
                    </a:lnTo>
                    <a:lnTo>
                      <a:pt x="17" y="0"/>
                    </a:lnTo>
                    <a:close/>
                  </a:path>
                </a:pathLst>
              </a:custGeom>
              <a:solidFill>
                <a:srgbClr val="000080"/>
              </a:solidFill>
              <a:ln w="9525">
                <a:noFill/>
                <a:round/>
                <a:headEnd/>
                <a:tailEnd/>
              </a:ln>
            </p:spPr>
            <p:txBody>
              <a:bodyPr/>
              <a:lstStyle/>
              <a:p>
                <a:endParaRPr lang="hu-HU"/>
              </a:p>
            </p:txBody>
          </p:sp>
          <p:sp>
            <p:nvSpPr>
              <p:cNvPr id="92545" name="Freeform 385"/>
              <p:cNvSpPr>
                <a:spLocks/>
              </p:cNvSpPr>
              <p:nvPr/>
            </p:nvSpPr>
            <p:spPr bwMode="auto">
              <a:xfrm>
                <a:off x="1043" y="1492"/>
                <a:ext cx="37" cy="39"/>
              </a:xfrm>
              <a:custGeom>
                <a:avLst/>
                <a:gdLst/>
                <a:ahLst/>
                <a:cxnLst>
                  <a:cxn ang="0">
                    <a:pos x="17" y="0"/>
                  </a:cxn>
                  <a:cxn ang="0">
                    <a:pos x="37" y="20"/>
                  </a:cxn>
                  <a:cxn ang="0">
                    <a:pos x="17" y="39"/>
                  </a:cxn>
                  <a:cxn ang="0">
                    <a:pos x="0" y="20"/>
                  </a:cxn>
                  <a:cxn ang="0">
                    <a:pos x="17" y="0"/>
                  </a:cxn>
                </a:cxnLst>
                <a:rect l="0" t="0" r="r" b="b"/>
                <a:pathLst>
                  <a:path w="37" h="39">
                    <a:moveTo>
                      <a:pt x="17" y="0"/>
                    </a:moveTo>
                    <a:lnTo>
                      <a:pt x="37" y="20"/>
                    </a:lnTo>
                    <a:lnTo>
                      <a:pt x="17" y="39"/>
                    </a:lnTo>
                    <a:lnTo>
                      <a:pt x="0" y="20"/>
                    </a:lnTo>
                    <a:lnTo>
                      <a:pt x="17" y="0"/>
                    </a:lnTo>
                    <a:close/>
                  </a:path>
                </a:pathLst>
              </a:custGeom>
              <a:noFill/>
              <a:ln w="12700">
                <a:solidFill>
                  <a:srgbClr val="000080"/>
                </a:solidFill>
                <a:prstDash val="solid"/>
                <a:round/>
                <a:headEnd/>
                <a:tailEnd/>
              </a:ln>
            </p:spPr>
            <p:txBody>
              <a:bodyPr/>
              <a:lstStyle/>
              <a:p>
                <a:endParaRPr lang="hu-HU"/>
              </a:p>
            </p:txBody>
          </p:sp>
          <p:sp>
            <p:nvSpPr>
              <p:cNvPr id="92546" name="Freeform 386"/>
              <p:cNvSpPr>
                <a:spLocks/>
              </p:cNvSpPr>
              <p:nvPr/>
            </p:nvSpPr>
            <p:spPr bwMode="auto">
              <a:xfrm>
                <a:off x="1750" y="1840"/>
                <a:ext cx="37" cy="37"/>
              </a:xfrm>
              <a:custGeom>
                <a:avLst/>
                <a:gdLst/>
                <a:ahLst/>
                <a:cxnLst>
                  <a:cxn ang="0">
                    <a:pos x="18" y="0"/>
                  </a:cxn>
                  <a:cxn ang="0">
                    <a:pos x="37" y="18"/>
                  </a:cxn>
                  <a:cxn ang="0">
                    <a:pos x="18" y="37"/>
                  </a:cxn>
                  <a:cxn ang="0">
                    <a:pos x="0" y="18"/>
                  </a:cxn>
                  <a:cxn ang="0">
                    <a:pos x="18" y="0"/>
                  </a:cxn>
                </a:cxnLst>
                <a:rect l="0" t="0" r="r" b="b"/>
                <a:pathLst>
                  <a:path w="37" h="37">
                    <a:moveTo>
                      <a:pt x="18" y="0"/>
                    </a:moveTo>
                    <a:lnTo>
                      <a:pt x="37" y="18"/>
                    </a:lnTo>
                    <a:lnTo>
                      <a:pt x="18" y="37"/>
                    </a:lnTo>
                    <a:lnTo>
                      <a:pt x="0" y="18"/>
                    </a:lnTo>
                    <a:lnTo>
                      <a:pt x="18" y="0"/>
                    </a:lnTo>
                    <a:close/>
                  </a:path>
                </a:pathLst>
              </a:custGeom>
              <a:solidFill>
                <a:srgbClr val="000080"/>
              </a:solidFill>
              <a:ln w="9525">
                <a:noFill/>
                <a:round/>
                <a:headEnd/>
                <a:tailEnd/>
              </a:ln>
            </p:spPr>
            <p:txBody>
              <a:bodyPr/>
              <a:lstStyle/>
              <a:p>
                <a:endParaRPr lang="hu-HU"/>
              </a:p>
            </p:txBody>
          </p:sp>
          <p:sp>
            <p:nvSpPr>
              <p:cNvPr id="92547" name="Freeform 387"/>
              <p:cNvSpPr>
                <a:spLocks/>
              </p:cNvSpPr>
              <p:nvPr/>
            </p:nvSpPr>
            <p:spPr bwMode="auto">
              <a:xfrm>
                <a:off x="1750" y="1840"/>
                <a:ext cx="37" cy="37"/>
              </a:xfrm>
              <a:custGeom>
                <a:avLst/>
                <a:gdLst/>
                <a:ahLst/>
                <a:cxnLst>
                  <a:cxn ang="0">
                    <a:pos x="18" y="0"/>
                  </a:cxn>
                  <a:cxn ang="0">
                    <a:pos x="37" y="18"/>
                  </a:cxn>
                  <a:cxn ang="0">
                    <a:pos x="18" y="37"/>
                  </a:cxn>
                  <a:cxn ang="0">
                    <a:pos x="0" y="18"/>
                  </a:cxn>
                  <a:cxn ang="0">
                    <a:pos x="18" y="0"/>
                  </a:cxn>
                </a:cxnLst>
                <a:rect l="0" t="0" r="r" b="b"/>
                <a:pathLst>
                  <a:path w="37" h="37">
                    <a:moveTo>
                      <a:pt x="18" y="0"/>
                    </a:moveTo>
                    <a:lnTo>
                      <a:pt x="37" y="18"/>
                    </a:lnTo>
                    <a:lnTo>
                      <a:pt x="18" y="37"/>
                    </a:lnTo>
                    <a:lnTo>
                      <a:pt x="0" y="18"/>
                    </a:lnTo>
                    <a:lnTo>
                      <a:pt x="18" y="0"/>
                    </a:lnTo>
                    <a:close/>
                  </a:path>
                </a:pathLst>
              </a:custGeom>
              <a:noFill/>
              <a:ln w="12700">
                <a:solidFill>
                  <a:srgbClr val="000080"/>
                </a:solidFill>
                <a:prstDash val="solid"/>
                <a:round/>
                <a:headEnd/>
                <a:tailEnd/>
              </a:ln>
            </p:spPr>
            <p:txBody>
              <a:bodyPr/>
              <a:lstStyle/>
              <a:p>
                <a:endParaRPr lang="hu-HU"/>
              </a:p>
            </p:txBody>
          </p:sp>
          <p:sp>
            <p:nvSpPr>
              <p:cNvPr id="92548" name="Freeform 388"/>
              <p:cNvSpPr>
                <a:spLocks/>
              </p:cNvSpPr>
              <p:nvPr/>
            </p:nvSpPr>
            <p:spPr bwMode="auto">
              <a:xfrm>
                <a:off x="2457" y="2333"/>
                <a:ext cx="38" cy="39"/>
              </a:xfrm>
              <a:custGeom>
                <a:avLst/>
                <a:gdLst/>
                <a:ahLst/>
                <a:cxnLst>
                  <a:cxn ang="0">
                    <a:pos x="19" y="0"/>
                  </a:cxn>
                  <a:cxn ang="0">
                    <a:pos x="38" y="19"/>
                  </a:cxn>
                  <a:cxn ang="0">
                    <a:pos x="19" y="39"/>
                  </a:cxn>
                  <a:cxn ang="0">
                    <a:pos x="0" y="19"/>
                  </a:cxn>
                  <a:cxn ang="0">
                    <a:pos x="19" y="0"/>
                  </a:cxn>
                </a:cxnLst>
                <a:rect l="0" t="0" r="r" b="b"/>
                <a:pathLst>
                  <a:path w="38" h="39">
                    <a:moveTo>
                      <a:pt x="19" y="0"/>
                    </a:moveTo>
                    <a:lnTo>
                      <a:pt x="38" y="19"/>
                    </a:lnTo>
                    <a:lnTo>
                      <a:pt x="19" y="39"/>
                    </a:lnTo>
                    <a:lnTo>
                      <a:pt x="0" y="19"/>
                    </a:lnTo>
                    <a:lnTo>
                      <a:pt x="19" y="0"/>
                    </a:lnTo>
                    <a:close/>
                  </a:path>
                </a:pathLst>
              </a:custGeom>
              <a:solidFill>
                <a:srgbClr val="000080"/>
              </a:solidFill>
              <a:ln w="9525">
                <a:noFill/>
                <a:round/>
                <a:headEnd/>
                <a:tailEnd/>
              </a:ln>
            </p:spPr>
            <p:txBody>
              <a:bodyPr/>
              <a:lstStyle/>
              <a:p>
                <a:endParaRPr lang="hu-HU"/>
              </a:p>
            </p:txBody>
          </p:sp>
          <p:sp>
            <p:nvSpPr>
              <p:cNvPr id="92549" name="Freeform 389"/>
              <p:cNvSpPr>
                <a:spLocks/>
              </p:cNvSpPr>
              <p:nvPr/>
            </p:nvSpPr>
            <p:spPr bwMode="auto">
              <a:xfrm>
                <a:off x="2457" y="2333"/>
                <a:ext cx="38" cy="39"/>
              </a:xfrm>
              <a:custGeom>
                <a:avLst/>
                <a:gdLst/>
                <a:ahLst/>
                <a:cxnLst>
                  <a:cxn ang="0">
                    <a:pos x="19" y="0"/>
                  </a:cxn>
                  <a:cxn ang="0">
                    <a:pos x="38" y="19"/>
                  </a:cxn>
                  <a:cxn ang="0">
                    <a:pos x="19" y="39"/>
                  </a:cxn>
                  <a:cxn ang="0">
                    <a:pos x="0" y="19"/>
                  </a:cxn>
                  <a:cxn ang="0">
                    <a:pos x="19" y="0"/>
                  </a:cxn>
                </a:cxnLst>
                <a:rect l="0" t="0" r="r" b="b"/>
                <a:pathLst>
                  <a:path w="38" h="39">
                    <a:moveTo>
                      <a:pt x="19" y="0"/>
                    </a:moveTo>
                    <a:lnTo>
                      <a:pt x="38" y="19"/>
                    </a:lnTo>
                    <a:lnTo>
                      <a:pt x="19" y="39"/>
                    </a:lnTo>
                    <a:lnTo>
                      <a:pt x="0" y="19"/>
                    </a:lnTo>
                    <a:lnTo>
                      <a:pt x="19" y="0"/>
                    </a:lnTo>
                    <a:close/>
                  </a:path>
                </a:pathLst>
              </a:custGeom>
              <a:noFill/>
              <a:ln w="12700">
                <a:solidFill>
                  <a:srgbClr val="000080"/>
                </a:solidFill>
                <a:prstDash val="solid"/>
                <a:round/>
                <a:headEnd/>
                <a:tailEnd/>
              </a:ln>
            </p:spPr>
            <p:txBody>
              <a:bodyPr/>
              <a:lstStyle/>
              <a:p>
                <a:endParaRPr lang="hu-HU"/>
              </a:p>
            </p:txBody>
          </p:sp>
          <p:sp>
            <p:nvSpPr>
              <p:cNvPr id="92550" name="Freeform 390"/>
              <p:cNvSpPr>
                <a:spLocks/>
              </p:cNvSpPr>
              <p:nvPr/>
            </p:nvSpPr>
            <p:spPr bwMode="auto">
              <a:xfrm>
                <a:off x="3164" y="2792"/>
                <a:ext cx="40" cy="41"/>
              </a:xfrm>
              <a:custGeom>
                <a:avLst/>
                <a:gdLst/>
                <a:ahLst/>
                <a:cxnLst>
                  <a:cxn ang="0">
                    <a:pos x="21" y="0"/>
                  </a:cxn>
                  <a:cxn ang="0">
                    <a:pos x="40" y="21"/>
                  </a:cxn>
                  <a:cxn ang="0">
                    <a:pos x="21" y="41"/>
                  </a:cxn>
                  <a:cxn ang="0">
                    <a:pos x="0" y="21"/>
                  </a:cxn>
                  <a:cxn ang="0">
                    <a:pos x="21" y="0"/>
                  </a:cxn>
                </a:cxnLst>
                <a:rect l="0" t="0" r="r" b="b"/>
                <a:pathLst>
                  <a:path w="40" h="41">
                    <a:moveTo>
                      <a:pt x="21" y="0"/>
                    </a:moveTo>
                    <a:lnTo>
                      <a:pt x="40" y="21"/>
                    </a:lnTo>
                    <a:lnTo>
                      <a:pt x="21" y="41"/>
                    </a:lnTo>
                    <a:lnTo>
                      <a:pt x="0" y="21"/>
                    </a:lnTo>
                    <a:lnTo>
                      <a:pt x="21" y="0"/>
                    </a:lnTo>
                    <a:close/>
                  </a:path>
                </a:pathLst>
              </a:custGeom>
              <a:solidFill>
                <a:srgbClr val="000080"/>
              </a:solidFill>
              <a:ln w="9525">
                <a:noFill/>
                <a:round/>
                <a:headEnd/>
                <a:tailEnd/>
              </a:ln>
            </p:spPr>
            <p:txBody>
              <a:bodyPr/>
              <a:lstStyle/>
              <a:p>
                <a:endParaRPr lang="hu-HU"/>
              </a:p>
            </p:txBody>
          </p:sp>
          <p:sp>
            <p:nvSpPr>
              <p:cNvPr id="92551" name="Freeform 391"/>
              <p:cNvSpPr>
                <a:spLocks/>
              </p:cNvSpPr>
              <p:nvPr/>
            </p:nvSpPr>
            <p:spPr bwMode="auto">
              <a:xfrm>
                <a:off x="3164" y="2792"/>
                <a:ext cx="40" cy="41"/>
              </a:xfrm>
              <a:custGeom>
                <a:avLst/>
                <a:gdLst/>
                <a:ahLst/>
                <a:cxnLst>
                  <a:cxn ang="0">
                    <a:pos x="21" y="0"/>
                  </a:cxn>
                  <a:cxn ang="0">
                    <a:pos x="40" y="21"/>
                  </a:cxn>
                  <a:cxn ang="0">
                    <a:pos x="21" y="41"/>
                  </a:cxn>
                  <a:cxn ang="0">
                    <a:pos x="0" y="21"/>
                  </a:cxn>
                  <a:cxn ang="0">
                    <a:pos x="21" y="0"/>
                  </a:cxn>
                </a:cxnLst>
                <a:rect l="0" t="0" r="r" b="b"/>
                <a:pathLst>
                  <a:path w="40" h="41">
                    <a:moveTo>
                      <a:pt x="21" y="0"/>
                    </a:moveTo>
                    <a:lnTo>
                      <a:pt x="40" y="21"/>
                    </a:lnTo>
                    <a:lnTo>
                      <a:pt x="21" y="41"/>
                    </a:lnTo>
                    <a:lnTo>
                      <a:pt x="0" y="21"/>
                    </a:lnTo>
                    <a:lnTo>
                      <a:pt x="21" y="0"/>
                    </a:lnTo>
                    <a:close/>
                  </a:path>
                </a:pathLst>
              </a:custGeom>
              <a:noFill/>
              <a:ln w="12700">
                <a:solidFill>
                  <a:srgbClr val="000080"/>
                </a:solidFill>
                <a:prstDash val="solid"/>
                <a:round/>
                <a:headEnd/>
                <a:tailEnd/>
              </a:ln>
            </p:spPr>
            <p:txBody>
              <a:bodyPr/>
              <a:lstStyle/>
              <a:p>
                <a:endParaRPr lang="hu-HU"/>
              </a:p>
            </p:txBody>
          </p:sp>
          <p:sp>
            <p:nvSpPr>
              <p:cNvPr id="92552" name="Freeform 392"/>
              <p:cNvSpPr>
                <a:spLocks/>
              </p:cNvSpPr>
              <p:nvPr/>
            </p:nvSpPr>
            <p:spPr bwMode="auto">
              <a:xfrm>
                <a:off x="3873" y="3090"/>
                <a:ext cx="37" cy="38"/>
              </a:xfrm>
              <a:custGeom>
                <a:avLst/>
                <a:gdLst/>
                <a:ahLst/>
                <a:cxnLst>
                  <a:cxn ang="0">
                    <a:pos x="20" y="0"/>
                  </a:cxn>
                  <a:cxn ang="0">
                    <a:pos x="37" y="21"/>
                  </a:cxn>
                  <a:cxn ang="0">
                    <a:pos x="20" y="38"/>
                  </a:cxn>
                  <a:cxn ang="0">
                    <a:pos x="0" y="21"/>
                  </a:cxn>
                  <a:cxn ang="0">
                    <a:pos x="20" y="0"/>
                  </a:cxn>
                </a:cxnLst>
                <a:rect l="0" t="0" r="r" b="b"/>
                <a:pathLst>
                  <a:path w="37" h="38">
                    <a:moveTo>
                      <a:pt x="20" y="0"/>
                    </a:moveTo>
                    <a:lnTo>
                      <a:pt x="37" y="21"/>
                    </a:lnTo>
                    <a:lnTo>
                      <a:pt x="20" y="38"/>
                    </a:lnTo>
                    <a:lnTo>
                      <a:pt x="0" y="21"/>
                    </a:lnTo>
                    <a:lnTo>
                      <a:pt x="20" y="0"/>
                    </a:lnTo>
                    <a:close/>
                  </a:path>
                </a:pathLst>
              </a:custGeom>
              <a:solidFill>
                <a:srgbClr val="000080"/>
              </a:solidFill>
              <a:ln w="9525">
                <a:noFill/>
                <a:round/>
                <a:headEnd/>
                <a:tailEnd/>
              </a:ln>
            </p:spPr>
            <p:txBody>
              <a:bodyPr/>
              <a:lstStyle/>
              <a:p>
                <a:endParaRPr lang="hu-HU"/>
              </a:p>
            </p:txBody>
          </p:sp>
          <p:sp>
            <p:nvSpPr>
              <p:cNvPr id="92553" name="Freeform 393"/>
              <p:cNvSpPr>
                <a:spLocks/>
              </p:cNvSpPr>
              <p:nvPr/>
            </p:nvSpPr>
            <p:spPr bwMode="auto">
              <a:xfrm>
                <a:off x="3873" y="3090"/>
                <a:ext cx="37" cy="38"/>
              </a:xfrm>
              <a:custGeom>
                <a:avLst/>
                <a:gdLst/>
                <a:ahLst/>
                <a:cxnLst>
                  <a:cxn ang="0">
                    <a:pos x="20" y="0"/>
                  </a:cxn>
                  <a:cxn ang="0">
                    <a:pos x="37" y="21"/>
                  </a:cxn>
                  <a:cxn ang="0">
                    <a:pos x="20" y="38"/>
                  </a:cxn>
                  <a:cxn ang="0">
                    <a:pos x="0" y="21"/>
                  </a:cxn>
                  <a:cxn ang="0">
                    <a:pos x="20" y="0"/>
                  </a:cxn>
                </a:cxnLst>
                <a:rect l="0" t="0" r="r" b="b"/>
                <a:pathLst>
                  <a:path w="37" h="38">
                    <a:moveTo>
                      <a:pt x="20" y="0"/>
                    </a:moveTo>
                    <a:lnTo>
                      <a:pt x="37" y="21"/>
                    </a:lnTo>
                    <a:lnTo>
                      <a:pt x="20" y="38"/>
                    </a:lnTo>
                    <a:lnTo>
                      <a:pt x="0" y="21"/>
                    </a:lnTo>
                    <a:lnTo>
                      <a:pt x="20" y="0"/>
                    </a:lnTo>
                    <a:close/>
                  </a:path>
                </a:pathLst>
              </a:custGeom>
              <a:noFill/>
              <a:ln w="12700">
                <a:solidFill>
                  <a:srgbClr val="000080"/>
                </a:solidFill>
                <a:prstDash val="solid"/>
                <a:round/>
                <a:headEnd/>
                <a:tailEnd/>
              </a:ln>
            </p:spPr>
            <p:txBody>
              <a:bodyPr/>
              <a:lstStyle/>
              <a:p>
                <a:endParaRPr lang="hu-HU"/>
              </a:p>
            </p:txBody>
          </p:sp>
          <p:sp>
            <p:nvSpPr>
              <p:cNvPr id="92554" name="Freeform 394"/>
              <p:cNvSpPr>
                <a:spLocks/>
              </p:cNvSpPr>
              <p:nvPr/>
            </p:nvSpPr>
            <p:spPr bwMode="auto">
              <a:xfrm>
                <a:off x="4582" y="3260"/>
                <a:ext cx="38" cy="39"/>
              </a:xfrm>
              <a:custGeom>
                <a:avLst/>
                <a:gdLst/>
                <a:ahLst/>
                <a:cxnLst>
                  <a:cxn ang="0">
                    <a:pos x="18" y="0"/>
                  </a:cxn>
                  <a:cxn ang="0">
                    <a:pos x="38" y="19"/>
                  </a:cxn>
                  <a:cxn ang="0">
                    <a:pos x="18" y="39"/>
                  </a:cxn>
                  <a:cxn ang="0">
                    <a:pos x="0" y="19"/>
                  </a:cxn>
                  <a:cxn ang="0">
                    <a:pos x="18" y="0"/>
                  </a:cxn>
                </a:cxnLst>
                <a:rect l="0" t="0" r="r" b="b"/>
                <a:pathLst>
                  <a:path w="38" h="39">
                    <a:moveTo>
                      <a:pt x="18" y="0"/>
                    </a:moveTo>
                    <a:lnTo>
                      <a:pt x="38" y="19"/>
                    </a:lnTo>
                    <a:lnTo>
                      <a:pt x="18" y="39"/>
                    </a:lnTo>
                    <a:lnTo>
                      <a:pt x="0" y="19"/>
                    </a:lnTo>
                    <a:lnTo>
                      <a:pt x="18" y="0"/>
                    </a:lnTo>
                    <a:close/>
                  </a:path>
                </a:pathLst>
              </a:custGeom>
              <a:solidFill>
                <a:srgbClr val="000080"/>
              </a:solidFill>
              <a:ln w="9525">
                <a:noFill/>
                <a:round/>
                <a:headEnd/>
                <a:tailEnd/>
              </a:ln>
            </p:spPr>
            <p:txBody>
              <a:bodyPr/>
              <a:lstStyle/>
              <a:p>
                <a:endParaRPr lang="hu-HU"/>
              </a:p>
            </p:txBody>
          </p:sp>
          <p:sp>
            <p:nvSpPr>
              <p:cNvPr id="92555" name="Freeform 395"/>
              <p:cNvSpPr>
                <a:spLocks/>
              </p:cNvSpPr>
              <p:nvPr/>
            </p:nvSpPr>
            <p:spPr bwMode="auto">
              <a:xfrm>
                <a:off x="4582" y="3260"/>
                <a:ext cx="38" cy="39"/>
              </a:xfrm>
              <a:custGeom>
                <a:avLst/>
                <a:gdLst/>
                <a:ahLst/>
                <a:cxnLst>
                  <a:cxn ang="0">
                    <a:pos x="18" y="0"/>
                  </a:cxn>
                  <a:cxn ang="0">
                    <a:pos x="38" y="19"/>
                  </a:cxn>
                  <a:cxn ang="0">
                    <a:pos x="18" y="39"/>
                  </a:cxn>
                  <a:cxn ang="0">
                    <a:pos x="0" y="19"/>
                  </a:cxn>
                  <a:cxn ang="0">
                    <a:pos x="18" y="0"/>
                  </a:cxn>
                </a:cxnLst>
                <a:rect l="0" t="0" r="r" b="b"/>
                <a:pathLst>
                  <a:path w="38" h="39">
                    <a:moveTo>
                      <a:pt x="18" y="0"/>
                    </a:moveTo>
                    <a:lnTo>
                      <a:pt x="38" y="19"/>
                    </a:lnTo>
                    <a:lnTo>
                      <a:pt x="18" y="39"/>
                    </a:lnTo>
                    <a:lnTo>
                      <a:pt x="0" y="19"/>
                    </a:lnTo>
                    <a:lnTo>
                      <a:pt x="18" y="0"/>
                    </a:lnTo>
                    <a:close/>
                  </a:path>
                </a:pathLst>
              </a:custGeom>
              <a:noFill/>
              <a:ln w="12700">
                <a:solidFill>
                  <a:srgbClr val="000080"/>
                </a:solidFill>
                <a:prstDash val="solid"/>
                <a:round/>
                <a:headEnd/>
                <a:tailEnd/>
              </a:ln>
            </p:spPr>
            <p:txBody>
              <a:bodyPr/>
              <a:lstStyle/>
              <a:p>
                <a:endParaRPr lang="hu-HU"/>
              </a:p>
            </p:txBody>
          </p:sp>
          <p:sp>
            <p:nvSpPr>
              <p:cNvPr id="92556" name="Freeform 396"/>
              <p:cNvSpPr>
                <a:spLocks/>
              </p:cNvSpPr>
              <p:nvPr/>
            </p:nvSpPr>
            <p:spPr bwMode="auto">
              <a:xfrm>
                <a:off x="5288" y="3324"/>
                <a:ext cx="37" cy="38"/>
              </a:xfrm>
              <a:custGeom>
                <a:avLst/>
                <a:gdLst/>
                <a:ahLst/>
                <a:cxnLst>
                  <a:cxn ang="0">
                    <a:pos x="18" y="0"/>
                  </a:cxn>
                  <a:cxn ang="0">
                    <a:pos x="37" y="19"/>
                  </a:cxn>
                  <a:cxn ang="0">
                    <a:pos x="18" y="38"/>
                  </a:cxn>
                  <a:cxn ang="0">
                    <a:pos x="0" y="19"/>
                  </a:cxn>
                  <a:cxn ang="0">
                    <a:pos x="18" y="0"/>
                  </a:cxn>
                </a:cxnLst>
                <a:rect l="0" t="0" r="r" b="b"/>
                <a:pathLst>
                  <a:path w="37" h="38">
                    <a:moveTo>
                      <a:pt x="18" y="0"/>
                    </a:moveTo>
                    <a:lnTo>
                      <a:pt x="37" y="19"/>
                    </a:lnTo>
                    <a:lnTo>
                      <a:pt x="18" y="38"/>
                    </a:lnTo>
                    <a:lnTo>
                      <a:pt x="0" y="19"/>
                    </a:lnTo>
                    <a:lnTo>
                      <a:pt x="18" y="0"/>
                    </a:lnTo>
                    <a:close/>
                  </a:path>
                </a:pathLst>
              </a:custGeom>
              <a:solidFill>
                <a:srgbClr val="000080"/>
              </a:solidFill>
              <a:ln w="9525">
                <a:noFill/>
                <a:round/>
                <a:headEnd/>
                <a:tailEnd/>
              </a:ln>
            </p:spPr>
            <p:txBody>
              <a:bodyPr/>
              <a:lstStyle/>
              <a:p>
                <a:endParaRPr lang="hu-HU"/>
              </a:p>
            </p:txBody>
          </p:sp>
          <p:sp>
            <p:nvSpPr>
              <p:cNvPr id="92557" name="Freeform 397"/>
              <p:cNvSpPr>
                <a:spLocks/>
              </p:cNvSpPr>
              <p:nvPr/>
            </p:nvSpPr>
            <p:spPr bwMode="auto">
              <a:xfrm>
                <a:off x="5288" y="3324"/>
                <a:ext cx="37" cy="38"/>
              </a:xfrm>
              <a:custGeom>
                <a:avLst/>
                <a:gdLst/>
                <a:ahLst/>
                <a:cxnLst>
                  <a:cxn ang="0">
                    <a:pos x="18" y="0"/>
                  </a:cxn>
                  <a:cxn ang="0">
                    <a:pos x="37" y="19"/>
                  </a:cxn>
                  <a:cxn ang="0">
                    <a:pos x="18" y="38"/>
                  </a:cxn>
                  <a:cxn ang="0">
                    <a:pos x="0" y="19"/>
                  </a:cxn>
                  <a:cxn ang="0">
                    <a:pos x="18" y="0"/>
                  </a:cxn>
                </a:cxnLst>
                <a:rect l="0" t="0" r="r" b="b"/>
                <a:pathLst>
                  <a:path w="37" h="38">
                    <a:moveTo>
                      <a:pt x="18" y="0"/>
                    </a:moveTo>
                    <a:lnTo>
                      <a:pt x="37" y="19"/>
                    </a:lnTo>
                    <a:lnTo>
                      <a:pt x="18" y="38"/>
                    </a:lnTo>
                    <a:lnTo>
                      <a:pt x="0" y="19"/>
                    </a:lnTo>
                    <a:lnTo>
                      <a:pt x="18" y="0"/>
                    </a:lnTo>
                    <a:close/>
                  </a:path>
                </a:pathLst>
              </a:custGeom>
              <a:noFill/>
              <a:ln w="12700">
                <a:solidFill>
                  <a:srgbClr val="000080"/>
                </a:solidFill>
                <a:prstDash val="solid"/>
                <a:round/>
                <a:headEnd/>
                <a:tailEnd/>
              </a:ln>
            </p:spPr>
            <p:txBody>
              <a:bodyPr/>
              <a:lstStyle/>
              <a:p>
                <a:endParaRPr lang="hu-HU"/>
              </a:p>
            </p:txBody>
          </p:sp>
          <p:sp>
            <p:nvSpPr>
              <p:cNvPr id="92558" name="Rectangle 398"/>
              <p:cNvSpPr>
                <a:spLocks noChangeArrowheads="1"/>
              </p:cNvSpPr>
              <p:nvPr/>
            </p:nvSpPr>
            <p:spPr bwMode="auto">
              <a:xfrm>
                <a:off x="1043" y="1576"/>
                <a:ext cx="41" cy="42"/>
              </a:xfrm>
              <a:prstGeom prst="rect">
                <a:avLst/>
              </a:prstGeom>
              <a:solidFill>
                <a:srgbClr val="FF00FF"/>
              </a:solidFill>
              <a:ln w="9525">
                <a:noFill/>
                <a:miter lim="800000"/>
                <a:headEnd/>
                <a:tailEnd/>
              </a:ln>
            </p:spPr>
            <p:txBody>
              <a:bodyPr/>
              <a:lstStyle/>
              <a:p>
                <a:endParaRPr lang="hu-HU"/>
              </a:p>
            </p:txBody>
          </p:sp>
          <p:sp>
            <p:nvSpPr>
              <p:cNvPr id="92559" name="Rectangle 399"/>
              <p:cNvSpPr>
                <a:spLocks noChangeArrowheads="1"/>
              </p:cNvSpPr>
              <p:nvPr/>
            </p:nvSpPr>
            <p:spPr bwMode="auto">
              <a:xfrm>
                <a:off x="1043" y="1576"/>
                <a:ext cx="41" cy="42"/>
              </a:xfrm>
              <a:prstGeom prst="rect">
                <a:avLst/>
              </a:prstGeom>
              <a:noFill/>
              <a:ln w="12700">
                <a:solidFill>
                  <a:srgbClr val="FF00FF"/>
                </a:solidFill>
                <a:miter lim="800000"/>
                <a:headEnd/>
                <a:tailEnd/>
              </a:ln>
            </p:spPr>
            <p:txBody>
              <a:bodyPr/>
              <a:lstStyle/>
              <a:p>
                <a:endParaRPr lang="hu-HU"/>
              </a:p>
            </p:txBody>
          </p:sp>
          <p:sp>
            <p:nvSpPr>
              <p:cNvPr id="92560" name="Rectangle 400"/>
              <p:cNvSpPr>
                <a:spLocks noChangeArrowheads="1"/>
              </p:cNvSpPr>
              <p:nvPr/>
            </p:nvSpPr>
            <p:spPr bwMode="auto">
              <a:xfrm>
                <a:off x="1750" y="1840"/>
                <a:ext cx="40" cy="39"/>
              </a:xfrm>
              <a:prstGeom prst="rect">
                <a:avLst/>
              </a:prstGeom>
              <a:solidFill>
                <a:srgbClr val="FF00FF"/>
              </a:solidFill>
              <a:ln w="9525">
                <a:noFill/>
                <a:miter lim="800000"/>
                <a:headEnd/>
                <a:tailEnd/>
              </a:ln>
            </p:spPr>
            <p:txBody>
              <a:bodyPr/>
              <a:lstStyle/>
              <a:p>
                <a:endParaRPr lang="hu-HU"/>
              </a:p>
            </p:txBody>
          </p:sp>
          <p:sp>
            <p:nvSpPr>
              <p:cNvPr id="92561" name="Rectangle 401"/>
              <p:cNvSpPr>
                <a:spLocks noChangeArrowheads="1"/>
              </p:cNvSpPr>
              <p:nvPr/>
            </p:nvSpPr>
            <p:spPr bwMode="auto">
              <a:xfrm>
                <a:off x="1750" y="1840"/>
                <a:ext cx="40" cy="39"/>
              </a:xfrm>
              <a:prstGeom prst="rect">
                <a:avLst/>
              </a:prstGeom>
              <a:noFill/>
              <a:ln w="12700">
                <a:solidFill>
                  <a:srgbClr val="FF00FF"/>
                </a:solidFill>
                <a:miter lim="800000"/>
                <a:headEnd/>
                <a:tailEnd/>
              </a:ln>
            </p:spPr>
            <p:txBody>
              <a:bodyPr/>
              <a:lstStyle/>
              <a:p>
                <a:endParaRPr lang="hu-HU"/>
              </a:p>
            </p:txBody>
          </p:sp>
          <p:sp>
            <p:nvSpPr>
              <p:cNvPr id="92562" name="Rectangle 402"/>
              <p:cNvSpPr>
                <a:spLocks noChangeArrowheads="1"/>
              </p:cNvSpPr>
              <p:nvPr/>
            </p:nvSpPr>
            <p:spPr bwMode="auto">
              <a:xfrm>
                <a:off x="2458" y="2271"/>
                <a:ext cx="39" cy="39"/>
              </a:xfrm>
              <a:prstGeom prst="rect">
                <a:avLst/>
              </a:prstGeom>
              <a:solidFill>
                <a:srgbClr val="FF00FF"/>
              </a:solidFill>
              <a:ln w="9525">
                <a:noFill/>
                <a:miter lim="800000"/>
                <a:headEnd/>
                <a:tailEnd/>
              </a:ln>
            </p:spPr>
            <p:txBody>
              <a:bodyPr/>
              <a:lstStyle/>
              <a:p>
                <a:endParaRPr lang="hu-HU"/>
              </a:p>
            </p:txBody>
          </p:sp>
          <p:sp>
            <p:nvSpPr>
              <p:cNvPr id="92563" name="Rectangle 403"/>
              <p:cNvSpPr>
                <a:spLocks noChangeArrowheads="1"/>
              </p:cNvSpPr>
              <p:nvPr/>
            </p:nvSpPr>
            <p:spPr bwMode="auto">
              <a:xfrm>
                <a:off x="2458" y="2271"/>
                <a:ext cx="39" cy="39"/>
              </a:xfrm>
              <a:prstGeom prst="rect">
                <a:avLst/>
              </a:prstGeom>
              <a:noFill/>
              <a:ln w="12700">
                <a:solidFill>
                  <a:srgbClr val="FF00FF"/>
                </a:solidFill>
                <a:miter lim="800000"/>
                <a:headEnd/>
                <a:tailEnd/>
              </a:ln>
            </p:spPr>
            <p:txBody>
              <a:bodyPr/>
              <a:lstStyle/>
              <a:p>
                <a:endParaRPr lang="hu-HU"/>
              </a:p>
            </p:txBody>
          </p:sp>
          <p:sp>
            <p:nvSpPr>
              <p:cNvPr id="92564" name="Rectangle 404"/>
              <p:cNvSpPr>
                <a:spLocks noChangeArrowheads="1"/>
              </p:cNvSpPr>
              <p:nvPr/>
            </p:nvSpPr>
            <p:spPr bwMode="auto">
              <a:xfrm>
                <a:off x="3164" y="2718"/>
                <a:ext cx="41" cy="41"/>
              </a:xfrm>
              <a:prstGeom prst="rect">
                <a:avLst/>
              </a:prstGeom>
              <a:solidFill>
                <a:srgbClr val="FF00FF"/>
              </a:solidFill>
              <a:ln w="9525">
                <a:noFill/>
                <a:miter lim="800000"/>
                <a:headEnd/>
                <a:tailEnd/>
              </a:ln>
            </p:spPr>
            <p:txBody>
              <a:bodyPr/>
              <a:lstStyle/>
              <a:p>
                <a:endParaRPr lang="hu-HU"/>
              </a:p>
            </p:txBody>
          </p:sp>
          <p:sp>
            <p:nvSpPr>
              <p:cNvPr id="92565" name="Rectangle 405"/>
              <p:cNvSpPr>
                <a:spLocks noChangeArrowheads="1"/>
              </p:cNvSpPr>
              <p:nvPr/>
            </p:nvSpPr>
            <p:spPr bwMode="auto">
              <a:xfrm>
                <a:off x="3164" y="2718"/>
                <a:ext cx="41" cy="41"/>
              </a:xfrm>
              <a:prstGeom prst="rect">
                <a:avLst/>
              </a:prstGeom>
              <a:noFill/>
              <a:ln w="12700">
                <a:solidFill>
                  <a:srgbClr val="FF00FF"/>
                </a:solidFill>
                <a:miter lim="800000"/>
                <a:headEnd/>
                <a:tailEnd/>
              </a:ln>
            </p:spPr>
            <p:txBody>
              <a:bodyPr/>
              <a:lstStyle/>
              <a:p>
                <a:endParaRPr lang="hu-HU"/>
              </a:p>
            </p:txBody>
          </p:sp>
          <p:sp>
            <p:nvSpPr>
              <p:cNvPr id="92566" name="Rectangle 406"/>
              <p:cNvSpPr>
                <a:spLocks noChangeArrowheads="1"/>
              </p:cNvSpPr>
              <p:nvPr/>
            </p:nvSpPr>
            <p:spPr bwMode="auto">
              <a:xfrm>
                <a:off x="3873" y="3092"/>
                <a:ext cx="41" cy="40"/>
              </a:xfrm>
              <a:prstGeom prst="rect">
                <a:avLst/>
              </a:prstGeom>
              <a:solidFill>
                <a:srgbClr val="FF00FF"/>
              </a:solidFill>
              <a:ln w="9525">
                <a:noFill/>
                <a:miter lim="800000"/>
                <a:headEnd/>
                <a:tailEnd/>
              </a:ln>
            </p:spPr>
            <p:txBody>
              <a:bodyPr/>
              <a:lstStyle/>
              <a:p>
                <a:endParaRPr lang="hu-HU"/>
              </a:p>
            </p:txBody>
          </p:sp>
          <p:sp>
            <p:nvSpPr>
              <p:cNvPr id="92567" name="Rectangle 407"/>
              <p:cNvSpPr>
                <a:spLocks noChangeArrowheads="1"/>
              </p:cNvSpPr>
              <p:nvPr/>
            </p:nvSpPr>
            <p:spPr bwMode="auto">
              <a:xfrm>
                <a:off x="3873" y="3092"/>
                <a:ext cx="41" cy="40"/>
              </a:xfrm>
              <a:prstGeom prst="rect">
                <a:avLst/>
              </a:prstGeom>
              <a:noFill/>
              <a:ln w="12700">
                <a:solidFill>
                  <a:srgbClr val="FF00FF"/>
                </a:solidFill>
                <a:miter lim="800000"/>
                <a:headEnd/>
                <a:tailEnd/>
              </a:ln>
            </p:spPr>
            <p:txBody>
              <a:bodyPr/>
              <a:lstStyle/>
              <a:p>
                <a:endParaRPr lang="hu-HU"/>
              </a:p>
            </p:txBody>
          </p:sp>
          <p:sp>
            <p:nvSpPr>
              <p:cNvPr id="92568" name="Rectangle 408"/>
              <p:cNvSpPr>
                <a:spLocks noChangeArrowheads="1"/>
              </p:cNvSpPr>
              <p:nvPr/>
            </p:nvSpPr>
            <p:spPr bwMode="auto">
              <a:xfrm>
                <a:off x="4582" y="3261"/>
                <a:ext cx="38" cy="42"/>
              </a:xfrm>
              <a:prstGeom prst="rect">
                <a:avLst/>
              </a:prstGeom>
              <a:solidFill>
                <a:srgbClr val="FF00FF"/>
              </a:solidFill>
              <a:ln w="9525">
                <a:noFill/>
                <a:miter lim="800000"/>
                <a:headEnd/>
                <a:tailEnd/>
              </a:ln>
            </p:spPr>
            <p:txBody>
              <a:bodyPr/>
              <a:lstStyle/>
              <a:p>
                <a:endParaRPr lang="hu-HU"/>
              </a:p>
            </p:txBody>
          </p:sp>
          <p:sp>
            <p:nvSpPr>
              <p:cNvPr id="92569" name="Rectangle 409"/>
              <p:cNvSpPr>
                <a:spLocks noChangeArrowheads="1"/>
              </p:cNvSpPr>
              <p:nvPr/>
            </p:nvSpPr>
            <p:spPr bwMode="auto">
              <a:xfrm>
                <a:off x="4582" y="3261"/>
                <a:ext cx="38" cy="42"/>
              </a:xfrm>
              <a:prstGeom prst="rect">
                <a:avLst/>
              </a:prstGeom>
              <a:noFill/>
              <a:ln w="12700">
                <a:solidFill>
                  <a:srgbClr val="FF00FF"/>
                </a:solidFill>
                <a:miter lim="800000"/>
                <a:headEnd/>
                <a:tailEnd/>
              </a:ln>
            </p:spPr>
            <p:txBody>
              <a:bodyPr/>
              <a:lstStyle/>
              <a:p>
                <a:endParaRPr lang="hu-HU"/>
              </a:p>
            </p:txBody>
          </p:sp>
          <p:sp>
            <p:nvSpPr>
              <p:cNvPr id="92570" name="Rectangle 410"/>
              <p:cNvSpPr>
                <a:spLocks noChangeArrowheads="1"/>
              </p:cNvSpPr>
              <p:nvPr/>
            </p:nvSpPr>
            <p:spPr bwMode="auto">
              <a:xfrm>
                <a:off x="5288" y="3324"/>
                <a:ext cx="40" cy="41"/>
              </a:xfrm>
              <a:prstGeom prst="rect">
                <a:avLst/>
              </a:prstGeom>
              <a:solidFill>
                <a:srgbClr val="FF00FF"/>
              </a:solidFill>
              <a:ln w="9525">
                <a:noFill/>
                <a:miter lim="800000"/>
                <a:headEnd/>
                <a:tailEnd/>
              </a:ln>
            </p:spPr>
            <p:txBody>
              <a:bodyPr/>
              <a:lstStyle/>
              <a:p>
                <a:endParaRPr lang="hu-HU"/>
              </a:p>
            </p:txBody>
          </p:sp>
          <p:sp>
            <p:nvSpPr>
              <p:cNvPr id="92571" name="Rectangle 411"/>
              <p:cNvSpPr>
                <a:spLocks noChangeArrowheads="1"/>
              </p:cNvSpPr>
              <p:nvPr/>
            </p:nvSpPr>
            <p:spPr bwMode="auto">
              <a:xfrm>
                <a:off x="5288" y="3324"/>
                <a:ext cx="40" cy="41"/>
              </a:xfrm>
              <a:prstGeom prst="rect">
                <a:avLst/>
              </a:prstGeom>
              <a:noFill/>
              <a:ln w="12700">
                <a:solidFill>
                  <a:srgbClr val="FF00FF"/>
                </a:solidFill>
                <a:miter lim="800000"/>
                <a:headEnd/>
                <a:tailEnd/>
              </a:ln>
            </p:spPr>
            <p:txBody>
              <a:bodyPr/>
              <a:lstStyle/>
              <a:p>
                <a:endParaRPr lang="hu-HU"/>
              </a:p>
            </p:txBody>
          </p:sp>
          <p:sp>
            <p:nvSpPr>
              <p:cNvPr id="92572" name="Freeform 412"/>
              <p:cNvSpPr>
                <a:spLocks/>
              </p:cNvSpPr>
              <p:nvPr/>
            </p:nvSpPr>
            <p:spPr bwMode="auto">
              <a:xfrm>
                <a:off x="1043" y="1960"/>
                <a:ext cx="37" cy="40"/>
              </a:xfrm>
              <a:custGeom>
                <a:avLst/>
                <a:gdLst/>
                <a:ahLst/>
                <a:cxnLst>
                  <a:cxn ang="0">
                    <a:pos x="17" y="0"/>
                  </a:cxn>
                  <a:cxn ang="0">
                    <a:pos x="37" y="40"/>
                  </a:cxn>
                  <a:cxn ang="0">
                    <a:pos x="0" y="40"/>
                  </a:cxn>
                  <a:cxn ang="0">
                    <a:pos x="17" y="0"/>
                  </a:cxn>
                </a:cxnLst>
                <a:rect l="0" t="0" r="r" b="b"/>
                <a:pathLst>
                  <a:path w="37" h="40">
                    <a:moveTo>
                      <a:pt x="17" y="0"/>
                    </a:moveTo>
                    <a:lnTo>
                      <a:pt x="37" y="40"/>
                    </a:lnTo>
                    <a:lnTo>
                      <a:pt x="0" y="40"/>
                    </a:lnTo>
                    <a:lnTo>
                      <a:pt x="17" y="0"/>
                    </a:lnTo>
                    <a:close/>
                  </a:path>
                </a:pathLst>
              </a:custGeom>
              <a:solidFill>
                <a:srgbClr val="333399"/>
              </a:solidFill>
              <a:ln w="9525">
                <a:noFill/>
                <a:round/>
                <a:headEnd/>
                <a:tailEnd/>
              </a:ln>
            </p:spPr>
            <p:txBody>
              <a:bodyPr/>
              <a:lstStyle/>
              <a:p>
                <a:endParaRPr lang="hu-HU"/>
              </a:p>
            </p:txBody>
          </p:sp>
          <p:sp>
            <p:nvSpPr>
              <p:cNvPr id="92573" name="Freeform 413"/>
              <p:cNvSpPr>
                <a:spLocks/>
              </p:cNvSpPr>
              <p:nvPr/>
            </p:nvSpPr>
            <p:spPr bwMode="auto">
              <a:xfrm>
                <a:off x="1043" y="1960"/>
                <a:ext cx="37" cy="40"/>
              </a:xfrm>
              <a:custGeom>
                <a:avLst/>
                <a:gdLst/>
                <a:ahLst/>
                <a:cxnLst>
                  <a:cxn ang="0">
                    <a:pos x="17" y="0"/>
                  </a:cxn>
                  <a:cxn ang="0">
                    <a:pos x="37" y="40"/>
                  </a:cxn>
                  <a:cxn ang="0">
                    <a:pos x="0" y="40"/>
                  </a:cxn>
                  <a:cxn ang="0">
                    <a:pos x="17" y="0"/>
                  </a:cxn>
                </a:cxnLst>
                <a:rect l="0" t="0" r="r" b="b"/>
                <a:pathLst>
                  <a:path w="37" h="40">
                    <a:moveTo>
                      <a:pt x="17" y="0"/>
                    </a:moveTo>
                    <a:lnTo>
                      <a:pt x="37" y="40"/>
                    </a:lnTo>
                    <a:lnTo>
                      <a:pt x="0" y="40"/>
                    </a:lnTo>
                    <a:lnTo>
                      <a:pt x="17" y="0"/>
                    </a:lnTo>
                    <a:close/>
                  </a:path>
                </a:pathLst>
              </a:custGeom>
              <a:noFill/>
              <a:ln w="12700">
                <a:solidFill>
                  <a:srgbClr val="333399"/>
                </a:solidFill>
                <a:prstDash val="solid"/>
                <a:round/>
                <a:headEnd/>
                <a:tailEnd/>
              </a:ln>
            </p:spPr>
            <p:txBody>
              <a:bodyPr/>
              <a:lstStyle/>
              <a:p>
                <a:endParaRPr lang="hu-HU"/>
              </a:p>
            </p:txBody>
          </p:sp>
          <p:sp>
            <p:nvSpPr>
              <p:cNvPr id="92574" name="Freeform 414"/>
              <p:cNvSpPr>
                <a:spLocks/>
              </p:cNvSpPr>
              <p:nvPr/>
            </p:nvSpPr>
            <p:spPr bwMode="auto">
              <a:xfrm>
                <a:off x="1750" y="1840"/>
                <a:ext cx="37" cy="37"/>
              </a:xfrm>
              <a:custGeom>
                <a:avLst/>
                <a:gdLst/>
                <a:ahLst/>
                <a:cxnLst>
                  <a:cxn ang="0">
                    <a:pos x="18" y="0"/>
                  </a:cxn>
                  <a:cxn ang="0">
                    <a:pos x="37" y="37"/>
                  </a:cxn>
                  <a:cxn ang="0">
                    <a:pos x="0" y="37"/>
                  </a:cxn>
                  <a:cxn ang="0">
                    <a:pos x="18" y="0"/>
                  </a:cxn>
                </a:cxnLst>
                <a:rect l="0" t="0" r="r" b="b"/>
                <a:pathLst>
                  <a:path w="37" h="37">
                    <a:moveTo>
                      <a:pt x="18" y="0"/>
                    </a:moveTo>
                    <a:lnTo>
                      <a:pt x="37" y="37"/>
                    </a:lnTo>
                    <a:lnTo>
                      <a:pt x="0" y="37"/>
                    </a:lnTo>
                    <a:lnTo>
                      <a:pt x="18" y="0"/>
                    </a:lnTo>
                    <a:close/>
                  </a:path>
                </a:pathLst>
              </a:custGeom>
              <a:solidFill>
                <a:srgbClr val="FFFF00"/>
              </a:solidFill>
              <a:ln w="9525">
                <a:noFill/>
                <a:round/>
                <a:headEnd/>
                <a:tailEnd/>
              </a:ln>
            </p:spPr>
            <p:txBody>
              <a:bodyPr/>
              <a:lstStyle/>
              <a:p>
                <a:endParaRPr lang="hu-HU"/>
              </a:p>
            </p:txBody>
          </p:sp>
          <p:sp>
            <p:nvSpPr>
              <p:cNvPr id="92575" name="Freeform 415"/>
              <p:cNvSpPr>
                <a:spLocks/>
              </p:cNvSpPr>
              <p:nvPr/>
            </p:nvSpPr>
            <p:spPr bwMode="auto">
              <a:xfrm>
                <a:off x="1750" y="1840"/>
                <a:ext cx="37" cy="37"/>
              </a:xfrm>
              <a:custGeom>
                <a:avLst/>
                <a:gdLst/>
                <a:ahLst/>
                <a:cxnLst>
                  <a:cxn ang="0">
                    <a:pos x="18" y="0"/>
                  </a:cxn>
                  <a:cxn ang="0">
                    <a:pos x="37" y="37"/>
                  </a:cxn>
                  <a:cxn ang="0">
                    <a:pos x="0" y="37"/>
                  </a:cxn>
                  <a:cxn ang="0">
                    <a:pos x="18" y="0"/>
                  </a:cxn>
                </a:cxnLst>
                <a:rect l="0" t="0" r="r" b="b"/>
                <a:pathLst>
                  <a:path w="37" h="37">
                    <a:moveTo>
                      <a:pt x="18" y="0"/>
                    </a:moveTo>
                    <a:lnTo>
                      <a:pt x="37" y="37"/>
                    </a:lnTo>
                    <a:lnTo>
                      <a:pt x="0" y="37"/>
                    </a:lnTo>
                    <a:lnTo>
                      <a:pt x="18" y="0"/>
                    </a:lnTo>
                    <a:close/>
                  </a:path>
                </a:pathLst>
              </a:custGeom>
              <a:noFill/>
              <a:ln w="12700">
                <a:solidFill>
                  <a:srgbClr val="FFFF00"/>
                </a:solidFill>
                <a:prstDash val="solid"/>
                <a:round/>
                <a:headEnd/>
                <a:tailEnd/>
              </a:ln>
            </p:spPr>
            <p:txBody>
              <a:bodyPr/>
              <a:lstStyle/>
              <a:p>
                <a:endParaRPr lang="hu-HU"/>
              </a:p>
            </p:txBody>
          </p:sp>
          <p:sp>
            <p:nvSpPr>
              <p:cNvPr id="92576" name="Freeform 416"/>
              <p:cNvSpPr>
                <a:spLocks/>
              </p:cNvSpPr>
              <p:nvPr/>
            </p:nvSpPr>
            <p:spPr bwMode="auto">
              <a:xfrm>
                <a:off x="2457" y="2354"/>
                <a:ext cx="38" cy="39"/>
              </a:xfrm>
              <a:custGeom>
                <a:avLst/>
                <a:gdLst/>
                <a:ahLst/>
                <a:cxnLst>
                  <a:cxn ang="0">
                    <a:pos x="19" y="0"/>
                  </a:cxn>
                  <a:cxn ang="0">
                    <a:pos x="38" y="39"/>
                  </a:cxn>
                  <a:cxn ang="0">
                    <a:pos x="0" y="39"/>
                  </a:cxn>
                  <a:cxn ang="0">
                    <a:pos x="19" y="0"/>
                  </a:cxn>
                </a:cxnLst>
                <a:rect l="0" t="0" r="r" b="b"/>
                <a:pathLst>
                  <a:path w="38" h="39">
                    <a:moveTo>
                      <a:pt x="19" y="0"/>
                    </a:moveTo>
                    <a:lnTo>
                      <a:pt x="38" y="39"/>
                    </a:lnTo>
                    <a:lnTo>
                      <a:pt x="0" y="39"/>
                    </a:lnTo>
                    <a:lnTo>
                      <a:pt x="19" y="0"/>
                    </a:lnTo>
                    <a:close/>
                  </a:path>
                </a:pathLst>
              </a:custGeom>
              <a:solidFill>
                <a:srgbClr val="333399"/>
              </a:solidFill>
              <a:ln w="9525">
                <a:noFill/>
                <a:round/>
                <a:headEnd/>
                <a:tailEnd/>
              </a:ln>
            </p:spPr>
            <p:txBody>
              <a:bodyPr/>
              <a:lstStyle/>
              <a:p>
                <a:endParaRPr lang="hu-HU"/>
              </a:p>
            </p:txBody>
          </p:sp>
          <p:sp>
            <p:nvSpPr>
              <p:cNvPr id="92577" name="Freeform 417"/>
              <p:cNvSpPr>
                <a:spLocks/>
              </p:cNvSpPr>
              <p:nvPr/>
            </p:nvSpPr>
            <p:spPr bwMode="auto">
              <a:xfrm>
                <a:off x="2457" y="2354"/>
                <a:ext cx="38" cy="39"/>
              </a:xfrm>
              <a:custGeom>
                <a:avLst/>
                <a:gdLst/>
                <a:ahLst/>
                <a:cxnLst>
                  <a:cxn ang="0">
                    <a:pos x="19" y="0"/>
                  </a:cxn>
                  <a:cxn ang="0">
                    <a:pos x="38" y="39"/>
                  </a:cxn>
                  <a:cxn ang="0">
                    <a:pos x="0" y="39"/>
                  </a:cxn>
                  <a:cxn ang="0">
                    <a:pos x="19" y="0"/>
                  </a:cxn>
                </a:cxnLst>
                <a:rect l="0" t="0" r="r" b="b"/>
                <a:pathLst>
                  <a:path w="38" h="39">
                    <a:moveTo>
                      <a:pt x="19" y="0"/>
                    </a:moveTo>
                    <a:lnTo>
                      <a:pt x="38" y="39"/>
                    </a:lnTo>
                    <a:lnTo>
                      <a:pt x="0" y="39"/>
                    </a:lnTo>
                    <a:lnTo>
                      <a:pt x="19" y="0"/>
                    </a:lnTo>
                    <a:close/>
                  </a:path>
                </a:pathLst>
              </a:custGeom>
              <a:noFill/>
              <a:ln w="12700">
                <a:solidFill>
                  <a:srgbClr val="333399"/>
                </a:solidFill>
                <a:prstDash val="solid"/>
                <a:round/>
                <a:headEnd/>
                <a:tailEnd/>
              </a:ln>
            </p:spPr>
            <p:txBody>
              <a:bodyPr/>
              <a:lstStyle/>
              <a:p>
                <a:endParaRPr lang="hu-HU"/>
              </a:p>
            </p:txBody>
          </p:sp>
          <p:sp>
            <p:nvSpPr>
              <p:cNvPr id="92578" name="Freeform 418"/>
              <p:cNvSpPr>
                <a:spLocks/>
              </p:cNvSpPr>
              <p:nvPr/>
            </p:nvSpPr>
            <p:spPr bwMode="auto">
              <a:xfrm>
                <a:off x="3164" y="2815"/>
                <a:ext cx="40" cy="40"/>
              </a:xfrm>
              <a:custGeom>
                <a:avLst/>
                <a:gdLst/>
                <a:ahLst/>
                <a:cxnLst>
                  <a:cxn ang="0">
                    <a:pos x="21" y="0"/>
                  </a:cxn>
                  <a:cxn ang="0">
                    <a:pos x="40" y="40"/>
                  </a:cxn>
                  <a:cxn ang="0">
                    <a:pos x="0" y="40"/>
                  </a:cxn>
                  <a:cxn ang="0">
                    <a:pos x="21" y="0"/>
                  </a:cxn>
                </a:cxnLst>
                <a:rect l="0" t="0" r="r" b="b"/>
                <a:pathLst>
                  <a:path w="40" h="40">
                    <a:moveTo>
                      <a:pt x="21" y="0"/>
                    </a:moveTo>
                    <a:lnTo>
                      <a:pt x="40" y="40"/>
                    </a:lnTo>
                    <a:lnTo>
                      <a:pt x="0" y="40"/>
                    </a:lnTo>
                    <a:lnTo>
                      <a:pt x="21" y="0"/>
                    </a:lnTo>
                    <a:close/>
                  </a:path>
                </a:pathLst>
              </a:custGeom>
              <a:solidFill>
                <a:srgbClr val="333399"/>
              </a:solidFill>
              <a:ln w="9525">
                <a:noFill/>
                <a:round/>
                <a:headEnd/>
                <a:tailEnd/>
              </a:ln>
            </p:spPr>
            <p:txBody>
              <a:bodyPr/>
              <a:lstStyle/>
              <a:p>
                <a:endParaRPr lang="hu-HU"/>
              </a:p>
            </p:txBody>
          </p:sp>
          <p:sp>
            <p:nvSpPr>
              <p:cNvPr id="92579" name="Freeform 419"/>
              <p:cNvSpPr>
                <a:spLocks/>
              </p:cNvSpPr>
              <p:nvPr/>
            </p:nvSpPr>
            <p:spPr bwMode="auto">
              <a:xfrm>
                <a:off x="3164" y="2815"/>
                <a:ext cx="40" cy="40"/>
              </a:xfrm>
              <a:custGeom>
                <a:avLst/>
                <a:gdLst/>
                <a:ahLst/>
                <a:cxnLst>
                  <a:cxn ang="0">
                    <a:pos x="21" y="0"/>
                  </a:cxn>
                  <a:cxn ang="0">
                    <a:pos x="40" y="40"/>
                  </a:cxn>
                  <a:cxn ang="0">
                    <a:pos x="0" y="40"/>
                  </a:cxn>
                  <a:cxn ang="0">
                    <a:pos x="21" y="0"/>
                  </a:cxn>
                </a:cxnLst>
                <a:rect l="0" t="0" r="r" b="b"/>
                <a:pathLst>
                  <a:path w="40" h="40">
                    <a:moveTo>
                      <a:pt x="21" y="0"/>
                    </a:moveTo>
                    <a:lnTo>
                      <a:pt x="40" y="40"/>
                    </a:lnTo>
                    <a:lnTo>
                      <a:pt x="0" y="40"/>
                    </a:lnTo>
                    <a:lnTo>
                      <a:pt x="21" y="0"/>
                    </a:lnTo>
                    <a:close/>
                  </a:path>
                </a:pathLst>
              </a:custGeom>
              <a:noFill/>
              <a:ln w="12700">
                <a:solidFill>
                  <a:srgbClr val="333399"/>
                </a:solidFill>
                <a:prstDash val="solid"/>
                <a:round/>
                <a:headEnd/>
                <a:tailEnd/>
              </a:ln>
            </p:spPr>
            <p:txBody>
              <a:bodyPr/>
              <a:lstStyle/>
              <a:p>
                <a:endParaRPr lang="hu-HU"/>
              </a:p>
            </p:txBody>
          </p:sp>
          <p:sp>
            <p:nvSpPr>
              <p:cNvPr id="92580" name="Freeform 420"/>
              <p:cNvSpPr>
                <a:spLocks/>
              </p:cNvSpPr>
              <p:nvPr/>
            </p:nvSpPr>
            <p:spPr bwMode="auto">
              <a:xfrm>
                <a:off x="3873" y="3173"/>
                <a:ext cx="37" cy="39"/>
              </a:xfrm>
              <a:custGeom>
                <a:avLst/>
                <a:gdLst/>
                <a:ahLst/>
                <a:cxnLst>
                  <a:cxn ang="0">
                    <a:pos x="20" y="0"/>
                  </a:cxn>
                  <a:cxn ang="0">
                    <a:pos x="37" y="39"/>
                  </a:cxn>
                  <a:cxn ang="0">
                    <a:pos x="0" y="39"/>
                  </a:cxn>
                  <a:cxn ang="0">
                    <a:pos x="20" y="0"/>
                  </a:cxn>
                </a:cxnLst>
                <a:rect l="0" t="0" r="r" b="b"/>
                <a:pathLst>
                  <a:path w="37" h="39">
                    <a:moveTo>
                      <a:pt x="20" y="0"/>
                    </a:moveTo>
                    <a:lnTo>
                      <a:pt x="37" y="39"/>
                    </a:lnTo>
                    <a:lnTo>
                      <a:pt x="0" y="39"/>
                    </a:lnTo>
                    <a:lnTo>
                      <a:pt x="20" y="0"/>
                    </a:lnTo>
                    <a:close/>
                  </a:path>
                </a:pathLst>
              </a:custGeom>
              <a:solidFill>
                <a:srgbClr val="333399"/>
              </a:solidFill>
              <a:ln w="9525">
                <a:noFill/>
                <a:round/>
                <a:headEnd/>
                <a:tailEnd/>
              </a:ln>
            </p:spPr>
            <p:txBody>
              <a:bodyPr/>
              <a:lstStyle/>
              <a:p>
                <a:endParaRPr lang="hu-HU"/>
              </a:p>
            </p:txBody>
          </p:sp>
          <p:sp>
            <p:nvSpPr>
              <p:cNvPr id="92581" name="Freeform 421"/>
              <p:cNvSpPr>
                <a:spLocks/>
              </p:cNvSpPr>
              <p:nvPr/>
            </p:nvSpPr>
            <p:spPr bwMode="auto">
              <a:xfrm>
                <a:off x="3873" y="3173"/>
                <a:ext cx="37" cy="39"/>
              </a:xfrm>
              <a:custGeom>
                <a:avLst/>
                <a:gdLst/>
                <a:ahLst/>
                <a:cxnLst>
                  <a:cxn ang="0">
                    <a:pos x="20" y="0"/>
                  </a:cxn>
                  <a:cxn ang="0">
                    <a:pos x="37" y="39"/>
                  </a:cxn>
                  <a:cxn ang="0">
                    <a:pos x="0" y="39"/>
                  </a:cxn>
                  <a:cxn ang="0">
                    <a:pos x="20" y="0"/>
                  </a:cxn>
                </a:cxnLst>
                <a:rect l="0" t="0" r="r" b="b"/>
                <a:pathLst>
                  <a:path w="37" h="39">
                    <a:moveTo>
                      <a:pt x="20" y="0"/>
                    </a:moveTo>
                    <a:lnTo>
                      <a:pt x="37" y="39"/>
                    </a:lnTo>
                    <a:lnTo>
                      <a:pt x="0" y="39"/>
                    </a:lnTo>
                    <a:lnTo>
                      <a:pt x="20" y="0"/>
                    </a:lnTo>
                    <a:close/>
                  </a:path>
                </a:pathLst>
              </a:custGeom>
              <a:noFill/>
              <a:ln w="12700">
                <a:solidFill>
                  <a:srgbClr val="333399"/>
                </a:solidFill>
                <a:prstDash val="solid"/>
                <a:round/>
                <a:headEnd/>
                <a:tailEnd/>
              </a:ln>
            </p:spPr>
            <p:txBody>
              <a:bodyPr/>
              <a:lstStyle/>
              <a:p>
                <a:endParaRPr lang="hu-HU"/>
              </a:p>
            </p:txBody>
          </p:sp>
          <p:sp>
            <p:nvSpPr>
              <p:cNvPr id="92582" name="Freeform 422"/>
              <p:cNvSpPr>
                <a:spLocks/>
              </p:cNvSpPr>
              <p:nvPr/>
            </p:nvSpPr>
            <p:spPr bwMode="auto">
              <a:xfrm>
                <a:off x="4582" y="3324"/>
                <a:ext cx="38" cy="41"/>
              </a:xfrm>
              <a:custGeom>
                <a:avLst/>
                <a:gdLst/>
                <a:ahLst/>
                <a:cxnLst>
                  <a:cxn ang="0">
                    <a:pos x="18" y="0"/>
                  </a:cxn>
                  <a:cxn ang="0">
                    <a:pos x="38" y="41"/>
                  </a:cxn>
                  <a:cxn ang="0">
                    <a:pos x="0" y="41"/>
                  </a:cxn>
                  <a:cxn ang="0">
                    <a:pos x="18" y="0"/>
                  </a:cxn>
                </a:cxnLst>
                <a:rect l="0" t="0" r="r" b="b"/>
                <a:pathLst>
                  <a:path w="38" h="41">
                    <a:moveTo>
                      <a:pt x="18" y="0"/>
                    </a:moveTo>
                    <a:lnTo>
                      <a:pt x="38" y="41"/>
                    </a:lnTo>
                    <a:lnTo>
                      <a:pt x="0" y="41"/>
                    </a:lnTo>
                    <a:lnTo>
                      <a:pt x="18" y="0"/>
                    </a:lnTo>
                    <a:close/>
                  </a:path>
                </a:pathLst>
              </a:custGeom>
              <a:solidFill>
                <a:srgbClr val="333399"/>
              </a:solidFill>
              <a:ln w="9525">
                <a:noFill/>
                <a:round/>
                <a:headEnd/>
                <a:tailEnd/>
              </a:ln>
            </p:spPr>
            <p:txBody>
              <a:bodyPr/>
              <a:lstStyle/>
              <a:p>
                <a:endParaRPr lang="hu-HU"/>
              </a:p>
            </p:txBody>
          </p:sp>
          <p:sp>
            <p:nvSpPr>
              <p:cNvPr id="92583" name="Freeform 423"/>
              <p:cNvSpPr>
                <a:spLocks/>
              </p:cNvSpPr>
              <p:nvPr/>
            </p:nvSpPr>
            <p:spPr bwMode="auto">
              <a:xfrm>
                <a:off x="4582" y="3324"/>
                <a:ext cx="38" cy="41"/>
              </a:xfrm>
              <a:custGeom>
                <a:avLst/>
                <a:gdLst/>
                <a:ahLst/>
                <a:cxnLst>
                  <a:cxn ang="0">
                    <a:pos x="18" y="0"/>
                  </a:cxn>
                  <a:cxn ang="0">
                    <a:pos x="38" y="41"/>
                  </a:cxn>
                  <a:cxn ang="0">
                    <a:pos x="0" y="41"/>
                  </a:cxn>
                  <a:cxn ang="0">
                    <a:pos x="18" y="0"/>
                  </a:cxn>
                </a:cxnLst>
                <a:rect l="0" t="0" r="r" b="b"/>
                <a:pathLst>
                  <a:path w="38" h="41">
                    <a:moveTo>
                      <a:pt x="18" y="0"/>
                    </a:moveTo>
                    <a:lnTo>
                      <a:pt x="38" y="41"/>
                    </a:lnTo>
                    <a:lnTo>
                      <a:pt x="0" y="41"/>
                    </a:lnTo>
                    <a:lnTo>
                      <a:pt x="18" y="0"/>
                    </a:lnTo>
                    <a:close/>
                  </a:path>
                </a:pathLst>
              </a:custGeom>
              <a:noFill/>
              <a:ln w="12700">
                <a:solidFill>
                  <a:srgbClr val="333399"/>
                </a:solidFill>
                <a:prstDash val="solid"/>
                <a:round/>
                <a:headEnd/>
                <a:tailEnd/>
              </a:ln>
            </p:spPr>
            <p:txBody>
              <a:bodyPr/>
              <a:lstStyle/>
              <a:p>
                <a:endParaRPr lang="hu-HU"/>
              </a:p>
            </p:txBody>
          </p:sp>
          <p:sp>
            <p:nvSpPr>
              <p:cNvPr id="92584" name="Freeform 424"/>
              <p:cNvSpPr>
                <a:spLocks/>
              </p:cNvSpPr>
              <p:nvPr/>
            </p:nvSpPr>
            <p:spPr bwMode="auto">
              <a:xfrm>
                <a:off x="5288" y="3355"/>
                <a:ext cx="37" cy="40"/>
              </a:xfrm>
              <a:custGeom>
                <a:avLst/>
                <a:gdLst/>
                <a:ahLst/>
                <a:cxnLst>
                  <a:cxn ang="0">
                    <a:pos x="18" y="0"/>
                  </a:cxn>
                  <a:cxn ang="0">
                    <a:pos x="37" y="40"/>
                  </a:cxn>
                  <a:cxn ang="0">
                    <a:pos x="0" y="40"/>
                  </a:cxn>
                  <a:cxn ang="0">
                    <a:pos x="18" y="0"/>
                  </a:cxn>
                </a:cxnLst>
                <a:rect l="0" t="0" r="r" b="b"/>
                <a:pathLst>
                  <a:path w="37" h="40">
                    <a:moveTo>
                      <a:pt x="18" y="0"/>
                    </a:moveTo>
                    <a:lnTo>
                      <a:pt x="37" y="40"/>
                    </a:lnTo>
                    <a:lnTo>
                      <a:pt x="0" y="40"/>
                    </a:lnTo>
                    <a:lnTo>
                      <a:pt x="18" y="0"/>
                    </a:lnTo>
                    <a:close/>
                  </a:path>
                </a:pathLst>
              </a:custGeom>
              <a:solidFill>
                <a:srgbClr val="333399"/>
              </a:solidFill>
              <a:ln w="9525">
                <a:noFill/>
                <a:round/>
                <a:headEnd/>
                <a:tailEnd/>
              </a:ln>
            </p:spPr>
            <p:txBody>
              <a:bodyPr/>
              <a:lstStyle/>
              <a:p>
                <a:endParaRPr lang="hu-HU"/>
              </a:p>
            </p:txBody>
          </p:sp>
          <p:sp>
            <p:nvSpPr>
              <p:cNvPr id="92585" name="Freeform 425"/>
              <p:cNvSpPr>
                <a:spLocks/>
              </p:cNvSpPr>
              <p:nvPr/>
            </p:nvSpPr>
            <p:spPr bwMode="auto">
              <a:xfrm>
                <a:off x="5288" y="3355"/>
                <a:ext cx="37" cy="40"/>
              </a:xfrm>
              <a:custGeom>
                <a:avLst/>
                <a:gdLst/>
                <a:ahLst/>
                <a:cxnLst>
                  <a:cxn ang="0">
                    <a:pos x="18" y="0"/>
                  </a:cxn>
                  <a:cxn ang="0">
                    <a:pos x="37" y="40"/>
                  </a:cxn>
                  <a:cxn ang="0">
                    <a:pos x="0" y="40"/>
                  </a:cxn>
                  <a:cxn ang="0">
                    <a:pos x="18" y="0"/>
                  </a:cxn>
                </a:cxnLst>
                <a:rect l="0" t="0" r="r" b="b"/>
                <a:pathLst>
                  <a:path w="37" h="40">
                    <a:moveTo>
                      <a:pt x="18" y="0"/>
                    </a:moveTo>
                    <a:lnTo>
                      <a:pt x="37" y="40"/>
                    </a:lnTo>
                    <a:lnTo>
                      <a:pt x="0" y="40"/>
                    </a:lnTo>
                    <a:lnTo>
                      <a:pt x="18" y="0"/>
                    </a:lnTo>
                    <a:close/>
                  </a:path>
                </a:pathLst>
              </a:custGeom>
              <a:noFill/>
              <a:ln w="12700">
                <a:solidFill>
                  <a:srgbClr val="333399"/>
                </a:solidFill>
                <a:prstDash val="solid"/>
                <a:round/>
                <a:headEnd/>
                <a:tailEnd/>
              </a:ln>
            </p:spPr>
            <p:txBody>
              <a:bodyPr/>
              <a:lstStyle/>
              <a:p>
                <a:endParaRPr lang="hu-HU"/>
              </a:p>
            </p:txBody>
          </p:sp>
          <p:sp>
            <p:nvSpPr>
              <p:cNvPr id="92586" name="Line 426"/>
              <p:cNvSpPr>
                <a:spLocks noChangeShapeType="1"/>
              </p:cNvSpPr>
              <p:nvPr/>
            </p:nvSpPr>
            <p:spPr bwMode="auto">
              <a:xfrm flipH="1" flipV="1">
                <a:off x="1043" y="1404"/>
                <a:ext cx="17" cy="21"/>
              </a:xfrm>
              <a:prstGeom prst="line">
                <a:avLst/>
              </a:prstGeom>
              <a:noFill/>
              <a:ln w="12700">
                <a:solidFill>
                  <a:srgbClr val="00FFFF"/>
                </a:solidFill>
                <a:round/>
                <a:headEnd/>
                <a:tailEnd/>
              </a:ln>
            </p:spPr>
            <p:txBody>
              <a:bodyPr/>
              <a:lstStyle/>
              <a:p>
                <a:endParaRPr lang="hu-HU"/>
              </a:p>
            </p:txBody>
          </p:sp>
          <p:sp>
            <p:nvSpPr>
              <p:cNvPr id="92587" name="Line 427"/>
              <p:cNvSpPr>
                <a:spLocks noChangeShapeType="1"/>
              </p:cNvSpPr>
              <p:nvPr/>
            </p:nvSpPr>
            <p:spPr bwMode="auto">
              <a:xfrm>
                <a:off x="1060" y="1425"/>
                <a:ext cx="20" cy="20"/>
              </a:xfrm>
              <a:prstGeom prst="line">
                <a:avLst/>
              </a:prstGeom>
              <a:noFill/>
              <a:ln w="12700">
                <a:solidFill>
                  <a:srgbClr val="00FFFF"/>
                </a:solidFill>
                <a:round/>
                <a:headEnd/>
                <a:tailEnd/>
              </a:ln>
            </p:spPr>
            <p:txBody>
              <a:bodyPr/>
              <a:lstStyle/>
              <a:p>
                <a:endParaRPr lang="hu-HU"/>
              </a:p>
            </p:txBody>
          </p:sp>
          <p:sp>
            <p:nvSpPr>
              <p:cNvPr id="92588" name="Line 428"/>
              <p:cNvSpPr>
                <a:spLocks noChangeShapeType="1"/>
              </p:cNvSpPr>
              <p:nvPr/>
            </p:nvSpPr>
            <p:spPr bwMode="auto">
              <a:xfrm flipH="1">
                <a:off x="1043" y="1425"/>
                <a:ext cx="17" cy="20"/>
              </a:xfrm>
              <a:prstGeom prst="line">
                <a:avLst/>
              </a:prstGeom>
              <a:noFill/>
              <a:ln w="12700">
                <a:solidFill>
                  <a:srgbClr val="00FFFF"/>
                </a:solidFill>
                <a:round/>
                <a:headEnd/>
                <a:tailEnd/>
              </a:ln>
            </p:spPr>
            <p:txBody>
              <a:bodyPr/>
              <a:lstStyle/>
              <a:p>
                <a:endParaRPr lang="hu-HU"/>
              </a:p>
            </p:txBody>
          </p:sp>
          <p:sp>
            <p:nvSpPr>
              <p:cNvPr id="92589" name="Line 429"/>
              <p:cNvSpPr>
                <a:spLocks noChangeShapeType="1"/>
              </p:cNvSpPr>
              <p:nvPr/>
            </p:nvSpPr>
            <p:spPr bwMode="auto">
              <a:xfrm flipV="1">
                <a:off x="1060" y="1404"/>
                <a:ext cx="20" cy="21"/>
              </a:xfrm>
              <a:prstGeom prst="line">
                <a:avLst/>
              </a:prstGeom>
              <a:noFill/>
              <a:ln w="12700">
                <a:solidFill>
                  <a:srgbClr val="00FFFF"/>
                </a:solidFill>
                <a:round/>
                <a:headEnd/>
                <a:tailEnd/>
              </a:ln>
            </p:spPr>
            <p:txBody>
              <a:bodyPr/>
              <a:lstStyle/>
              <a:p>
                <a:endParaRPr lang="hu-HU"/>
              </a:p>
            </p:txBody>
          </p:sp>
          <p:sp>
            <p:nvSpPr>
              <p:cNvPr id="92590" name="Line 430"/>
              <p:cNvSpPr>
                <a:spLocks noChangeShapeType="1"/>
              </p:cNvSpPr>
              <p:nvPr/>
            </p:nvSpPr>
            <p:spPr bwMode="auto">
              <a:xfrm flipH="1" flipV="1">
                <a:off x="1750" y="1840"/>
                <a:ext cx="19" cy="18"/>
              </a:xfrm>
              <a:prstGeom prst="line">
                <a:avLst/>
              </a:prstGeom>
              <a:noFill/>
              <a:ln w="12700">
                <a:solidFill>
                  <a:srgbClr val="00FFFF"/>
                </a:solidFill>
                <a:round/>
                <a:headEnd/>
                <a:tailEnd/>
              </a:ln>
            </p:spPr>
            <p:txBody>
              <a:bodyPr/>
              <a:lstStyle/>
              <a:p>
                <a:endParaRPr lang="hu-HU"/>
              </a:p>
            </p:txBody>
          </p:sp>
          <p:sp>
            <p:nvSpPr>
              <p:cNvPr id="92591" name="Line 431"/>
              <p:cNvSpPr>
                <a:spLocks noChangeShapeType="1"/>
              </p:cNvSpPr>
              <p:nvPr/>
            </p:nvSpPr>
            <p:spPr bwMode="auto">
              <a:xfrm>
                <a:off x="1769" y="1858"/>
                <a:ext cx="18" cy="19"/>
              </a:xfrm>
              <a:prstGeom prst="line">
                <a:avLst/>
              </a:prstGeom>
              <a:noFill/>
              <a:ln w="12700">
                <a:solidFill>
                  <a:srgbClr val="00FFFF"/>
                </a:solidFill>
                <a:round/>
                <a:headEnd/>
                <a:tailEnd/>
              </a:ln>
            </p:spPr>
            <p:txBody>
              <a:bodyPr/>
              <a:lstStyle/>
              <a:p>
                <a:endParaRPr lang="hu-HU"/>
              </a:p>
            </p:txBody>
          </p:sp>
          <p:sp>
            <p:nvSpPr>
              <p:cNvPr id="92592" name="Line 432"/>
              <p:cNvSpPr>
                <a:spLocks noChangeShapeType="1"/>
              </p:cNvSpPr>
              <p:nvPr/>
            </p:nvSpPr>
            <p:spPr bwMode="auto">
              <a:xfrm flipH="1">
                <a:off x="1750" y="1858"/>
                <a:ext cx="19" cy="19"/>
              </a:xfrm>
              <a:prstGeom prst="line">
                <a:avLst/>
              </a:prstGeom>
              <a:noFill/>
              <a:ln w="12700">
                <a:solidFill>
                  <a:srgbClr val="00FFFF"/>
                </a:solidFill>
                <a:round/>
                <a:headEnd/>
                <a:tailEnd/>
              </a:ln>
            </p:spPr>
            <p:txBody>
              <a:bodyPr/>
              <a:lstStyle/>
              <a:p>
                <a:endParaRPr lang="hu-HU"/>
              </a:p>
            </p:txBody>
          </p:sp>
          <p:sp>
            <p:nvSpPr>
              <p:cNvPr id="92593" name="Line 433"/>
              <p:cNvSpPr>
                <a:spLocks noChangeShapeType="1"/>
              </p:cNvSpPr>
              <p:nvPr/>
            </p:nvSpPr>
            <p:spPr bwMode="auto">
              <a:xfrm flipV="1">
                <a:off x="1769" y="1840"/>
                <a:ext cx="18" cy="18"/>
              </a:xfrm>
              <a:prstGeom prst="line">
                <a:avLst/>
              </a:prstGeom>
              <a:noFill/>
              <a:ln w="12700">
                <a:solidFill>
                  <a:srgbClr val="00FFFF"/>
                </a:solidFill>
                <a:round/>
                <a:headEnd/>
                <a:tailEnd/>
              </a:ln>
            </p:spPr>
            <p:txBody>
              <a:bodyPr/>
              <a:lstStyle/>
              <a:p>
                <a:endParaRPr lang="hu-HU"/>
              </a:p>
            </p:txBody>
          </p:sp>
          <p:sp>
            <p:nvSpPr>
              <p:cNvPr id="92594" name="Line 434"/>
              <p:cNvSpPr>
                <a:spLocks noChangeShapeType="1"/>
              </p:cNvSpPr>
              <p:nvPr/>
            </p:nvSpPr>
            <p:spPr bwMode="auto">
              <a:xfrm flipH="1" flipV="1">
                <a:off x="2457" y="2484"/>
                <a:ext cx="20" cy="20"/>
              </a:xfrm>
              <a:prstGeom prst="line">
                <a:avLst/>
              </a:prstGeom>
              <a:noFill/>
              <a:ln w="12700">
                <a:solidFill>
                  <a:srgbClr val="009999"/>
                </a:solidFill>
                <a:round/>
                <a:headEnd/>
                <a:tailEnd/>
              </a:ln>
            </p:spPr>
            <p:txBody>
              <a:bodyPr/>
              <a:lstStyle/>
              <a:p>
                <a:endParaRPr lang="hu-HU"/>
              </a:p>
            </p:txBody>
          </p:sp>
          <p:sp>
            <p:nvSpPr>
              <p:cNvPr id="92595" name="Line 435"/>
              <p:cNvSpPr>
                <a:spLocks noChangeShapeType="1"/>
              </p:cNvSpPr>
              <p:nvPr/>
            </p:nvSpPr>
            <p:spPr bwMode="auto">
              <a:xfrm>
                <a:off x="2477" y="2504"/>
                <a:ext cx="18" cy="20"/>
              </a:xfrm>
              <a:prstGeom prst="line">
                <a:avLst/>
              </a:prstGeom>
              <a:noFill/>
              <a:ln w="12700">
                <a:solidFill>
                  <a:srgbClr val="009999"/>
                </a:solidFill>
                <a:round/>
                <a:headEnd/>
                <a:tailEnd/>
              </a:ln>
            </p:spPr>
            <p:txBody>
              <a:bodyPr/>
              <a:lstStyle/>
              <a:p>
                <a:endParaRPr lang="hu-HU"/>
              </a:p>
            </p:txBody>
          </p:sp>
          <p:sp>
            <p:nvSpPr>
              <p:cNvPr id="92596" name="Line 436"/>
              <p:cNvSpPr>
                <a:spLocks noChangeShapeType="1"/>
              </p:cNvSpPr>
              <p:nvPr/>
            </p:nvSpPr>
            <p:spPr bwMode="auto">
              <a:xfrm flipH="1">
                <a:off x="2457" y="2504"/>
                <a:ext cx="20" cy="20"/>
              </a:xfrm>
              <a:prstGeom prst="line">
                <a:avLst/>
              </a:prstGeom>
              <a:noFill/>
              <a:ln w="12700">
                <a:solidFill>
                  <a:srgbClr val="009999"/>
                </a:solidFill>
                <a:round/>
                <a:headEnd/>
                <a:tailEnd/>
              </a:ln>
            </p:spPr>
            <p:txBody>
              <a:bodyPr/>
              <a:lstStyle/>
              <a:p>
                <a:endParaRPr lang="hu-HU"/>
              </a:p>
            </p:txBody>
          </p:sp>
          <p:sp>
            <p:nvSpPr>
              <p:cNvPr id="92597" name="Line 437"/>
              <p:cNvSpPr>
                <a:spLocks noChangeShapeType="1"/>
              </p:cNvSpPr>
              <p:nvPr/>
            </p:nvSpPr>
            <p:spPr bwMode="auto">
              <a:xfrm flipV="1">
                <a:off x="2477" y="2484"/>
                <a:ext cx="18" cy="20"/>
              </a:xfrm>
              <a:prstGeom prst="line">
                <a:avLst/>
              </a:prstGeom>
              <a:noFill/>
              <a:ln w="12700">
                <a:solidFill>
                  <a:srgbClr val="009999"/>
                </a:solidFill>
                <a:round/>
                <a:headEnd/>
                <a:tailEnd/>
              </a:ln>
            </p:spPr>
            <p:txBody>
              <a:bodyPr/>
              <a:lstStyle/>
              <a:p>
                <a:endParaRPr lang="hu-HU"/>
              </a:p>
            </p:txBody>
          </p:sp>
          <p:sp>
            <p:nvSpPr>
              <p:cNvPr id="92598" name="Line 438"/>
              <p:cNvSpPr>
                <a:spLocks noChangeShapeType="1"/>
              </p:cNvSpPr>
              <p:nvPr/>
            </p:nvSpPr>
            <p:spPr bwMode="auto">
              <a:xfrm flipH="1" flipV="1">
                <a:off x="3164" y="3028"/>
                <a:ext cx="21" cy="18"/>
              </a:xfrm>
              <a:prstGeom prst="line">
                <a:avLst/>
              </a:prstGeom>
              <a:noFill/>
              <a:ln w="12700">
                <a:solidFill>
                  <a:srgbClr val="009999"/>
                </a:solidFill>
                <a:round/>
                <a:headEnd/>
                <a:tailEnd/>
              </a:ln>
            </p:spPr>
            <p:txBody>
              <a:bodyPr/>
              <a:lstStyle/>
              <a:p>
                <a:endParaRPr lang="hu-HU"/>
              </a:p>
            </p:txBody>
          </p:sp>
          <p:sp>
            <p:nvSpPr>
              <p:cNvPr id="92599" name="Line 439"/>
              <p:cNvSpPr>
                <a:spLocks noChangeShapeType="1"/>
              </p:cNvSpPr>
              <p:nvPr/>
            </p:nvSpPr>
            <p:spPr bwMode="auto">
              <a:xfrm>
                <a:off x="3185" y="3046"/>
                <a:ext cx="19" cy="22"/>
              </a:xfrm>
              <a:prstGeom prst="line">
                <a:avLst/>
              </a:prstGeom>
              <a:noFill/>
              <a:ln w="12700">
                <a:solidFill>
                  <a:srgbClr val="009999"/>
                </a:solidFill>
                <a:round/>
                <a:headEnd/>
                <a:tailEnd/>
              </a:ln>
            </p:spPr>
            <p:txBody>
              <a:bodyPr/>
              <a:lstStyle/>
              <a:p>
                <a:endParaRPr lang="hu-HU"/>
              </a:p>
            </p:txBody>
          </p:sp>
          <p:sp>
            <p:nvSpPr>
              <p:cNvPr id="92600" name="Line 440"/>
              <p:cNvSpPr>
                <a:spLocks noChangeShapeType="1"/>
              </p:cNvSpPr>
              <p:nvPr/>
            </p:nvSpPr>
            <p:spPr bwMode="auto">
              <a:xfrm flipH="1">
                <a:off x="3164" y="3046"/>
                <a:ext cx="21" cy="22"/>
              </a:xfrm>
              <a:prstGeom prst="line">
                <a:avLst/>
              </a:prstGeom>
              <a:noFill/>
              <a:ln w="12700">
                <a:solidFill>
                  <a:srgbClr val="009999"/>
                </a:solidFill>
                <a:round/>
                <a:headEnd/>
                <a:tailEnd/>
              </a:ln>
            </p:spPr>
            <p:txBody>
              <a:bodyPr/>
              <a:lstStyle/>
              <a:p>
                <a:endParaRPr lang="hu-HU"/>
              </a:p>
            </p:txBody>
          </p:sp>
          <p:sp>
            <p:nvSpPr>
              <p:cNvPr id="92601" name="Line 441"/>
              <p:cNvSpPr>
                <a:spLocks noChangeShapeType="1"/>
              </p:cNvSpPr>
              <p:nvPr/>
            </p:nvSpPr>
            <p:spPr bwMode="auto">
              <a:xfrm flipV="1">
                <a:off x="3185" y="3028"/>
                <a:ext cx="19" cy="18"/>
              </a:xfrm>
              <a:prstGeom prst="line">
                <a:avLst/>
              </a:prstGeom>
              <a:noFill/>
              <a:ln w="12700">
                <a:solidFill>
                  <a:srgbClr val="009999"/>
                </a:solidFill>
                <a:round/>
                <a:headEnd/>
                <a:tailEnd/>
              </a:ln>
            </p:spPr>
            <p:txBody>
              <a:bodyPr/>
              <a:lstStyle/>
              <a:p>
                <a:endParaRPr lang="hu-HU"/>
              </a:p>
            </p:txBody>
          </p:sp>
          <p:sp>
            <p:nvSpPr>
              <p:cNvPr id="92602" name="Line 442"/>
              <p:cNvSpPr>
                <a:spLocks noChangeShapeType="1"/>
              </p:cNvSpPr>
              <p:nvPr/>
            </p:nvSpPr>
            <p:spPr bwMode="auto">
              <a:xfrm flipH="1" flipV="1">
                <a:off x="3873" y="3324"/>
                <a:ext cx="21" cy="20"/>
              </a:xfrm>
              <a:prstGeom prst="line">
                <a:avLst/>
              </a:prstGeom>
              <a:noFill/>
              <a:ln w="12700">
                <a:solidFill>
                  <a:srgbClr val="009999"/>
                </a:solidFill>
                <a:round/>
                <a:headEnd/>
                <a:tailEnd/>
              </a:ln>
            </p:spPr>
            <p:txBody>
              <a:bodyPr/>
              <a:lstStyle/>
              <a:p>
                <a:endParaRPr lang="hu-HU"/>
              </a:p>
            </p:txBody>
          </p:sp>
          <p:sp>
            <p:nvSpPr>
              <p:cNvPr id="92603" name="Line 443"/>
              <p:cNvSpPr>
                <a:spLocks noChangeShapeType="1"/>
              </p:cNvSpPr>
              <p:nvPr/>
            </p:nvSpPr>
            <p:spPr bwMode="auto">
              <a:xfrm>
                <a:off x="3894" y="3344"/>
                <a:ext cx="16" cy="21"/>
              </a:xfrm>
              <a:prstGeom prst="line">
                <a:avLst/>
              </a:prstGeom>
              <a:noFill/>
              <a:ln w="12700">
                <a:solidFill>
                  <a:srgbClr val="009999"/>
                </a:solidFill>
                <a:round/>
                <a:headEnd/>
                <a:tailEnd/>
              </a:ln>
            </p:spPr>
            <p:txBody>
              <a:bodyPr/>
              <a:lstStyle/>
              <a:p>
                <a:endParaRPr lang="hu-HU"/>
              </a:p>
            </p:txBody>
          </p:sp>
          <p:sp>
            <p:nvSpPr>
              <p:cNvPr id="92604" name="Line 444"/>
              <p:cNvSpPr>
                <a:spLocks noChangeShapeType="1"/>
              </p:cNvSpPr>
              <p:nvPr/>
            </p:nvSpPr>
            <p:spPr bwMode="auto">
              <a:xfrm flipH="1">
                <a:off x="3873" y="3344"/>
                <a:ext cx="21" cy="21"/>
              </a:xfrm>
              <a:prstGeom prst="line">
                <a:avLst/>
              </a:prstGeom>
              <a:noFill/>
              <a:ln w="12700">
                <a:solidFill>
                  <a:srgbClr val="009999"/>
                </a:solidFill>
                <a:round/>
                <a:headEnd/>
                <a:tailEnd/>
              </a:ln>
            </p:spPr>
            <p:txBody>
              <a:bodyPr/>
              <a:lstStyle/>
              <a:p>
                <a:endParaRPr lang="hu-HU"/>
              </a:p>
            </p:txBody>
          </p:sp>
          <p:sp>
            <p:nvSpPr>
              <p:cNvPr id="92605" name="Line 445"/>
              <p:cNvSpPr>
                <a:spLocks noChangeShapeType="1"/>
              </p:cNvSpPr>
              <p:nvPr/>
            </p:nvSpPr>
            <p:spPr bwMode="auto">
              <a:xfrm flipV="1">
                <a:off x="3894" y="3324"/>
                <a:ext cx="16" cy="20"/>
              </a:xfrm>
              <a:prstGeom prst="line">
                <a:avLst/>
              </a:prstGeom>
              <a:noFill/>
              <a:ln w="12700">
                <a:solidFill>
                  <a:srgbClr val="009999"/>
                </a:solidFill>
                <a:round/>
                <a:headEnd/>
                <a:tailEnd/>
              </a:ln>
            </p:spPr>
            <p:txBody>
              <a:bodyPr/>
              <a:lstStyle/>
              <a:p>
                <a:endParaRPr lang="hu-HU"/>
              </a:p>
            </p:txBody>
          </p:sp>
          <p:sp>
            <p:nvSpPr>
              <p:cNvPr id="92606" name="Line 446"/>
              <p:cNvSpPr>
                <a:spLocks noChangeShapeType="1"/>
              </p:cNvSpPr>
              <p:nvPr/>
            </p:nvSpPr>
            <p:spPr bwMode="auto">
              <a:xfrm flipH="1" flipV="1">
                <a:off x="4582" y="3409"/>
                <a:ext cx="19" cy="19"/>
              </a:xfrm>
              <a:prstGeom prst="line">
                <a:avLst/>
              </a:prstGeom>
              <a:noFill/>
              <a:ln w="12700">
                <a:solidFill>
                  <a:srgbClr val="009999"/>
                </a:solidFill>
                <a:round/>
                <a:headEnd/>
                <a:tailEnd/>
              </a:ln>
            </p:spPr>
            <p:txBody>
              <a:bodyPr/>
              <a:lstStyle/>
              <a:p>
                <a:endParaRPr lang="hu-HU"/>
              </a:p>
            </p:txBody>
          </p:sp>
          <p:sp>
            <p:nvSpPr>
              <p:cNvPr id="92607" name="Line 447"/>
              <p:cNvSpPr>
                <a:spLocks noChangeShapeType="1"/>
              </p:cNvSpPr>
              <p:nvPr/>
            </p:nvSpPr>
            <p:spPr bwMode="auto">
              <a:xfrm>
                <a:off x="4601" y="3428"/>
                <a:ext cx="19" cy="23"/>
              </a:xfrm>
              <a:prstGeom prst="line">
                <a:avLst/>
              </a:prstGeom>
              <a:noFill/>
              <a:ln w="12700">
                <a:solidFill>
                  <a:srgbClr val="009999"/>
                </a:solidFill>
                <a:round/>
                <a:headEnd/>
                <a:tailEnd/>
              </a:ln>
            </p:spPr>
            <p:txBody>
              <a:bodyPr/>
              <a:lstStyle/>
              <a:p>
                <a:endParaRPr lang="hu-HU"/>
              </a:p>
            </p:txBody>
          </p:sp>
          <p:sp>
            <p:nvSpPr>
              <p:cNvPr id="92608" name="Line 448"/>
              <p:cNvSpPr>
                <a:spLocks noChangeShapeType="1"/>
              </p:cNvSpPr>
              <p:nvPr/>
            </p:nvSpPr>
            <p:spPr bwMode="auto">
              <a:xfrm flipH="1">
                <a:off x="4582" y="3428"/>
                <a:ext cx="19" cy="23"/>
              </a:xfrm>
              <a:prstGeom prst="line">
                <a:avLst/>
              </a:prstGeom>
              <a:noFill/>
              <a:ln w="12700">
                <a:solidFill>
                  <a:srgbClr val="009999"/>
                </a:solidFill>
                <a:round/>
                <a:headEnd/>
                <a:tailEnd/>
              </a:ln>
            </p:spPr>
            <p:txBody>
              <a:bodyPr/>
              <a:lstStyle/>
              <a:p>
                <a:endParaRPr lang="hu-HU"/>
              </a:p>
            </p:txBody>
          </p:sp>
          <p:sp>
            <p:nvSpPr>
              <p:cNvPr id="92609" name="Line 449"/>
              <p:cNvSpPr>
                <a:spLocks noChangeShapeType="1"/>
              </p:cNvSpPr>
              <p:nvPr/>
            </p:nvSpPr>
            <p:spPr bwMode="auto">
              <a:xfrm flipV="1">
                <a:off x="4601" y="3409"/>
                <a:ext cx="19" cy="19"/>
              </a:xfrm>
              <a:prstGeom prst="line">
                <a:avLst/>
              </a:prstGeom>
              <a:noFill/>
              <a:ln w="12700">
                <a:solidFill>
                  <a:srgbClr val="009999"/>
                </a:solidFill>
                <a:round/>
                <a:headEnd/>
                <a:tailEnd/>
              </a:ln>
            </p:spPr>
            <p:txBody>
              <a:bodyPr/>
              <a:lstStyle/>
              <a:p>
                <a:endParaRPr lang="hu-HU"/>
              </a:p>
            </p:txBody>
          </p:sp>
          <p:sp>
            <p:nvSpPr>
              <p:cNvPr id="92610" name="Line 450"/>
              <p:cNvSpPr>
                <a:spLocks noChangeShapeType="1"/>
              </p:cNvSpPr>
              <p:nvPr/>
            </p:nvSpPr>
            <p:spPr bwMode="auto">
              <a:xfrm flipH="1" flipV="1">
                <a:off x="5288" y="3422"/>
                <a:ext cx="18" cy="21"/>
              </a:xfrm>
              <a:prstGeom prst="line">
                <a:avLst/>
              </a:prstGeom>
              <a:noFill/>
              <a:ln w="12700">
                <a:solidFill>
                  <a:srgbClr val="009999"/>
                </a:solidFill>
                <a:round/>
                <a:headEnd/>
                <a:tailEnd/>
              </a:ln>
            </p:spPr>
            <p:txBody>
              <a:bodyPr/>
              <a:lstStyle/>
              <a:p>
                <a:endParaRPr lang="hu-HU"/>
              </a:p>
            </p:txBody>
          </p:sp>
          <p:sp>
            <p:nvSpPr>
              <p:cNvPr id="92611" name="Line 451"/>
              <p:cNvSpPr>
                <a:spLocks noChangeShapeType="1"/>
              </p:cNvSpPr>
              <p:nvPr/>
            </p:nvSpPr>
            <p:spPr bwMode="auto">
              <a:xfrm>
                <a:off x="5306" y="3443"/>
                <a:ext cx="19" cy="21"/>
              </a:xfrm>
              <a:prstGeom prst="line">
                <a:avLst/>
              </a:prstGeom>
              <a:noFill/>
              <a:ln w="12700">
                <a:solidFill>
                  <a:srgbClr val="00FFFF"/>
                </a:solidFill>
                <a:round/>
                <a:headEnd/>
                <a:tailEnd/>
              </a:ln>
            </p:spPr>
            <p:txBody>
              <a:bodyPr/>
              <a:lstStyle/>
              <a:p>
                <a:endParaRPr lang="hu-HU"/>
              </a:p>
            </p:txBody>
          </p:sp>
          <p:sp>
            <p:nvSpPr>
              <p:cNvPr id="92612" name="Line 452"/>
              <p:cNvSpPr>
                <a:spLocks noChangeShapeType="1"/>
              </p:cNvSpPr>
              <p:nvPr/>
            </p:nvSpPr>
            <p:spPr bwMode="auto">
              <a:xfrm flipH="1">
                <a:off x="5288" y="3443"/>
                <a:ext cx="18" cy="21"/>
              </a:xfrm>
              <a:prstGeom prst="line">
                <a:avLst/>
              </a:prstGeom>
              <a:noFill/>
              <a:ln w="12700">
                <a:solidFill>
                  <a:srgbClr val="00FFFF"/>
                </a:solidFill>
                <a:round/>
                <a:headEnd/>
                <a:tailEnd/>
              </a:ln>
            </p:spPr>
            <p:txBody>
              <a:bodyPr/>
              <a:lstStyle/>
              <a:p>
                <a:endParaRPr lang="hu-HU"/>
              </a:p>
            </p:txBody>
          </p:sp>
          <p:sp>
            <p:nvSpPr>
              <p:cNvPr id="92613" name="Line 453"/>
              <p:cNvSpPr>
                <a:spLocks noChangeShapeType="1"/>
              </p:cNvSpPr>
              <p:nvPr/>
            </p:nvSpPr>
            <p:spPr bwMode="auto">
              <a:xfrm flipV="1">
                <a:off x="5306" y="3422"/>
                <a:ext cx="19" cy="21"/>
              </a:xfrm>
              <a:prstGeom prst="line">
                <a:avLst/>
              </a:prstGeom>
              <a:noFill/>
              <a:ln w="12700">
                <a:solidFill>
                  <a:srgbClr val="009999"/>
                </a:solidFill>
                <a:round/>
                <a:headEnd/>
                <a:tailEnd/>
              </a:ln>
            </p:spPr>
            <p:txBody>
              <a:bodyPr/>
              <a:lstStyle/>
              <a:p>
                <a:endParaRPr lang="hu-HU"/>
              </a:p>
            </p:txBody>
          </p:sp>
          <p:sp>
            <p:nvSpPr>
              <p:cNvPr id="92614" name="Line 454"/>
              <p:cNvSpPr>
                <a:spLocks noChangeShapeType="1"/>
              </p:cNvSpPr>
              <p:nvPr/>
            </p:nvSpPr>
            <p:spPr bwMode="auto">
              <a:xfrm flipH="1" flipV="1">
                <a:off x="1043" y="1411"/>
                <a:ext cx="17" cy="20"/>
              </a:xfrm>
              <a:prstGeom prst="line">
                <a:avLst/>
              </a:prstGeom>
              <a:noFill/>
              <a:ln w="12700">
                <a:solidFill>
                  <a:srgbClr val="800080"/>
                </a:solidFill>
                <a:round/>
                <a:headEnd/>
                <a:tailEnd/>
              </a:ln>
            </p:spPr>
            <p:txBody>
              <a:bodyPr/>
              <a:lstStyle/>
              <a:p>
                <a:endParaRPr lang="hu-HU"/>
              </a:p>
            </p:txBody>
          </p:sp>
          <p:sp>
            <p:nvSpPr>
              <p:cNvPr id="92615" name="Line 455"/>
              <p:cNvSpPr>
                <a:spLocks noChangeShapeType="1"/>
              </p:cNvSpPr>
              <p:nvPr/>
            </p:nvSpPr>
            <p:spPr bwMode="auto">
              <a:xfrm>
                <a:off x="1060" y="1431"/>
                <a:ext cx="20" cy="18"/>
              </a:xfrm>
              <a:prstGeom prst="line">
                <a:avLst/>
              </a:prstGeom>
              <a:noFill/>
              <a:ln w="12700">
                <a:solidFill>
                  <a:srgbClr val="800080"/>
                </a:solidFill>
                <a:round/>
                <a:headEnd/>
                <a:tailEnd/>
              </a:ln>
            </p:spPr>
            <p:txBody>
              <a:bodyPr/>
              <a:lstStyle/>
              <a:p>
                <a:endParaRPr lang="hu-HU"/>
              </a:p>
            </p:txBody>
          </p:sp>
          <p:sp>
            <p:nvSpPr>
              <p:cNvPr id="92616" name="Line 456"/>
              <p:cNvSpPr>
                <a:spLocks noChangeShapeType="1"/>
              </p:cNvSpPr>
              <p:nvPr/>
            </p:nvSpPr>
            <p:spPr bwMode="auto">
              <a:xfrm flipH="1">
                <a:off x="1043" y="1431"/>
                <a:ext cx="17" cy="18"/>
              </a:xfrm>
              <a:prstGeom prst="line">
                <a:avLst/>
              </a:prstGeom>
              <a:noFill/>
              <a:ln w="12700">
                <a:solidFill>
                  <a:srgbClr val="800080"/>
                </a:solidFill>
                <a:round/>
                <a:headEnd/>
                <a:tailEnd/>
              </a:ln>
            </p:spPr>
            <p:txBody>
              <a:bodyPr/>
              <a:lstStyle/>
              <a:p>
                <a:endParaRPr lang="hu-HU"/>
              </a:p>
            </p:txBody>
          </p:sp>
          <p:sp>
            <p:nvSpPr>
              <p:cNvPr id="92617" name="Line 457"/>
              <p:cNvSpPr>
                <a:spLocks noChangeShapeType="1"/>
              </p:cNvSpPr>
              <p:nvPr/>
            </p:nvSpPr>
            <p:spPr bwMode="auto">
              <a:xfrm flipV="1">
                <a:off x="1060" y="1411"/>
                <a:ext cx="20" cy="20"/>
              </a:xfrm>
              <a:prstGeom prst="line">
                <a:avLst/>
              </a:prstGeom>
              <a:noFill/>
              <a:ln w="12700">
                <a:solidFill>
                  <a:srgbClr val="800080"/>
                </a:solidFill>
                <a:round/>
                <a:headEnd/>
                <a:tailEnd/>
              </a:ln>
            </p:spPr>
            <p:txBody>
              <a:bodyPr/>
              <a:lstStyle/>
              <a:p>
                <a:endParaRPr lang="hu-HU"/>
              </a:p>
            </p:txBody>
          </p:sp>
          <p:sp>
            <p:nvSpPr>
              <p:cNvPr id="92618" name="Line 458"/>
              <p:cNvSpPr>
                <a:spLocks noChangeShapeType="1"/>
              </p:cNvSpPr>
              <p:nvPr/>
            </p:nvSpPr>
            <p:spPr bwMode="auto">
              <a:xfrm flipV="1">
                <a:off x="1060" y="1411"/>
                <a:ext cx="2" cy="20"/>
              </a:xfrm>
              <a:prstGeom prst="line">
                <a:avLst/>
              </a:prstGeom>
              <a:noFill/>
              <a:ln w="12700">
                <a:solidFill>
                  <a:srgbClr val="800080"/>
                </a:solidFill>
                <a:round/>
                <a:headEnd/>
                <a:tailEnd/>
              </a:ln>
            </p:spPr>
            <p:txBody>
              <a:bodyPr/>
              <a:lstStyle/>
              <a:p>
                <a:endParaRPr lang="hu-HU"/>
              </a:p>
            </p:txBody>
          </p:sp>
          <p:sp>
            <p:nvSpPr>
              <p:cNvPr id="92619" name="Line 459"/>
              <p:cNvSpPr>
                <a:spLocks noChangeShapeType="1"/>
              </p:cNvSpPr>
              <p:nvPr/>
            </p:nvSpPr>
            <p:spPr bwMode="auto">
              <a:xfrm>
                <a:off x="1060" y="1431"/>
                <a:ext cx="2" cy="18"/>
              </a:xfrm>
              <a:prstGeom prst="line">
                <a:avLst/>
              </a:prstGeom>
              <a:noFill/>
              <a:ln w="12700">
                <a:solidFill>
                  <a:srgbClr val="800080"/>
                </a:solidFill>
                <a:round/>
                <a:headEnd/>
                <a:tailEnd/>
              </a:ln>
            </p:spPr>
            <p:txBody>
              <a:bodyPr/>
              <a:lstStyle/>
              <a:p>
                <a:endParaRPr lang="hu-HU"/>
              </a:p>
            </p:txBody>
          </p:sp>
          <p:sp>
            <p:nvSpPr>
              <p:cNvPr id="92620" name="Line 460"/>
              <p:cNvSpPr>
                <a:spLocks noChangeShapeType="1"/>
              </p:cNvSpPr>
              <p:nvPr/>
            </p:nvSpPr>
            <p:spPr bwMode="auto">
              <a:xfrm flipH="1" flipV="1">
                <a:off x="1750" y="1840"/>
                <a:ext cx="19" cy="18"/>
              </a:xfrm>
              <a:prstGeom prst="line">
                <a:avLst/>
              </a:prstGeom>
              <a:noFill/>
              <a:ln w="12700">
                <a:solidFill>
                  <a:srgbClr val="800080"/>
                </a:solidFill>
                <a:round/>
                <a:headEnd/>
                <a:tailEnd/>
              </a:ln>
            </p:spPr>
            <p:txBody>
              <a:bodyPr/>
              <a:lstStyle/>
              <a:p>
                <a:endParaRPr lang="hu-HU"/>
              </a:p>
            </p:txBody>
          </p:sp>
          <p:sp>
            <p:nvSpPr>
              <p:cNvPr id="92621" name="Line 461"/>
              <p:cNvSpPr>
                <a:spLocks noChangeShapeType="1"/>
              </p:cNvSpPr>
              <p:nvPr/>
            </p:nvSpPr>
            <p:spPr bwMode="auto">
              <a:xfrm>
                <a:off x="1769" y="1858"/>
                <a:ext cx="18" cy="19"/>
              </a:xfrm>
              <a:prstGeom prst="line">
                <a:avLst/>
              </a:prstGeom>
              <a:noFill/>
              <a:ln w="12700">
                <a:solidFill>
                  <a:srgbClr val="800080"/>
                </a:solidFill>
                <a:round/>
                <a:headEnd/>
                <a:tailEnd/>
              </a:ln>
            </p:spPr>
            <p:txBody>
              <a:bodyPr/>
              <a:lstStyle/>
              <a:p>
                <a:endParaRPr lang="hu-HU"/>
              </a:p>
            </p:txBody>
          </p:sp>
          <p:sp>
            <p:nvSpPr>
              <p:cNvPr id="92622" name="Line 462"/>
              <p:cNvSpPr>
                <a:spLocks noChangeShapeType="1"/>
              </p:cNvSpPr>
              <p:nvPr/>
            </p:nvSpPr>
            <p:spPr bwMode="auto">
              <a:xfrm flipH="1">
                <a:off x="1750" y="1858"/>
                <a:ext cx="19" cy="19"/>
              </a:xfrm>
              <a:prstGeom prst="line">
                <a:avLst/>
              </a:prstGeom>
              <a:noFill/>
              <a:ln w="12700">
                <a:solidFill>
                  <a:srgbClr val="800080"/>
                </a:solidFill>
                <a:round/>
                <a:headEnd/>
                <a:tailEnd/>
              </a:ln>
            </p:spPr>
            <p:txBody>
              <a:bodyPr/>
              <a:lstStyle/>
              <a:p>
                <a:endParaRPr lang="hu-HU"/>
              </a:p>
            </p:txBody>
          </p:sp>
          <p:sp>
            <p:nvSpPr>
              <p:cNvPr id="92623" name="Line 463"/>
              <p:cNvSpPr>
                <a:spLocks noChangeShapeType="1"/>
              </p:cNvSpPr>
              <p:nvPr/>
            </p:nvSpPr>
            <p:spPr bwMode="auto">
              <a:xfrm flipV="1">
                <a:off x="1769" y="1840"/>
                <a:ext cx="18" cy="18"/>
              </a:xfrm>
              <a:prstGeom prst="line">
                <a:avLst/>
              </a:prstGeom>
              <a:noFill/>
              <a:ln w="12700">
                <a:solidFill>
                  <a:srgbClr val="800080"/>
                </a:solidFill>
                <a:round/>
                <a:headEnd/>
                <a:tailEnd/>
              </a:ln>
            </p:spPr>
            <p:txBody>
              <a:bodyPr/>
              <a:lstStyle/>
              <a:p>
                <a:endParaRPr lang="hu-HU"/>
              </a:p>
            </p:txBody>
          </p:sp>
          <p:sp>
            <p:nvSpPr>
              <p:cNvPr id="92624" name="Line 464"/>
              <p:cNvSpPr>
                <a:spLocks noChangeShapeType="1"/>
              </p:cNvSpPr>
              <p:nvPr/>
            </p:nvSpPr>
            <p:spPr bwMode="auto">
              <a:xfrm flipV="1">
                <a:off x="1769" y="1840"/>
                <a:ext cx="1" cy="18"/>
              </a:xfrm>
              <a:prstGeom prst="line">
                <a:avLst/>
              </a:prstGeom>
              <a:noFill/>
              <a:ln w="12700">
                <a:solidFill>
                  <a:srgbClr val="800080"/>
                </a:solidFill>
                <a:round/>
                <a:headEnd/>
                <a:tailEnd/>
              </a:ln>
            </p:spPr>
            <p:txBody>
              <a:bodyPr/>
              <a:lstStyle/>
              <a:p>
                <a:endParaRPr lang="hu-HU"/>
              </a:p>
            </p:txBody>
          </p:sp>
          <p:sp>
            <p:nvSpPr>
              <p:cNvPr id="92625" name="Line 465"/>
              <p:cNvSpPr>
                <a:spLocks noChangeShapeType="1"/>
              </p:cNvSpPr>
              <p:nvPr/>
            </p:nvSpPr>
            <p:spPr bwMode="auto">
              <a:xfrm>
                <a:off x="1769" y="1858"/>
                <a:ext cx="1" cy="19"/>
              </a:xfrm>
              <a:prstGeom prst="line">
                <a:avLst/>
              </a:prstGeom>
              <a:noFill/>
              <a:ln w="12700">
                <a:solidFill>
                  <a:srgbClr val="800080"/>
                </a:solidFill>
                <a:round/>
                <a:headEnd/>
                <a:tailEnd/>
              </a:ln>
            </p:spPr>
            <p:txBody>
              <a:bodyPr/>
              <a:lstStyle/>
              <a:p>
                <a:endParaRPr lang="hu-HU"/>
              </a:p>
            </p:txBody>
          </p:sp>
          <p:sp>
            <p:nvSpPr>
              <p:cNvPr id="92626" name="Line 466"/>
              <p:cNvSpPr>
                <a:spLocks noChangeShapeType="1"/>
              </p:cNvSpPr>
              <p:nvPr/>
            </p:nvSpPr>
            <p:spPr bwMode="auto">
              <a:xfrm flipH="1" flipV="1">
                <a:off x="2457" y="2781"/>
                <a:ext cx="20" cy="22"/>
              </a:xfrm>
              <a:prstGeom prst="line">
                <a:avLst/>
              </a:prstGeom>
              <a:noFill/>
              <a:ln w="12700">
                <a:solidFill>
                  <a:srgbClr val="800080"/>
                </a:solidFill>
                <a:round/>
                <a:headEnd/>
                <a:tailEnd/>
              </a:ln>
            </p:spPr>
            <p:txBody>
              <a:bodyPr/>
              <a:lstStyle/>
              <a:p>
                <a:endParaRPr lang="hu-HU"/>
              </a:p>
            </p:txBody>
          </p:sp>
          <p:sp>
            <p:nvSpPr>
              <p:cNvPr id="92627" name="Line 467"/>
              <p:cNvSpPr>
                <a:spLocks noChangeShapeType="1"/>
              </p:cNvSpPr>
              <p:nvPr/>
            </p:nvSpPr>
            <p:spPr bwMode="auto">
              <a:xfrm>
                <a:off x="2477" y="2803"/>
                <a:ext cx="18" cy="18"/>
              </a:xfrm>
              <a:prstGeom prst="line">
                <a:avLst/>
              </a:prstGeom>
              <a:noFill/>
              <a:ln w="12700">
                <a:solidFill>
                  <a:srgbClr val="800080"/>
                </a:solidFill>
                <a:round/>
                <a:headEnd/>
                <a:tailEnd/>
              </a:ln>
            </p:spPr>
            <p:txBody>
              <a:bodyPr/>
              <a:lstStyle/>
              <a:p>
                <a:endParaRPr lang="hu-HU"/>
              </a:p>
            </p:txBody>
          </p:sp>
          <p:sp>
            <p:nvSpPr>
              <p:cNvPr id="92628" name="Line 468"/>
              <p:cNvSpPr>
                <a:spLocks noChangeShapeType="1"/>
              </p:cNvSpPr>
              <p:nvPr/>
            </p:nvSpPr>
            <p:spPr bwMode="auto">
              <a:xfrm flipH="1">
                <a:off x="2457" y="2803"/>
                <a:ext cx="20" cy="18"/>
              </a:xfrm>
              <a:prstGeom prst="line">
                <a:avLst/>
              </a:prstGeom>
              <a:noFill/>
              <a:ln w="12700">
                <a:solidFill>
                  <a:srgbClr val="800080"/>
                </a:solidFill>
                <a:round/>
                <a:headEnd/>
                <a:tailEnd/>
              </a:ln>
            </p:spPr>
            <p:txBody>
              <a:bodyPr/>
              <a:lstStyle/>
              <a:p>
                <a:endParaRPr lang="hu-HU"/>
              </a:p>
            </p:txBody>
          </p:sp>
          <p:sp>
            <p:nvSpPr>
              <p:cNvPr id="92629" name="Line 469"/>
              <p:cNvSpPr>
                <a:spLocks noChangeShapeType="1"/>
              </p:cNvSpPr>
              <p:nvPr/>
            </p:nvSpPr>
            <p:spPr bwMode="auto">
              <a:xfrm flipV="1">
                <a:off x="2477" y="2781"/>
                <a:ext cx="18" cy="22"/>
              </a:xfrm>
              <a:prstGeom prst="line">
                <a:avLst/>
              </a:prstGeom>
              <a:noFill/>
              <a:ln w="12700">
                <a:solidFill>
                  <a:srgbClr val="800080"/>
                </a:solidFill>
                <a:round/>
                <a:headEnd/>
                <a:tailEnd/>
              </a:ln>
            </p:spPr>
            <p:txBody>
              <a:bodyPr/>
              <a:lstStyle/>
              <a:p>
                <a:endParaRPr lang="hu-HU"/>
              </a:p>
            </p:txBody>
          </p:sp>
          <p:sp>
            <p:nvSpPr>
              <p:cNvPr id="92630" name="Line 470"/>
              <p:cNvSpPr>
                <a:spLocks noChangeShapeType="1"/>
              </p:cNvSpPr>
              <p:nvPr/>
            </p:nvSpPr>
            <p:spPr bwMode="auto">
              <a:xfrm flipV="1">
                <a:off x="2477" y="2781"/>
                <a:ext cx="1" cy="22"/>
              </a:xfrm>
              <a:prstGeom prst="line">
                <a:avLst/>
              </a:prstGeom>
              <a:noFill/>
              <a:ln w="12700">
                <a:solidFill>
                  <a:srgbClr val="800080"/>
                </a:solidFill>
                <a:round/>
                <a:headEnd/>
                <a:tailEnd/>
              </a:ln>
            </p:spPr>
            <p:txBody>
              <a:bodyPr/>
              <a:lstStyle/>
              <a:p>
                <a:endParaRPr lang="hu-HU"/>
              </a:p>
            </p:txBody>
          </p:sp>
          <p:sp>
            <p:nvSpPr>
              <p:cNvPr id="92631" name="Line 471"/>
              <p:cNvSpPr>
                <a:spLocks noChangeShapeType="1"/>
              </p:cNvSpPr>
              <p:nvPr/>
            </p:nvSpPr>
            <p:spPr bwMode="auto">
              <a:xfrm>
                <a:off x="2477" y="2803"/>
                <a:ext cx="1" cy="18"/>
              </a:xfrm>
              <a:prstGeom prst="line">
                <a:avLst/>
              </a:prstGeom>
              <a:noFill/>
              <a:ln w="12700">
                <a:solidFill>
                  <a:srgbClr val="800080"/>
                </a:solidFill>
                <a:round/>
                <a:headEnd/>
                <a:tailEnd/>
              </a:ln>
            </p:spPr>
            <p:txBody>
              <a:bodyPr/>
              <a:lstStyle/>
              <a:p>
                <a:endParaRPr lang="hu-HU"/>
              </a:p>
            </p:txBody>
          </p:sp>
          <p:sp>
            <p:nvSpPr>
              <p:cNvPr id="92632" name="Line 472"/>
              <p:cNvSpPr>
                <a:spLocks noChangeShapeType="1"/>
              </p:cNvSpPr>
              <p:nvPr/>
            </p:nvSpPr>
            <p:spPr bwMode="auto">
              <a:xfrm flipH="1" flipV="1">
                <a:off x="3164" y="3203"/>
                <a:ext cx="21" cy="20"/>
              </a:xfrm>
              <a:prstGeom prst="line">
                <a:avLst/>
              </a:prstGeom>
              <a:noFill/>
              <a:ln w="12700">
                <a:solidFill>
                  <a:srgbClr val="800080"/>
                </a:solidFill>
                <a:round/>
                <a:headEnd/>
                <a:tailEnd/>
              </a:ln>
            </p:spPr>
            <p:txBody>
              <a:bodyPr/>
              <a:lstStyle/>
              <a:p>
                <a:endParaRPr lang="hu-HU"/>
              </a:p>
            </p:txBody>
          </p:sp>
          <p:sp>
            <p:nvSpPr>
              <p:cNvPr id="92633" name="Line 473"/>
              <p:cNvSpPr>
                <a:spLocks noChangeShapeType="1"/>
              </p:cNvSpPr>
              <p:nvPr/>
            </p:nvSpPr>
            <p:spPr bwMode="auto">
              <a:xfrm>
                <a:off x="3185" y="3223"/>
                <a:ext cx="19" cy="20"/>
              </a:xfrm>
              <a:prstGeom prst="line">
                <a:avLst/>
              </a:prstGeom>
              <a:noFill/>
              <a:ln w="12700">
                <a:solidFill>
                  <a:srgbClr val="800080"/>
                </a:solidFill>
                <a:round/>
                <a:headEnd/>
                <a:tailEnd/>
              </a:ln>
            </p:spPr>
            <p:txBody>
              <a:bodyPr/>
              <a:lstStyle/>
              <a:p>
                <a:endParaRPr lang="hu-HU"/>
              </a:p>
            </p:txBody>
          </p:sp>
          <p:sp>
            <p:nvSpPr>
              <p:cNvPr id="92634" name="Line 474"/>
              <p:cNvSpPr>
                <a:spLocks noChangeShapeType="1"/>
              </p:cNvSpPr>
              <p:nvPr/>
            </p:nvSpPr>
            <p:spPr bwMode="auto">
              <a:xfrm flipH="1">
                <a:off x="3164" y="3223"/>
                <a:ext cx="21" cy="20"/>
              </a:xfrm>
              <a:prstGeom prst="line">
                <a:avLst/>
              </a:prstGeom>
              <a:noFill/>
              <a:ln w="12700">
                <a:solidFill>
                  <a:srgbClr val="800080"/>
                </a:solidFill>
                <a:round/>
                <a:headEnd/>
                <a:tailEnd/>
              </a:ln>
            </p:spPr>
            <p:txBody>
              <a:bodyPr/>
              <a:lstStyle/>
              <a:p>
                <a:endParaRPr lang="hu-HU"/>
              </a:p>
            </p:txBody>
          </p:sp>
          <p:sp>
            <p:nvSpPr>
              <p:cNvPr id="92635" name="Line 475"/>
              <p:cNvSpPr>
                <a:spLocks noChangeShapeType="1"/>
              </p:cNvSpPr>
              <p:nvPr/>
            </p:nvSpPr>
            <p:spPr bwMode="auto">
              <a:xfrm flipV="1">
                <a:off x="3185" y="3203"/>
                <a:ext cx="19" cy="20"/>
              </a:xfrm>
              <a:prstGeom prst="line">
                <a:avLst/>
              </a:prstGeom>
              <a:noFill/>
              <a:ln w="12700">
                <a:solidFill>
                  <a:srgbClr val="800080"/>
                </a:solidFill>
                <a:round/>
                <a:headEnd/>
                <a:tailEnd/>
              </a:ln>
            </p:spPr>
            <p:txBody>
              <a:bodyPr/>
              <a:lstStyle/>
              <a:p>
                <a:endParaRPr lang="hu-HU"/>
              </a:p>
            </p:txBody>
          </p:sp>
          <p:sp>
            <p:nvSpPr>
              <p:cNvPr id="92636" name="Line 476"/>
              <p:cNvSpPr>
                <a:spLocks noChangeShapeType="1"/>
              </p:cNvSpPr>
              <p:nvPr/>
            </p:nvSpPr>
            <p:spPr bwMode="auto">
              <a:xfrm flipV="1">
                <a:off x="3185" y="3203"/>
                <a:ext cx="1" cy="20"/>
              </a:xfrm>
              <a:prstGeom prst="line">
                <a:avLst/>
              </a:prstGeom>
              <a:noFill/>
              <a:ln w="12700">
                <a:solidFill>
                  <a:srgbClr val="800080"/>
                </a:solidFill>
                <a:round/>
                <a:headEnd/>
                <a:tailEnd/>
              </a:ln>
            </p:spPr>
            <p:txBody>
              <a:bodyPr/>
              <a:lstStyle/>
              <a:p>
                <a:endParaRPr lang="hu-HU"/>
              </a:p>
            </p:txBody>
          </p:sp>
          <p:sp>
            <p:nvSpPr>
              <p:cNvPr id="92637" name="Line 477"/>
              <p:cNvSpPr>
                <a:spLocks noChangeShapeType="1"/>
              </p:cNvSpPr>
              <p:nvPr/>
            </p:nvSpPr>
            <p:spPr bwMode="auto">
              <a:xfrm>
                <a:off x="3185" y="3223"/>
                <a:ext cx="1" cy="20"/>
              </a:xfrm>
              <a:prstGeom prst="line">
                <a:avLst/>
              </a:prstGeom>
              <a:noFill/>
              <a:ln w="12700">
                <a:solidFill>
                  <a:srgbClr val="800080"/>
                </a:solidFill>
                <a:round/>
                <a:headEnd/>
                <a:tailEnd/>
              </a:ln>
            </p:spPr>
            <p:txBody>
              <a:bodyPr/>
              <a:lstStyle/>
              <a:p>
                <a:endParaRPr lang="hu-HU"/>
              </a:p>
            </p:txBody>
          </p:sp>
          <p:sp>
            <p:nvSpPr>
              <p:cNvPr id="92638" name="Line 478"/>
              <p:cNvSpPr>
                <a:spLocks noChangeShapeType="1"/>
              </p:cNvSpPr>
              <p:nvPr/>
            </p:nvSpPr>
            <p:spPr bwMode="auto">
              <a:xfrm flipH="1" flipV="1">
                <a:off x="3873" y="3412"/>
                <a:ext cx="21" cy="22"/>
              </a:xfrm>
              <a:prstGeom prst="line">
                <a:avLst/>
              </a:prstGeom>
              <a:noFill/>
              <a:ln w="12700">
                <a:solidFill>
                  <a:srgbClr val="800080"/>
                </a:solidFill>
                <a:round/>
                <a:headEnd/>
                <a:tailEnd/>
              </a:ln>
            </p:spPr>
            <p:txBody>
              <a:bodyPr/>
              <a:lstStyle/>
              <a:p>
                <a:endParaRPr lang="hu-HU"/>
              </a:p>
            </p:txBody>
          </p:sp>
          <p:sp>
            <p:nvSpPr>
              <p:cNvPr id="92639" name="Line 479"/>
              <p:cNvSpPr>
                <a:spLocks noChangeShapeType="1"/>
              </p:cNvSpPr>
              <p:nvPr/>
            </p:nvSpPr>
            <p:spPr bwMode="auto">
              <a:xfrm>
                <a:off x="3894" y="3434"/>
                <a:ext cx="16" cy="18"/>
              </a:xfrm>
              <a:prstGeom prst="line">
                <a:avLst/>
              </a:prstGeom>
              <a:noFill/>
              <a:ln w="12700">
                <a:solidFill>
                  <a:srgbClr val="800080"/>
                </a:solidFill>
                <a:round/>
                <a:headEnd/>
                <a:tailEnd/>
              </a:ln>
            </p:spPr>
            <p:txBody>
              <a:bodyPr/>
              <a:lstStyle/>
              <a:p>
                <a:endParaRPr lang="hu-HU"/>
              </a:p>
            </p:txBody>
          </p:sp>
          <p:sp>
            <p:nvSpPr>
              <p:cNvPr id="92640" name="Line 480"/>
              <p:cNvSpPr>
                <a:spLocks noChangeShapeType="1"/>
              </p:cNvSpPr>
              <p:nvPr/>
            </p:nvSpPr>
            <p:spPr bwMode="auto">
              <a:xfrm flipH="1">
                <a:off x="3873" y="3434"/>
                <a:ext cx="21" cy="18"/>
              </a:xfrm>
              <a:prstGeom prst="line">
                <a:avLst/>
              </a:prstGeom>
              <a:noFill/>
              <a:ln w="12700">
                <a:solidFill>
                  <a:srgbClr val="800080"/>
                </a:solidFill>
                <a:round/>
                <a:headEnd/>
                <a:tailEnd/>
              </a:ln>
            </p:spPr>
            <p:txBody>
              <a:bodyPr/>
              <a:lstStyle/>
              <a:p>
                <a:endParaRPr lang="hu-HU"/>
              </a:p>
            </p:txBody>
          </p:sp>
          <p:sp>
            <p:nvSpPr>
              <p:cNvPr id="92641" name="Line 481"/>
              <p:cNvSpPr>
                <a:spLocks noChangeShapeType="1"/>
              </p:cNvSpPr>
              <p:nvPr/>
            </p:nvSpPr>
            <p:spPr bwMode="auto">
              <a:xfrm flipV="1">
                <a:off x="3894" y="3412"/>
                <a:ext cx="16" cy="22"/>
              </a:xfrm>
              <a:prstGeom prst="line">
                <a:avLst/>
              </a:prstGeom>
              <a:noFill/>
              <a:ln w="12700">
                <a:solidFill>
                  <a:srgbClr val="800080"/>
                </a:solidFill>
                <a:round/>
                <a:headEnd/>
                <a:tailEnd/>
              </a:ln>
            </p:spPr>
            <p:txBody>
              <a:bodyPr/>
              <a:lstStyle/>
              <a:p>
                <a:endParaRPr lang="hu-HU"/>
              </a:p>
            </p:txBody>
          </p:sp>
          <p:sp>
            <p:nvSpPr>
              <p:cNvPr id="92642" name="Line 482"/>
              <p:cNvSpPr>
                <a:spLocks noChangeShapeType="1"/>
              </p:cNvSpPr>
              <p:nvPr/>
            </p:nvSpPr>
            <p:spPr bwMode="auto">
              <a:xfrm flipV="1">
                <a:off x="3894" y="3412"/>
                <a:ext cx="1" cy="22"/>
              </a:xfrm>
              <a:prstGeom prst="line">
                <a:avLst/>
              </a:prstGeom>
              <a:noFill/>
              <a:ln w="12700">
                <a:solidFill>
                  <a:srgbClr val="800080"/>
                </a:solidFill>
                <a:round/>
                <a:headEnd/>
                <a:tailEnd/>
              </a:ln>
            </p:spPr>
            <p:txBody>
              <a:bodyPr/>
              <a:lstStyle/>
              <a:p>
                <a:endParaRPr lang="hu-HU"/>
              </a:p>
            </p:txBody>
          </p:sp>
          <p:sp>
            <p:nvSpPr>
              <p:cNvPr id="92643" name="Line 483"/>
              <p:cNvSpPr>
                <a:spLocks noChangeShapeType="1"/>
              </p:cNvSpPr>
              <p:nvPr/>
            </p:nvSpPr>
            <p:spPr bwMode="auto">
              <a:xfrm>
                <a:off x="3894" y="3434"/>
                <a:ext cx="1" cy="18"/>
              </a:xfrm>
              <a:prstGeom prst="line">
                <a:avLst/>
              </a:prstGeom>
              <a:noFill/>
              <a:ln w="12700">
                <a:solidFill>
                  <a:srgbClr val="800080"/>
                </a:solidFill>
                <a:round/>
                <a:headEnd/>
                <a:tailEnd/>
              </a:ln>
            </p:spPr>
            <p:txBody>
              <a:bodyPr/>
              <a:lstStyle/>
              <a:p>
                <a:endParaRPr lang="hu-HU"/>
              </a:p>
            </p:txBody>
          </p:sp>
          <p:sp>
            <p:nvSpPr>
              <p:cNvPr id="92644" name="Line 484"/>
              <p:cNvSpPr>
                <a:spLocks noChangeShapeType="1"/>
              </p:cNvSpPr>
              <p:nvPr/>
            </p:nvSpPr>
            <p:spPr bwMode="auto">
              <a:xfrm flipH="1" flipV="1">
                <a:off x="4582" y="3485"/>
                <a:ext cx="19" cy="20"/>
              </a:xfrm>
              <a:prstGeom prst="line">
                <a:avLst/>
              </a:prstGeom>
              <a:noFill/>
              <a:ln w="12700">
                <a:solidFill>
                  <a:srgbClr val="800080"/>
                </a:solidFill>
                <a:round/>
                <a:headEnd/>
                <a:tailEnd/>
              </a:ln>
            </p:spPr>
            <p:txBody>
              <a:bodyPr/>
              <a:lstStyle/>
              <a:p>
                <a:endParaRPr lang="hu-HU"/>
              </a:p>
            </p:txBody>
          </p:sp>
          <p:sp>
            <p:nvSpPr>
              <p:cNvPr id="92645" name="Line 485"/>
              <p:cNvSpPr>
                <a:spLocks noChangeShapeType="1"/>
              </p:cNvSpPr>
              <p:nvPr/>
            </p:nvSpPr>
            <p:spPr bwMode="auto">
              <a:xfrm>
                <a:off x="4601" y="3505"/>
                <a:ext cx="19" cy="20"/>
              </a:xfrm>
              <a:prstGeom prst="line">
                <a:avLst/>
              </a:prstGeom>
              <a:noFill/>
              <a:ln w="12700">
                <a:solidFill>
                  <a:srgbClr val="800080"/>
                </a:solidFill>
                <a:round/>
                <a:headEnd/>
                <a:tailEnd/>
              </a:ln>
            </p:spPr>
            <p:txBody>
              <a:bodyPr/>
              <a:lstStyle/>
              <a:p>
                <a:endParaRPr lang="hu-HU"/>
              </a:p>
            </p:txBody>
          </p:sp>
          <p:sp>
            <p:nvSpPr>
              <p:cNvPr id="92646" name="Line 486"/>
              <p:cNvSpPr>
                <a:spLocks noChangeShapeType="1"/>
              </p:cNvSpPr>
              <p:nvPr/>
            </p:nvSpPr>
            <p:spPr bwMode="auto">
              <a:xfrm flipH="1">
                <a:off x="4582" y="3505"/>
                <a:ext cx="19" cy="20"/>
              </a:xfrm>
              <a:prstGeom prst="line">
                <a:avLst/>
              </a:prstGeom>
              <a:noFill/>
              <a:ln w="12700">
                <a:solidFill>
                  <a:srgbClr val="800080"/>
                </a:solidFill>
                <a:round/>
                <a:headEnd/>
                <a:tailEnd/>
              </a:ln>
            </p:spPr>
            <p:txBody>
              <a:bodyPr/>
              <a:lstStyle/>
              <a:p>
                <a:endParaRPr lang="hu-HU"/>
              </a:p>
            </p:txBody>
          </p:sp>
          <p:sp>
            <p:nvSpPr>
              <p:cNvPr id="92647" name="Line 487"/>
              <p:cNvSpPr>
                <a:spLocks noChangeShapeType="1"/>
              </p:cNvSpPr>
              <p:nvPr/>
            </p:nvSpPr>
            <p:spPr bwMode="auto">
              <a:xfrm flipV="1">
                <a:off x="4601" y="3485"/>
                <a:ext cx="19" cy="20"/>
              </a:xfrm>
              <a:prstGeom prst="line">
                <a:avLst/>
              </a:prstGeom>
              <a:noFill/>
              <a:ln w="12700">
                <a:solidFill>
                  <a:srgbClr val="800080"/>
                </a:solidFill>
                <a:round/>
                <a:headEnd/>
                <a:tailEnd/>
              </a:ln>
            </p:spPr>
            <p:txBody>
              <a:bodyPr/>
              <a:lstStyle/>
              <a:p>
                <a:endParaRPr lang="hu-HU"/>
              </a:p>
            </p:txBody>
          </p:sp>
          <p:sp>
            <p:nvSpPr>
              <p:cNvPr id="92648" name="Line 488"/>
              <p:cNvSpPr>
                <a:spLocks noChangeShapeType="1"/>
              </p:cNvSpPr>
              <p:nvPr/>
            </p:nvSpPr>
            <p:spPr bwMode="auto">
              <a:xfrm flipV="1">
                <a:off x="4601" y="3485"/>
                <a:ext cx="1" cy="20"/>
              </a:xfrm>
              <a:prstGeom prst="line">
                <a:avLst/>
              </a:prstGeom>
              <a:noFill/>
              <a:ln w="12700">
                <a:solidFill>
                  <a:srgbClr val="800080"/>
                </a:solidFill>
                <a:round/>
                <a:headEnd/>
                <a:tailEnd/>
              </a:ln>
            </p:spPr>
            <p:txBody>
              <a:bodyPr/>
              <a:lstStyle/>
              <a:p>
                <a:endParaRPr lang="hu-HU"/>
              </a:p>
            </p:txBody>
          </p:sp>
          <p:sp>
            <p:nvSpPr>
              <p:cNvPr id="92649" name="Line 489"/>
              <p:cNvSpPr>
                <a:spLocks noChangeShapeType="1"/>
              </p:cNvSpPr>
              <p:nvPr/>
            </p:nvSpPr>
            <p:spPr bwMode="auto">
              <a:xfrm>
                <a:off x="4601" y="3505"/>
                <a:ext cx="1" cy="20"/>
              </a:xfrm>
              <a:prstGeom prst="line">
                <a:avLst/>
              </a:prstGeom>
              <a:noFill/>
              <a:ln w="12700">
                <a:solidFill>
                  <a:srgbClr val="800080"/>
                </a:solidFill>
                <a:round/>
                <a:headEnd/>
                <a:tailEnd/>
              </a:ln>
            </p:spPr>
            <p:txBody>
              <a:bodyPr/>
              <a:lstStyle/>
              <a:p>
                <a:endParaRPr lang="hu-HU"/>
              </a:p>
            </p:txBody>
          </p:sp>
          <p:sp>
            <p:nvSpPr>
              <p:cNvPr id="92650" name="Line 490"/>
              <p:cNvSpPr>
                <a:spLocks noChangeShapeType="1"/>
              </p:cNvSpPr>
              <p:nvPr/>
            </p:nvSpPr>
            <p:spPr bwMode="auto">
              <a:xfrm flipH="1" flipV="1">
                <a:off x="5288" y="3498"/>
                <a:ext cx="18" cy="20"/>
              </a:xfrm>
              <a:prstGeom prst="line">
                <a:avLst/>
              </a:prstGeom>
              <a:noFill/>
              <a:ln w="12700">
                <a:solidFill>
                  <a:srgbClr val="800080"/>
                </a:solidFill>
                <a:round/>
                <a:headEnd/>
                <a:tailEnd/>
              </a:ln>
            </p:spPr>
            <p:txBody>
              <a:bodyPr/>
              <a:lstStyle/>
              <a:p>
                <a:endParaRPr lang="hu-HU"/>
              </a:p>
            </p:txBody>
          </p:sp>
          <p:sp>
            <p:nvSpPr>
              <p:cNvPr id="92651" name="Line 491"/>
              <p:cNvSpPr>
                <a:spLocks noChangeShapeType="1"/>
              </p:cNvSpPr>
              <p:nvPr/>
            </p:nvSpPr>
            <p:spPr bwMode="auto">
              <a:xfrm>
                <a:off x="5306" y="3518"/>
                <a:ext cx="19" cy="20"/>
              </a:xfrm>
              <a:prstGeom prst="line">
                <a:avLst/>
              </a:prstGeom>
              <a:noFill/>
              <a:ln w="12700">
                <a:solidFill>
                  <a:srgbClr val="800080"/>
                </a:solidFill>
                <a:round/>
                <a:headEnd/>
                <a:tailEnd/>
              </a:ln>
            </p:spPr>
            <p:txBody>
              <a:bodyPr/>
              <a:lstStyle/>
              <a:p>
                <a:endParaRPr lang="hu-HU"/>
              </a:p>
            </p:txBody>
          </p:sp>
          <p:sp>
            <p:nvSpPr>
              <p:cNvPr id="92652" name="Line 492"/>
              <p:cNvSpPr>
                <a:spLocks noChangeShapeType="1"/>
              </p:cNvSpPr>
              <p:nvPr/>
            </p:nvSpPr>
            <p:spPr bwMode="auto">
              <a:xfrm flipH="1">
                <a:off x="5288" y="3518"/>
                <a:ext cx="18" cy="20"/>
              </a:xfrm>
              <a:prstGeom prst="line">
                <a:avLst/>
              </a:prstGeom>
              <a:noFill/>
              <a:ln w="12700">
                <a:solidFill>
                  <a:srgbClr val="800080"/>
                </a:solidFill>
                <a:round/>
                <a:headEnd/>
                <a:tailEnd/>
              </a:ln>
            </p:spPr>
            <p:txBody>
              <a:bodyPr/>
              <a:lstStyle/>
              <a:p>
                <a:endParaRPr lang="hu-HU"/>
              </a:p>
            </p:txBody>
          </p:sp>
          <p:sp>
            <p:nvSpPr>
              <p:cNvPr id="92653" name="Line 493"/>
              <p:cNvSpPr>
                <a:spLocks noChangeShapeType="1"/>
              </p:cNvSpPr>
              <p:nvPr/>
            </p:nvSpPr>
            <p:spPr bwMode="auto">
              <a:xfrm flipV="1">
                <a:off x="5306" y="3498"/>
                <a:ext cx="19" cy="20"/>
              </a:xfrm>
              <a:prstGeom prst="line">
                <a:avLst/>
              </a:prstGeom>
              <a:noFill/>
              <a:ln w="12700">
                <a:solidFill>
                  <a:srgbClr val="800080"/>
                </a:solidFill>
                <a:round/>
                <a:headEnd/>
                <a:tailEnd/>
              </a:ln>
            </p:spPr>
            <p:txBody>
              <a:bodyPr/>
              <a:lstStyle/>
              <a:p>
                <a:endParaRPr lang="hu-HU"/>
              </a:p>
            </p:txBody>
          </p:sp>
          <p:sp>
            <p:nvSpPr>
              <p:cNvPr id="92654" name="Line 494"/>
              <p:cNvSpPr>
                <a:spLocks noChangeShapeType="1"/>
              </p:cNvSpPr>
              <p:nvPr/>
            </p:nvSpPr>
            <p:spPr bwMode="auto">
              <a:xfrm flipV="1">
                <a:off x="5306" y="3498"/>
                <a:ext cx="2" cy="20"/>
              </a:xfrm>
              <a:prstGeom prst="line">
                <a:avLst/>
              </a:prstGeom>
              <a:noFill/>
              <a:ln w="12700">
                <a:solidFill>
                  <a:srgbClr val="800080"/>
                </a:solidFill>
                <a:round/>
                <a:headEnd/>
                <a:tailEnd/>
              </a:ln>
            </p:spPr>
            <p:txBody>
              <a:bodyPr/>
              <a:lstStyle/>
              <a:p>
                <a:endParaRPr lang="hu-HU"/>
              </a:p>
            </p:txBody>
          </p:sp>
          <p:sp>
            <p:nvSpPr>
              <p:cNvPr id="92655" name="Line 495"/>
              <p:cNvSpPr>
                <a:spLocks noChangeShapeType="1"/>
              </p:cNvSpPr>
              <p:nvPr/>
            </p:nvSpPr>
            <p:spPr bwMode="auto">
              <a:xfrm>
                <a:off x="5306" y="3518"/>
                <a:ext cx="2" cy="20"/>
              </a:xfrm>
              <a:prstGeom prst="line">
                <a:avLst/>
              </a:prstGeom>
              <a:noFill/>
              <a:ln w="12700">
                <a:solidFill>
                  <a:srgbClr val="800080"/>
                </a:solidFill>
                <a:round/>
                <a:headEnd/>
                <a:tailEnd/>
              </a:ln>
            </p:spPr>
            <p:txBody>
              <a:bodyPr/>
              <a:lstStyle/>
              <a:p>
                <a:endParaRPr lang="hu-HU"/>
              </a:p>
            </p:txBody>
          </p:sp>
          <p:sp>
            <p:nvSpPr>
              <p:cNvPr id="92656" name="Freeform 496"/>
              <p:cNvSpPr>
                <a:spLocks/>
              </p:cNvSpPr>
              <p:nvPr/>
            </p:nvSpPr>
            <p:spPr bwMode="auto">
              <a:xfrm>
                <a:off x="1043" y="2048"/>
                <a:ext cx="41" cy="41"/>
              </a:xfrm>
              <a:custGeom>
                <a:avLst/>
                <a:gdLst/>
                <a:ahLst/>
                <a:cxnLst>
                  <a:cxn ang="0">
                    <a:pos x="20" y="0"/>
                  </a:cxn>
                  <a:cxn ang="0">
                    <a:pos x="16" y="0"/>
                  </a:cxn>
                  <a:cxn ang="0">
                    <a:pos x="12" y="1"/>
                  </a:cxn>
                  <a:cxn ang="0">
                    <a:pos x="9" y="3"/>
                  </a:cxn>
                  <a:cxn ang="0">
                    <a:pos x="5" y="6"/>
                  </a:cxn>
                  <a:cxn ang="0">
                    <a:pos x="3" y="9"/>
                  </a:cxn>
                  <a:cxn ang="0">
                    <a:pos x="1" y="13"/>
                  </a:cxn>
                  <a:cxn ang="0">
                    <a:pos x="0" y="17"/>
                  </a:cxn>
                  <a:cxn ang="0">
                    <a:pos x="0" y="20"/>
                  </a:cxn>
                  <a:cxn ang="0">
                    <a:pos x="0" y="24"/>
                  </a:cxn>
                  <a:cxn ang="0">
                    <a:pos x="1" y="29"/>
                  </a:cxn>
                  <a:cxn ang="0">
                    <a:pos x="3" y="32"/>
                  </a:cxn>
                  <a:cxn ang="0">
                    <a:pos x="5" y="35"/>
                  </a:cxn>
                  <a:cxn ang="0">
                    <a:pos x="9" y="38"/>
                  </a:cxn>
                  <a:cxn ang="0">
                    <a:pos x="12" y="39"/>
                  </a:cxn>
                  <a:cxn ang="0">
                    <a:pos x="16" y="41"/>
                  </a:cxn>
                  <a:cxn ang="0">
                    <a:pos x="20" y="41"/>
                  </a:cxn>
                  <a:cxn ang="0">
                    <a:pos x="24" y="41"/>
                  </a:cxn>
                  <a:cxn ang="0">
                    <a:pos x="28" y="39"/>
                  </a:cxn>
                  <a:cxn ang="0">
                    <a:pos x="32" y="38"/>
                  </a:cxn>
                  <a:cxn ang="0">
                    <a:pos x="35" y="35"/>
                  </a:cxn>
                  <a:cxn ang="0">
                    <a:pos x="37" y="32"/>
                  </a:cxn>
                  <a:cxn ang="0">
                    <a:pos x="40" y="29"/>
                  </a:cxn>
                  <a:cxn ang="0">
                    <a:pos x="41" y="24"/>
                  </a:cxn>
                  <a:cxn ang="0">
                    <a:pos x="41" y="20"/>
                  </a:cxn>
                  <a:cxn ang="0">
                    <a:pos x="41" y="17"/>
                  </a:cxn>
                  <a:cxn ang="0">
                    <a:pos x="40" y="13"/>
                  </a:cxn>
                  <a:cxn ang="0">
                    <a:pos x="37" y="9"/>
                  </a:cxn>
                  <a:cxn ang="0">
                    <a:pos x="35" y="6"/>
                  </a:cxn>
                  <a:cxn ang="0">
                    <a:pos x="32" y="3"/>
                  </a:cxn>
                  <a:cxn ang="0">
                    <a:pos x="28" y="1"/>
                  </a:cxn>
                  <a:cxn ang="0">
                    <a:pos x="24" y="0"/>
                  </a:cxn>
                  <a:cxn ang="0">
                    <a:pos x="20" y="0"/>
                  </a:cxn>
                </a:cxnLst>
                <a:rect l="0" t="0" r="r" b="b"/>
                <a:pathLst>
                  <a:path w="41" h="41">
                    <a:moveTo>
                      <a:pt x="20" y="0"/>
                    </a:moveTo>
                    <a:lnTo>
                      <a:pt x="16" y="0"/>
                    </a:lnTo>
                    <a:lnTo>
                      <a:pt x="12" y="1"/>
                    </a:lnTo>
                    <a:lnTo>
                      <a:pt x="9" y="3"/>
                    </a:lnTo>
                    <a:lnTo>
                      <a:pt x="5" y="6"/>
                    </a:lnTo>
                    <a:lnTo>
                      <a:pt x="3" y="9"/>
                    </a:lnTo>
                    <a:lnTo>
                      <a:pt x="1" y="13"/>
                    </a:lnTo>
                    <a:lnTo>
                      <a:pt x="0" y="17"/>
                    </a:lnTo>
                    <a:lnTo>
                      <a:pt x="0" y="20"/>
                    </a:lnTo>
                    <a:lnTo>
                      <a:pt x="0" y="24"/>
                    </a:lnTo>
                    <a:lnTo>
                      <a:pt x="1" y="29"/>
                    </a:lnTo>
                    <a:lnTo>
                      <a:pt x="3" y="32"/>
                    </a:lnTo>
                    <a:lnTo>
                      <a:pt x="5" y="35"/>
                    </a:lnTo>
                    <a:lnTo>
                      <a:pt x="9" y="38"/>
                    </a:lnTo>
                    <a:lnTo>
                      <a:pt x="12" y="39"/>
                    </a:lnTo>
                    <a:lnTo>
                      <a:pt x="16" y="41"/>
                    </a:lnTo>
                    <a:lnTo>
                      <a:pt x="20" y="41"/>
                    </a:lnTo>
                    <a:lnTo>
                      <a:pt x="24" y="41"/>
                    </a:lnTo>
                    <a:lnTo>
                      <a:pt x="28" y="39"/>
                    </a:lnTo>
                    <a:lnTo>
                      <a:pt x="32" y="38"/>
                    </a:lnTo>
                    <a:lnTo>
                      <a:pt x="35" y="35"/>
                    </a:lnTo>
                    <a:lnTo>
                      <a:pt x="37" y="32"/>
                    </a:lnTo>
                    <a:lnTo>
                      <a:pt x="40" y="29"/>
                    </a:lnTo>
                    <a:lnTo>
                      <a:pt x="41" y="24"/>
                    </a:lnTo>
                    <a:lnTo>
                      <a:pt x="41" y="20"/>
                    </a:lnTo>
                    <a:lnTo>
                      <a:pt x="41" y="17"/>
                    </a:lnTo>
                    <a:lnTo>
                      <a:pt x="40" y="13"/>
                    </a:lnTo>
                    <a:lnTo>
                      <a:pt x="37" y="9"/>
                    </a:lnTo>
                    <a:lnTo>
                      <a:pt x="35" y="6"/>
                    </a:lnTo>
                    <a:lnTo>
                      <a:pt x="32" y="3"/>
                    </a:lnTo>
                    <a:lnTo>
                      <a:pt x="28" y="1"/>
                    </a:lnTo>
                    <a:lnTo>
                      <a:pt x="24" y="0"/>
                    </a:lnTo>
                    <a:lnTo>
                      <a:pt x="20" y="0"/>
                    </a:lnTo>
                    <a:close/>
                  </a:path>
                </a:pathLst>
              </a:custGeom>
              <a:solidFill>
                <a:srgbClr val="800000"/>
              </a:solidFill>
              <a:ln w="9525">
                <a:noFill/>
                <a:round/>
                <a:headEnd/>
                <a:tailEnd/>
              </a:ln>
            </p:spPr>
            <p:txBody>
              <a:bodyPr/>
              <a:lstStyle/>
              <a:p>
                <a:endParaRPr lang="hu-HU"/>
              </a:p>
            </p:txBody>
          </p:sp>
          <p:sp>
            <p:nvSpPr>
              <p:cNvPr id="92657" name="Freeform 497"/>
              <p:cNvSpPr>
                <a:spLocks/>
              </p:cNvSpPr>
              <p:nvPr/>
            </p:nvSpPr>
            <p:spPr bwMode="auto">
              <a:xfrm>
                <a:off x="1043" y="2048"/>
                <a:ext cx="41" cy="41"/>
              </a:xfrm>
              <a:custGeom>
                <a:avLst/>
                <a:gdLst/>
                <a:ahLst/>
                <a:cxnLst>
                  <a:cxn ang="0">
                    <a:pos x="20" y="0"/>
                  </a:cxn>
                  <a:cxn ang="0">
                    <a:pos x="16" y="0"/>
                  </a:cxn>
                  <a:cxn ang="0">
                    <a:pos x="12" y="1"/>
                  </a:cxn>
                  <a:cxn ang="0">
                    <a:pos x="9" y="3"/>
                  </a:cxn>
                  <a:cxn ang="0">
                    <a:pos x="5" y="6"/>
                  </a:cxn>
                  <a:cxn ang="0">
                    <a:pos x="3" y="9"/>
                  </a:cxn>
                  <a:cxn ang="0">
                    <a:pos x="1" y="13"/>
                  </a:cxn>
                  <a:cxn ang="0">
                    <a:pos x="0" y="17"/>
                  </a:cxn>
                  <a:cxn ang="0">
                    <a:pos x="0" y="20"/>
                  </a:cxn>
                  <a:cxn ang="0">
                    <a:pos x="0" y="24"/>
                  </a:cxn>
                  <a:cxn ang="0">
                    <a:pos x="1" y="29"/>
                  </a:cxn>
                  <a:cxn ang="0">
                    <a:pos x="3" y="32"/>
                  </a:cxn>
                  <a:cxn ang="0">
                    <a:pos x="5" y="35"/>
                  </a:cxn>
                  <a:cxn ang="0">
                    <a:pos x="9" y="38"/>
                  </a:cxn>
                  <a:cxn ang="0">
                    <a:pos x="12" y="39"/>
                  </a:cxn>
                  <a:cxn ang="0">
                    <a:pos x="16" y="41"/>
                  </a:cxn>
                  <a:cxn ang="0">
                    <a:pos x="20" y="41"/>
                  </a:cxn>
                  <a:cxn ang="0">
                    <a:pos x="24" y="41"/>
                  </a:cxn>
                  <a:cxn ang="0">
                    <a:pos x="28" y="39"/>
                  </a:cxn>
                  <a:cxn ang="0">
                    <a:pos x="32" y="38"/>
                  </a:cxn>
                  <a:cxn ang="0">
                    <a:pos x="35" y="35"/>
                  </a:cxn>
                  <a:cxn ang="0">
                    <a:pos x="37" y="32"/>
                  </a:cxn>
                  <a:cxn ang="0">
                    <a:pos x="40" y="29"/>
                  </a:cxn>
                  <a:cxn ang="0">
                    <a:pos x="41" y="24"/>
                  </a:cxn>
                  <a:cxn ang="0">
                    <a:pos x="41" y="20"/>
                  </a:cxn>
                  <a:cxn ang="0">
                    <a:pos x="41" y="17"/>
                  </a:cxn>
                  <a:cxn ang="0">
                    <a:pos x="40" y="13"/>
                  </a:cxn>
                  <a:cxn ang="0">
                    <a:pos x="37" y="9"/>
                  </a:cxn>
                  <a:cxn ang="0">
                    <a:pos x="35" y="6"/>
                  </a:cxn>
                  <a:cxn ang="0">
                    <a:pos x="32" y="3"/>
                  </a:cxn>
                  <a:cxn ang="0">
                    <a:pos x="28" y="1"/>
                  </a:cxn>
                  <a:cxn ang="0">
                    <a:pos x="24" y="0"/>
                  </a:cxn>
                  <a:cxn ang="0">
                    <a:pos x="20" y="0"/>
                  </a:cxn>
                </a:cxnLst>
                <a:rect l="0" t="0" r="r" b="b"/>
                <a:pathLst>
                  <a:path w="41" h="41">
                    <a:moveTo>
                      <a:pt x="20" y="0"/>
                    </a:moveTo>
                    <a:lnTo>
                      <a:pt x="16" y="0"/>
                    </a:lnTo>
                    <a:lnTo>
                      <a:pt x="12" y="1"/>
                    </a:lnTo>
                    <a:lnTo>
                      <a:pt x="9" y="3"/>
                    </a:lnTo>
                    <a:lnTo>
                      <a:pt x="5" y="6"/>
                    </a:lnTo>
                    <a:lnTo>
                      <a:pt x="3" y="9"/>
                    </a:lnTo>
                    <a:lnTo>
                      <a:pt x="1" y="13"/>
                    </a:lnTo>
                    <a:lnTo>
                      <a:pt x="0" y="17"/>
                    </a:lnTo>
                    <a:lnTo>
                      <a:pt x="0" y="20"/>
                    </a:lnTo>
                    <a:lnTo>
                      <a:pt x="0" y="24"/>
                    </a:lnTo>
                    <a:lnTo>
                      <a:pt x="1" y="29"/>
                    </a:lnTo>
                    <a:lnTo>
                      <a:pt x="3" y="32"/>
                    </a:lnTo>
                    <a:lnTo>
                      <a:pt x="5" y="35"/>
                    </a:lnTo>
                    <a:lnTo>
                      <a:pt x="9" y="38"/>
                    </a:lnTo>
                    <a:lnTo>
                      <a:pt x="12" y="39"/>
                    </a:lnTo>
                    <a:lnTo>
                      <a:pt x="16" y="41"/>
                    </a:lnTo>
                    <a:lnTo>
                      <a:pt x="20" y="41"/>
                    </a:lnTo>
                    <a:lnTo>
                      <a:pt x="24" y="41"/>
                    </a:lnTo>
                    <a:lnTo>
                      <a:pt x="28" y="39"/>
                    </a:lnTo>
                    <a:lnTo>
                      <a:pt x="32" y="38"/>
                    </a:lnTo>
                    <a:lnTo>
                      <a:pt x="35" y="35"/>
                    </a:lnTo>
                    <a:lnTo>
                      <a:pt x="37" y="32"/>
                    </a:lnTo>
                    <a:lnTo>
                      <a:pt x="40" y="29"/>
                    </a:lnTo>
                    <a:lnTo>
                      <a:pt x="41" y="24"/>
                    </a:lnTo>
                    <a:lnTo>
                      <a:pt x="41" y="20"/>
                    </a:lnTo>
                    <a:lnTo>
                      <a:pt x="41" y="17"/>
                    </a:lnTo>
                    <a:lnTo>
                      <a:pt x="40" y="13"/>
                    </a:lnTo>
                    <a:lnTo>
                      <a:pt x="37" y="9"/>
                    </a:lnTo>
                    <a:lnTo>
                      <a:pt x="35" y="6"/>
                    </a:lnTo>
                    <a:lnTo>
                      <a:pt x="32" y="3"/>
                    </a:lnTo>
                    <a:lnTo>
                      <a:pt x="28" y="1"/>
                    </a:lnTo>
                    <a:lnTo>
                      <a:pt x="24" y="0"/>
                    </a:lnTo>
                    <a:lnTo>
                      <a:pt x="20" y="0"/>
                    </a:lnTo>
                  </a:path>
                </a:pathLst>
              </a:custGeom>
              <a:noFill/>
              <a:ln w="12700">
                <a:solidFill>
                  <a:srgbClr val="800000"/>
                </a:solidFill>
                <a:prstDash val="solid"/>
                <a:round/>
                <a:headEnd/>
                <a:tailEnd/>
              </a:ln>
            </p:spPr>
            <p:txBody>
              <a:bodyPr/>
              <a:lstStyle/>
              <a:p>
                <a:endParaRPr lang="hu-HU"/>
              </a:p>
            </p:txBody>
          </p:sp>
          <p:sp>
            <p:nvSpPr>
              <p:cNvPr id="92658" name="Freeform 498"/>
              <p:cNvSpPr>
                <a:spLocks/>
              </p:cNvSpPr>
              <p:nvPr/>
            </p:nvSpPr>
            <p:spPr bwMode="auto">
              <a:xfrm>
                <a:off x="1750" y="1840"/>
                <a:ext cx="40" cy="39"/>
              </a:xfrm>
              <a:custGeom>
                <a:avLst/>
                <a:gdLst/>
                <a:ahLst/>
                <a:cxnLst>
                  <a:cxn ang="0">
                    <a:pos x="20" y="0"/>
                  </a:cxn>
                  <a:cxn ang="0">
                    <a:pos x="16" y="0"/>
                  </a:cxn>
                  <a:cxn ang="0">
                    <a:pos x="12" y="1"/>
                  </a:cxn>
                  <a:cxn ang="0">
                    <a:pos x="8" y="3"/>
                  </a:cxn>
                  <a:cxn ang="0">
                    <a:pos x="6" y="5"/>
                  </a:cxn>
                  <a:cxn ang="0">
                    <a:pos x="3" y="8"/>
                  </a:cxn>
                  <a:cxn ang="0">
                    <a:pos x="2" y="11"/>
                  </a:cxn>
                  <a:cxn ang="0">
                    <a:pos x="1" y="15"/>
                  </a:cxn>
                  <a:cxn ang="0">
                    <a:pos x="0" y="19"/>
                  </a:cxn>
                  <a:cxn ang="0">
                    <a:pos x="1" y="23"/>
                  </a:cxn>
                  <a:cxn ang="0">
                    <a:pos x="2" y="27"/>
                  </a:cxn>
                  <a:cxn ang="0">
                    <a:pos x="3" y="30"/>
                  </a:cxn>
                  <a:cxn ang="0">
                    <a:pos x="6" y="34"/>
                  </a:cxn>
                  <a:cxn ang="0">
                    <a:pos x="8" y="36"/>
                  </a:cxn>
                  <a:cxn ang="0">
                    <a:pos x="12" y="38"/>
                  </a:cxn>
                  <a:cxn ang="0">
                    <a:pos x="16" y="39"/>
                  </a:cxn>
                  <a:cxn ang="0">
                    <a:pos x="20" y="39"/>
                  </a:cxn>
                  <a:cxn ang="0">
                    <a:pos x="24" y="39"/>
                  </a:cxn>
                  <a:cxn ang="0">
                    <a:pos x="28" y="38"/>
                  </a:cxn>
                  <a:cxn ang="0">
                    <a:pos x="31" y="36"/>
                  </a:cxn>
                  <a:cxn ang="0">
                    <a:pos x="34" y="34"/>
                  </a:cxn>
                  <a:cxn ang="0">
                    <a:pos x="37" y="30"/>
                  </a:cxn>
                  <a:cxn ang="0">
                    <a:pos x="38" y="27"/>
                  </a:cxn>
                  <a:cxn ang="0">
                    <a:pos x="39" y="23"/>
                  </a:cxn>
                  <a:cxn ang="0">
                    <a:pos x="40" y="19"/>
                  </a:cxn>
                  <a:cxn ang="0">
                    <a:pos x="39" y="15"/>
                  </a:cxn>
                  <a:cxn ang="0">
                    <a:pos x="38" y="11"/>
                  </a:cxn>
                  <a:cxn ang="0">
                    <a:pos x="37" y="8"/>
                  </a:cxn>
                  <a:cxn ang="0">
                    <a:pos x="34" y="5"/>
                  </a:cxn>
                  <a:cxn ang="0">
                    <a:pos x="31" y="3"/>
                  </a:cxn>
                  <a:cxn ang="0">
                    <a:pos x="28" y="1"/>
                  </a:cxn>
                  <a:cxn ang="0">
                    <a:pos x="24" y="0"/>
                  </a:cxn>
                  <a:cxn ang="0">
                    <a:pos x="20" y="0"/>
                  </a:cxn>
                </a:cxnLst>
                <a:rect l="0" t="0" r="r" b="b"/>
                <a:pathLst>
                  <a:path w="40" h="39">
                    <a:moveTo>
                      <a:pt x="20" y="0"/>
                    </a:moveTo>
                    <a:lnTo>
                      <a:pt x="16" y="0"/>
                    </a:lnTo>
                    <a:lnTo>
                      <a:pt x="12" y="1"/>
                    </a:lnTo>
                    <a:lnTo>
                      <a:pt x="8" y="3"/>
                    </a:lnTo>
                    <a:lnTo>
                      <a:pt x="6" y="5"/>
                    </a:lnTo>
                    <a:lnTo>
                      <a:pt x="3" y="8"/>
                    </a:lnTo>
                    <a:lnTo>
                      <a:pt x="2" y="11"/>
                    </a:lnTo>
                    <a:lnTo>
                      <a:pt x="1" y="15"/>
                    </a:lnTo>
                    <a:lnTo>
                      <a:pt x="0" y="19"/>
                    </a:lnTo>
                    <a:lnTo>
                      <a:pt x="1" y="23"/>
                    </a:lnTo>
                    <a:lnTo>
                      <a:pt x="2" y="27"/>
                    </a:lnTo>
                    <a:lnTo>
                      <a:pt x="3" y="30"/>
                    </a:lnTo>
                    <a:lnTo>
                      <a:pt x="6" y="34"/>
                    </a:lnTo>
                    <a:lnTo>
                      <a:pt x="8" y="36"/>
                    </a:lnTo>
                    <a:lnTo>
                      <a:pt x="12" y="38"/>
                    </a:lnTo>
                    <a:lnTo>
                      <a:pt x="16" y="39"/>
                    </a:lnTo>
                    <a:lnTo>
                      <a:pt x="20" y="39"/>
                    </a:lnTo>
                    <a:lnTo>
                      <a:pt x="24" y="39"/>
                    </a:lnTo>
                    <a:lnTo>
                      <a:pt x="28" y="38"/>
                    </a:lnTo>
                    <a:lnTo>
                      <a:pt x="31" y="36"/>
                    </a:lnTo>
                    <a:lnTo>
                      <a:pt x="34" y="34"/>
                    </a:lnTo>
                    <a:lnTo>
                      <a:pt x="37" y="30"/>
                    </a:lnTo>
                    <a:lnTo>
                      <a:pt x="38" y="27"/>
                    </a:lnTo>
                    <a:lnTo>
                      <a:pt x="39" y="23"/>
                    </a:lnTo>
                    <a:lnTo>
                      <a:pt x="40" y="19"/>
                    </a:lnTo>
                    <a:lnTo>
                      <a:pt x="39" y="15"/>
                    </a:lnTo>
                    <a:lnTo>
                      <a:pt x="38" y="11"/>
                    </a:lnTo>
                    <a:lnTo>
                      <a:pt x="37" y="8"/>
                    </a:lnTo>
                    <a:lnTo>
                      <a:pt x="34" y="5"/>
                    </a:lnTo>
                    <a:lnTo>
                      <a:pt x="31" y="3"/>
                    </a:lnTo>
                    <a:lnTo>
                      <a:pt x="28" y="1"/>
                    </a:lnTo>
                    <a:lnTo>
                      <a:pt x="24" y="0"/>
                    </a:lnTo>
                    <a:lnTo>
                      <a:pt x="20" y="0"/>
                    </a:lnTo>
                    <a:close/>
                  </a:path>
                </a:pathLst>
              </a:custGeom>
              <a:solidFill>
                <a:srgbClr val="800000"/>
              </a:solidFill>
              <a:ln w="9525">
                <a:noFill/>
                <a:round/>
                <a:headEnd/>
                <a:tailEnd/>
              </a:ln>
            </p:spPr>
            <p:txBody>
              <a:bodyPr/>
              <a:lstStyle/>
              <a:p>
                <a:endParaRPr lang="hu-HU"/>
              </a:p>
            </p:txBody>
          </p:sp>
          <p:sp>
            <p:nvSpPr>
              <p:cNvPr id="92659" name="Freeform 499"/>
              <p:cNvSpPr>
                <a:spLocks/>
              </p:cNvSpPr>
              <p:nvPr/>
            </p:nvSpPr>
            <p:spPr bwMode="auto">
              <a:xfrm>
                <a:off x="1750" y="1840"/>
                <a:ext cx="40" cy="39"/>
              </a:xfrm>
              <a:custGeom>
                <a:avLst/>
                <a:gdLst/>
                <a:ahLst/>
                <a:cxnLst>
                  <a:cxn ang="0">
                    <a:pos x="20" y="0"/>
                  </a:cxn>
                  <a:cxn ang="0">
                    <a:pos x="16" y="0"/>
                  </a:cxn>
                  <a:cxn ang="0">
                    <a:pos x="12" y="1"/>
                  </a:cxn>
                  <a:cxn ang="0">
                    <a:pos x="8" y="3"/>
                  </a:cxn>
                  <a:cxn ang="0">
                    <a:pos x="6" y="5"/>
                  </a:cxn>
                  <a:cxn ang="0">
                    <a:pos x="3" y="8"/>
                  </a:cxn>
                  <a:cxn ang="0">
                    <a:pos x="2" y="11"/>
                  </a:cxn>
                  <a:cxn ang="0">
                    <a:pos x="1" y="15"/>
                  </a:cxn>
                  <a:cxn ang="0">
                    <a:pos x="0" y="19"/>
                  </a:cxn>
                  <a:cxn ang="0">
                    <a:pos x="1" y="23"/>
                  </a:cxn>
                  <a:cxn ang="0">
                    <a:pos x="2" y="27"/>
                  </a:cxn>
                  <a:cxn ang="0">
                    <a:pos x="3" y="30"/>
                  </a:cxn>
                  <a:cxn ang="0">
                    <a:pos x="6" y="34"/>
                  </a:cxn>
                  <a:cxn ang="0">
                    <a:pos x="8" y="36"/>
                  </a:cxn>
                  <a:cxn ang="0">
                    <a:pos x="12" y="38"/>
                  </a:cxn>
                  <a:cxn ang="0">
                    <a:pos x="16" y="39"/>
                  </a:cxn>
                  <a:cxn ang="0">
                    <a:pos x="20" y="39"/>
                  </a:cxn>
                  <a:cxn ang="0">
                    <a:pos x="24" y="39"/>
                  </a:cxn>
                  <a:cxn ang="0">
                    <a:pos x="28" y="38"/>
                  </a:cxn>
                  <a:cxn ang="0">
                    <a:pos x="31" y="36"/>
                  </a:cxn>
                  <a:cxn ang="0">
                    <a:pos x="34" y="34"/>
                  </a:cxn>
                  <a:cxn ang="0">
                    <a:pos x="37" y="30"/>
                  </a:cxn>
                  <a:cxn ang="0">
                    <a:pos x="38" y="27"/>
                  </a:cxn>
                  <a:cxn ang="0">
                    <a:pos x="39" y="23"/>
                  </a:cxn>
                  <a:cxn ang="0">
                    <a:pos x="40" y="19"/>
                  </a:cxn>
                  <a:cxn ang="0">
                    <a:pos x="39" y="15"/>
                  </a:cxn>
                  <a:cxn ang="0">
                    <a:pos x="38" y="11"/>
                  </a:cxn>
                  <a:cxn ang="0">
                    <a:pos x="37" y="8"/>
                  </a:cxn>
                  <a:cxn ang="0">
                    <a:pos x="34" y="5"/>
                  </a:cxn>
                  <a:cxn ang="0">
                    <a:pos x="31" y="3"/>
                  </a:cxn>
                  <a:cxn ang="0">
                    <a:pos x="28" y="1"/>
                  </a:cxn>
                  <a:cxn ang="0">
                    <a:pos x="24" y="0"/>
                  </a:cxn>
                  <a:cxn ang="0">
                    <a:pos x="20" y="0"/>
                  </a:cxn>
                </a:cxnLst>
                <a:rect l="0" t="0" r="r" b="b"/>
                <a:pathLst>
                  <a:path w="40" h="39">
                    <a:moveTo>
                      <a:pt x="20" y="0"/>
                    </a:moveTo>
                    <a:lnTo>
                      <a:pt x="16" y="0"/>
                    </a:lnTo>
                    <a:lnTo>
                      <a:pt x="12" y="1"/>
                    </a:lnTo>
                    <a:lnTo>
                      <a:pt x="8" y="3"/>
                    </a:lnTo>
                    <a:lnTo>
                      <a:pt x="6" y="5"/>
                    </a:lnTo>
                    <a:lnTo>
                      <a:pt x="3" y="8"/>
                    </a:lnTo>
                    <a:lnTo>
                      <a:pt x="2" y="11"/>
                    </a:lnTo>
                    <a:lnTo>
                      <a:pt x="1" y="15"/>
                    </a:lnTo>
                    <a:lnTo>
                      <a:pt x="0" y="19"/>
                    </a:lnTo>
                    <a:lnTo>
                      <a:pt x="1" y="23"/>
                    </a:lnTo>
                    <a:lnTo>
                      <a:pt x="2" y="27"/>
                    </a:lnTo>
                    <a:lnTo>
                      <a:pt x="3" y="30"/>
                    </a:lnTo>
                    <a:lnTo>
                      <a:pt x="6" y="34"/>
                    </a:lnTo>
                    <a:lnTo>
                      <a:pt x="8" y="36"/>
                    </a:lnTo>
                    <a:lnTo>
                      <a:pt x="12" y="38"/>
                    </a:lnTo>
                    <a:lnTo>
                      <a:pt x="16" y="39"/>
                    </a:lnTo>
                    <a:lnTo>
                      <a:pt x="20" y="39"/>
                    </a:lnTo>
                    <a:lnTo>
                      <a:pt x="24" y="39"/>
                    </a:lnTo>
                    <a:lnTo>
                      <a:pt x="28" y="38"/>
                    </a:lnTo>
                    <a:lnTo>
                      <a:pt x="31" y="36"/>
                    </a:lnTo>
                    <a:lnTo>
                      <a:pt x="34" y="34"/>
                    </a:lnTo>
                    <a:lnTo>
                      <a:pt x="37" y="30"/>
                    </a:lnTo>
                    <a:lnTo>
                      <a:pt x="38" y="27"/>
                    </a:lnTo>
                    <a:lnTo>
                      <a:pt x="39" y="23"/>
                    </a:lnTo>
                    <a:lnTo>
                      <a:pt x="40" y="19"/>
                    </a:lnTo>
                    <a:lnTo>
                      <a:pt x="39" y="15"/>
                    </a:lnTo>
                    <a:lnTo>
                      <a:pt x="38" y="11"/>
                    </a:lnTo>
                    <a:lnTo>
                      <a:pt x="37" y="8"/>
                    </a:lnTo>
                    <a:lnTo>
                      <a:pt x="34" y="5"/>
                    </a:lnTo>
                    <a:lnTo>
                      <a:pt x="31" y="3"/>
                    </a:lnTo>
                    <a:lnTo>
                      <a:pt x="28" y="1"/>
                    </a:lnTo>
                    <a:lnTo>
                      <a:pt x="24" y="0"/>
                    </a:lnTo>
                    <a:lnTo>
                      <a:pt x="20" y="0"/>
                    </a:lnTo>
                  </a:path>
                </a:pathLst>
              </a:custGeom>
              <a:noFill/>
              <a:ln w="12700">
                <a:solidFill>
                  <a:srgbClr val="800000"/>
                </a:solidFill>
                <a:prstDash val="solid"/>
                <a:round/>
                <a:headEnd/>
                <a:tailEnd/>
              </a:ln>
            </p:spPr>
            <p:txBody>
              <a:bodyPr/>
              <a:lstStyle/>
              <a:p>
                <a:endParaRPr lang="hu-HU"/>
              </a:p>
            </p:txBody>
          </p:sp>
          <p:sp>
            <p:nvSpPr>
              <p:cNvPr id="92660" name="Freeform 500"/>
              <p:cNvSpPr>
                <a:spLocks/>
              </p:cNvSpPr>
              <p:nvPr/>
            </p:nvSpPr>
            <p:spPr bwMode="auto">
              <a:xfrm>
                <a:off x="2458" y="2587"/>
                <a:ext cx="39" cy="39"/>
              </a:xfrm>
              <a:custGeom>
                <a:avLst/>
                <a:gdLst/>
                <a:ahLst/>
                <a:cxnLst>
                  <a:cxn ang="0">
                    <a:pos x="19" y="0"/>
                  </a:cxn>
                  <a:cxn ang="0">
                    <a:pos x="16" y="0"/>
                  </a:cxn>
                  <a:cxn ang="0">
                    <a:pos x="12" y="1"/>
                  </a:cxn>
                  <a:cxn ang="0">
                    <a:pos x="9" y="3"/>
                  </a:cxn>
                  <a:cxn ang="0">
                    <a:pos x="6" y="5"/>
                  </a:cxn>
                  <a:cxn ang="0">
                    <a:pos x="4" y="8"/>
                  </a:cxn>
                  <a:cxn ang="0">
                    <a:pos x="1" y="12"/>
                  </a:cxn>
                  <a:cxn ang="0">
                    <a:pos x="0" y="15"/>
                  </a:cxn>
                  <a:cxn ang="0">
                    <a:pos x="0" y="19"/>
                  </a:cxn>
                  <a:cxn ang="0">
                    <a:pos x="0" y="23"/>
                  </a:cxn>
                  <a:cxn ang="0">
                    <a:pos x="1" y="26"/>
                  </a:cxn>
                  <a:cxn ang="0">
                    <a:pos x="4" y="31"/>
                  </a:cxn>
                  <a:cxn ang="0">
                    <a:pos x="6" y="33"/>
                  </a:cxn>
                  <a:cxn ang="0">
                    <a:pos x="9" y="35"/>
                  </a:cxn>
                  <a:cxn ang="0">
                    <a:pos x="12" y="37"/>
                  </a:cxn>
                  <a:cxn ang="0">
                    <a:pos x="16" y="38"/>
                  </a:cxn>
                  <a:cxn ang="0">
                    <a:pos x="19" y="39"/>
                  </a:cxn>
                  <a:cxn ang="0">
                    <a:pos x="24" y="38"/>
                  </a:cxn>
                  <a:cxn ang="0">
                    <a:pos x="27" y="37"/>
                  </a:cxn>
                  <a:cxn ang="0">
                    <a:pos x="30" y="35"/>
                  </a:cxn>
                  <a:cxn ang="0">
                    <a:pos x="33" y="33"/>
                  </a:cxn>
                  <a:cxn ang="0">
                    <a:pos x="36" y="31"/>
                  </a:cxn>
                  <a:cxn ang="0">
                    <a:pos x="38" y="26"/>
                  </a:cxn>
                  <a:cxn ang="0">
                    <a:pos x="39" y="23"/>
                  </a:cxn>
                  <a:cxn ang="0">
                    <a:pos x="39" y="19"/>
                  </a:cxn>
                  <a:cxn ang="0">
                    <a:pos x="39" y="15"/>
                  </a:cxn>
                  <a:cxn ang="0">
                    <a:pos x="38" y="12"/>
                  </a:cxn>
                  <a:cxn ang="0">
                    <a:pos x="36" y="8"/>
                  </a:cxn>
                  <a:cxn ang="0">
                    <a:pos x="33" y="5"/>
                  </a:cxn>
                  <a:cxn ang="0">
                    <a:pos x="30" y="3"/>
                  </a:cxn>
                  <a:cxn ang="0">
                    <a:pos x="27" y="1"/>
                  </a:cxn>
                  <a:cxn ang="0">
                    <a:pos x="24" y="0"/>
                  </a:cxn>
                  <a:cxn ang="0">
                    <a:pos x="19" y="0"/>
                  </a:cxn>
                </a:cxnLst>
                <a:rect l="0" t="0" r="r" b="b"/>
                <a:pathLst>
                  <a:path w="39" h="39">
                    <a:moveTo>
                      <a:pt x="19" y="0"/>
                    </a:moveTo>
                    <a:lnTo>
                      <a:pt x="16" y="0"/>
                    </a:lnTo>
                    <a:lnTo>
                      <a:pt x="12" y="1"/>
                    </a:lnTo>
                    <a:lnTo>
                      <a:pt x="9" y="3"/>
                    </a:lnTo>
                    <a:lnTo>
                      <a:pt x="6" y="5"/>
                    </a:lnTo>
                    <a:lnTo>
                      <a:pt x="4" y="8"/>
                    </a:lnTo>
                    <a:lnTo>
                      <a:pt x="1" y="12"/>
                    </a:lnTo>
                    <a:lnTo>
                      <a:pt x="0" y="15"/>
                    </a:lnTo>
                    <a:lnTo>
                      <a:pt x="0" y="19"/>
                    </a:lnTo>
                    <a:lnTo>
                      <a:pt x="0" y="23"/>
                    </a:lnTo>
                    <a:lnTo>
                      <a:pt x="1" y="26"/>
                    </a:lnTo>
                    <a:lnTo>
                      <a:pt x="4" y="31"/>
                    </a:lnTo>
                    <a:lnTo>
                      <a:pt x="6" y="33"/>
                    </a:lnTo>
                    <a:lnTo>
                      <a:pt x="9" y="35"/>
                    </a:lnTo>
                    <a:lnTo>
                      <a:pt x="12" y="37"/>
                    </a:lnTo>
                    <a:lnTo>
                      <a:pt x="16" y="38"/>
                    </a:lnTo>
                    <a:lnTo>
                      <a:pt x="19" y="39"/>
                    </a:lnTo>
                    <a:lnTo>
                      <a:pt x="24" y="38"/>
                    </a:lnTo>
                    <a:lnTo>
                      <a:pt x="27" y="37"/>
                    </a:lnTo>
                    <a:lnTo>
                      <a:pt x="30" y="35"/>
                    </a:lnTo>
                    <a:lnTo>
                      <a:pt x="33" y="33"/>
                    </a:lnTo>
                    <a:lnTo>
                      <a:pt x="36" y="31"/>
                    </a:lnTo>
                    <a:lnTo>
                      <a:pt x="38" y="26"/>
                    </a:lnTo>
                    <a:lnTo>
                      <a:pt x="39" y="23"/>
                    </a:lnTo>
                    <a:lnTo>
                      <a:pt x="39" y="19"/>
                    </a:lnTo>
                    <a:lnTo>
                      <a:pt x="39" y="15"/>
                    </a:lnTo>
                    <a:lnTo>
                      <a:pt x="38" y="12"/>
                    </a:lnTo>
                    <a:lnTo>
                      <a:pt x="36" y="8"/>
                    </a:lnTo>
                    <a:lnTo>
                      <a:pt x="33" y="5"/>
                    </a:lnTo>
                    <a:lnTo>
                      <a:pt x="30" y="3"/>
                    </a:lnTo>
                    <a:lnTo>
                      <a:pt x="27" y="1"/>
                    </a:lnTo>
                    <a:lnTo>
                      <a:pt x="24" y="0"/>
                    </a:lnTo>
                    <a:lnTo>
                      <a:pt x="19" y="0"/>
                    </a:lnTo>
                    <a:close/>
                  </a:path>
                </a:pathLst>
              </a:custGeom>
              <a:solidFill>
                <a:srgbClr val="800000"/>
              </a:solidFill>
              <a:ln w="9525">
                <a:noFill/>
                <a:round/>
                <a:headEnd/>
                <a:tailEnd/>
              </a:ln>
            </p:spPr>
            <p:txBody>
              <a:bodyPr/>
              <a:lstStyle/>
              <a:p>
                <a:endParaRPr lang="hu-HU"/>
              </a:p>
            </p:txBody>
          </p:sp>
          <p:sp>
            <p:nvSpPr>
              <p:cNvPr id="92661" name="Freeform 501"/>
              <p:cNvSpPr>
                <a:spLocks/>
              </p:cNvSpPr>
              <p:nvPr/>
            </p:nvSpPr>
            <p:spPr bwMode="auto">
              <a:xfrm>
                <a:off x="2458" y="2587"/>
                <a:ext cx="39" cy="39"/>
              </a:xfrm>
              <a:custGeom>
                <a:avLst/>
                <a:gdLst/>
                <a:ahLst/>
                <a:cxnLst>
                  <a:cxn ang="0">
                    <a:pos x="19" y="0"/>
                  </a:cxn>
                  <a:cxn ang="0">
                    <a:pos x="16" y="0"/>
                  </a:cxn>
                  <a:cxn ang="0">
                    <a:pos x="12" y="1"/>
                  </a:cxn>
                  <a:cxn ang="0">
                    <a:pos x="9" y="3"/>
                  </a:cxn>
                  <a:cxn ang="0">
                    <a:pos x="6" y="5"/>
                  </a:cxn>
                  <a:cxn ang="0">
                    <a:pos x="4" y="8"/>
                  </a:cxn>
                  <a:cxn ang="0">
                    <a:pos x="1" y="12"/>
                  </a:cxn>
                  <a:cxn ang="0">
                    <a:pos x="0" y="15"/>
                  </a:cxn>
                  <a:cxn ang="0">
                    <a:pos x="0" y="19"/>
                  </a:cxn>
                  <a:cxn ang="0">
                    <a:pos x="0" y="23"/>
                  </a:cxn>
                  <a:cxn ang="0">
                    <a:pos x="1" y="26"/>
                  </a:cxn>
                  <a:cxn ang="0">
                    <a:pos x="4" y="31"/>
                  </a:cxn>
                  <a:cxn ang="0">
                    <a:pos x="6" y="33"/>
                  </a:cxn>
                  <a:cxn ang="0">
                    <a:pos x="9" y="35"/>
                  </a:cxn>
                  <a:cxn ang="0">
                    <a:pos x="12" y="37"/>
                  </a:cxn>
                  <a:cxn ang="0">
                    <a:pos x="16" y="38"/>
                  </a:cxn>
                  <a:cxn ang="0">
                    <a:pos x="19" y="39"/>
                  </a:cxn>
                  <a:cxn ang="0">
                    <a:pos x="24" y="38"/>
                  </a:cxn>
                  <a:cxn ang="0">
                    <a:pos x="27" y="37"/>
                  </a:cxn>
                  <a:cxn ang="0">
                    <a:pos x="30" y="35"/>
                  </a:cxn>
                  <a:cxn ang="0">
                    <a:pos x="33" y="33"/>
                  </a:cxn>
                  <a:cxn ang="0">
                    <a:pos x="36" y="31"/>
                  </a:cxn>
                  <a:cxn ang="0">
                    <a:pos x="38" y="26"/>
                  </a:cxn>
                  <a:cxn ang="0">
                    <a:pos x="39" y="23"/>
                  </a:cxn>
                  <a:cxn ang="0">
                    <a:pos x="39" y="19"/>
                  </a:cxn>
                  <a:cxn ang="0">
                    <a:pos x="39" y="15"/>
                  </a:cxn>
                  <a:cxn ang="0">
                    <a:pos x="38" y="12"/>
                  </a:cxn>
                  <a:cxn ang="0">
                    <a:pos x="36" y="8"/>
                  </a:cxn>
                  <a:cxn ang="0">
                    <a:pos x="33" y="5"/>
                  </a:cxn>
                  <a:cxn ang="0">
                    <a:pos x="30" y="3"/>
                  </a:cxn>
                  <a:cxn ang="0">
                    <a:pos x="27" y="1"/>
                  </a:cxn>
                  <a:cxn ang="0">
                    <a:pos x="24" y="0"/>
                  </a:cxn>
                  <a:cxn ang="0">
                    <a:pos x="19" y="0"/>
                  </a:cxn>
                </a:cxnLst>
                <a:rect l="0" t="0" r="r" b="b"/>
                <a:pathLst>
                  <a:path w="39" h="39">
                    <a:moveTo>
                      <a:pt x="19" y="0"/>
                    </a:moveTo>
                    <a:lnTo>
                      <a:pt x="16" y="0"/>
                    </a:lnTo>
                    <a:lnTo>
                      <a:pt x="12" y="1"/>
                    </a:lnTo>
                    <a:lnTo>
                      <a:pt x="9" y="3"/>
                    </a:lnTo>
                    <a:lnTo>
                      <a:pt x="6" y="5"/>
                    </a:lnTo>
                    <a:lnTo>
                      <a:pt x="4" y="8"/>
                    </a:lnTo>
                    <a:lnTo>
                      <a:pt x="1" y="12"/>
                    </a:lnTo>
                    <a:lnTo>
                      <a:pt x="0" y="15"/>
                    </a:lnTo>
                    <a:lnTo>
                      <a:pt x="0" y="19"/>
                    </a:lnTo>
                    <a:lnTo>
                      <a:pt x="0" y="23"/>
                    </a:lnTo>
                    <a:lnTo>
                      <a:pt x="1" y="26"/>
                    </a:lnTo>
                    <a:lnTo>
                      <a:pt x="4" y="31"/>
                    </a:lnTo>
                    <a:lnTo>
                      <a:pt x="6" y="33"/>
                    </a:lnTo>
                    <a:lnTo>
                      <a:pt x="9" y="35"/>
                    </a:lnTo>
                    <a:lnTo>
                      <a:pt x="12" y="37"/>
                    </a:lnTo>
                    <a:lnTo>
                      <a:pt x="16" y="38"/>
                    </a:lnTo>
                    <a:lnTo>
                      <a:pt x="19" y="39"/>
                    </a:lnTo>
                    <a:lnTo>
                      <a:pt x="24" y="38"/>
                    </a:lnTo>
                    <a:lnTo>
                      <a:pt x="27" y="37"/>
                    </a:lnTo>
                    <a:lnTo>
                      <a:pt x="30" y="35"/>
                    </a:lnTo>
                    <a:lnTo>
                      <a:pt x="33" y="33"/>
                    </a:lnTo>
                    <a:lnTo>
                      <a:pt x="36" y="31"/>
                    </a:lnTo>
                    <a:lnTo>
                      <a:pt x="38" y="26"/>
                    </a:lnTo>
                    <a:lnTo>
                      <a:pt x="39" y="23"/>
                    </a:lnTo>
                    <a:lnTo>
                      <a:pt x="39" y="19"/>
                    </a:lnTo>
                    <a:lnTo>
                      <a:pt x="39" y="15"/>
                    </a:lnTo>
                    <a:lnTo>
                      <a:pt x="38" y="12"/>
                    </a:lnTo>
                    <a:lnTo>
                      <a:pt x="36" y="8"/>
                    </a:lnTo>
                    <a:lnTo>
                      <a:pt x="33" y="5"/>
                    </a:lnTo>
                    <a:lnTo>
                      <a:pt x="30" y="3"/>
                    </a:lnTo>
                    <a:lnTo>
                      <a:pt x="27" y="1"/>
                    </a:lnTo>
                    <a:lnTo>
                      <a:pt x="24" y="0"/>
                    </a:lnTo>
                    <a:lnTo>
                      <a:pt x="19" y="0"/>
                    </a:lnTo>
                  </a:path>
                </a:pathLst>
              </a:custGeom>
              <a:noFill/>
              <a:ln w="12700">
                <a:solidFill>
                  <a:srgbClr val="800000"/>
                </a:solidFill>
                <a:prstDash val="solid"/>
                <a:round/>
                <a:headEnd/>
                <a:tailEnd/>
              </a:ln>
            </p:spPr>
            <p:txBody>
              <a:bodyPr/>
              <a:lstStyle/>
              <a:p>
                <a:endParaRPr lang="hu-HU"/>
              </a:p>
            </p:txBody>
          </p:sp>
          <p:sp>
            <p:nvSpPr>
              <p:cNvPr id="92662" name="Freeform 502"/>
              <p:cNvSpPr>
                <a:spLocks/>
              </p:cNvSpPr>
              <p:nvPr/>
            </p:nvSpPr>
            <p:spPr bwMode="auto">
              <a:xfrm>
                <a:off x="3164" y="3447"/>
                <a:ext cx="41" cy="42"/>
              </a:xfrm>
              <a:custGeom>
                <a:avLst/>
                <a:gdLst/>
                <a:ahLst/>
                <a:cxnLst>
                  <a:cxn ang="0">
                    <a:pos x="20" y="0"/>
                  </a:cxn>
                  <a:cxn ang="0">
                    <a:pos x="15" y="1"/>
                  </a:cxn>
                  <a:cxn ang="0">
                    <a:pos x="12" y="2"/>
                  </a:cxn>
                  <a:cxn ang="0">
                    <a:pos x="9" y="4"/>
                  </a:cxn>
                  <a:cxn ang="0">
                    <a:pos x="5" y="6"/>
                  </a:cxn>
                  <a:cxn ang="0">
                    <a:pos x="3" y="9"/>
                  </a:cxn>
                  <a:cxn ang="0">
                    <a:pos x="1" y="13"/>
                  </a:cxn>
                  <a:cxn ang="0">
                    <a:pos x="0" y="17"/>
                  </a:cxn>
                  <a:cxn ang="0">
                    <a:pos x="0" y="21"/>
                  </a:cxn>
                  <a:cxn ang="0">
                    <a:pos x="0" y="25"/>
                  </a:cxn>
                  <a:cxn ang="0">
                    <a:pos x="1" y="30"/>
                  </a:cxn>
                  <a:cxn ang="0">
                    <a:pos x="3" y="33"/>
                  </a:cxn>
                  <a:cxn ang="0">
                    <a:pos x="5" y="36"/>
                  </a:cxn>
                  <a:cxn ang="0">
                    <a:pos x="9" y="38"/>
                  </a:cxn>
                  <a:cxn ang="0">
                    <a:pos x="12" y="40"/>
                  </a:cxn>
                  <a:cxn ang="0">
                    <a:pos x="15" y="41"/>
                  </a:cxn>
                  <a:cxn ang="0">
                    <a:pos x="20" y="42"/>
                  </a:cxn>
                  <a:cxn ang="0">
                    <a:pos x="24" y="41"/>
                  </a:cxn>
                  <a:cxn ang="0">
                    <a:pos x="27" y="40"/>
                  </a:cxn>
                  <a:cxn ang="0">
                    <a:pos x="32" y="38"/>
                  </a:cxn>
                  <a:cxn ang="0">
                    <a:pos x="34" y="36"/>
                  </a:cxn>
                  <a:cxn ang="0">
                    <a:pos x="36" y="33"/>
                  </a:cxn>
                  <a:cxn ang="0">
                    <a:pos x="38" y="30"/>
                  </a:cxn>
                  <a:cxn ang="0">
                    <a:pos x="40" y="25"/>
                  </a:cxn>
                  <a:cxn ang="0">
                    <a:pos x="41" y="21"/>
                  </a:cxn>
                  <a:cxn ang="0">
                    <a:pos x="40" y="17"/>
                  </a:cxn>
                  <a:cxn ang="0">
                    <a:pos x="38" y="13"/>
                  </a:cxn>
                  <a:cxn ang="0">
                    <a:pos x="36" y="9"/>
                  </a:cxn>
                  <a:cxn ang="0">
                    <a:pos x="34" y="6"/>
                  </a:cxn>
                  <a:cxn ang="0">
                    <a:pos x="32" y="4"/>
                  </a:cxn>
                  <a:cxn ang="0">
                    <a:pos x="27" y="2"/>
                  </a:cxn>
                  <a:cxn ang="0">
                    <a:pos x="24" y="1"/>
                  </a:cxn>
                  <a:cxn ang="0">
                    <a:pos x="20" y="0"/>
                  </a:cxn>
                </a:cxnLst>
                <a:rect l="0" t="0" r="r" b="b"/>
                <a:pathLst>
                  <a:path w="41" h="42">
                    <a:moveTo>
                      <a:pt x="20" y="0"/>
                    </a:moveTo>
                    <a:lnTo>
                      <a:pt x="15" y="1"/>
                    </a:lnTo>
                    <a:lnTo>
                      <a:pt x="12" y="2"/>
                    </a:lnTo>
                    <a:lnTo>
                      <a:pt x="9" y="4"/>
                    </a:lnTo>
                    <a:lnTo>
                      <a:pt x="5" y="6"/>
                    </a:lnTo>
                    <a:lnTo>
                      <a:pt x="3" y="9"/>
                    </a:lnTo>
                    <a:lnTo>
                      <a:pt x="1" y="13"/>
                    </a:lnTo>
                    <a:lnTo>
                      <a:pt x="0" y="17"/>
                    </a:lnTo>
                    <a:lnTo>
                      <a:pt x="0" y="21"/>
                    </a:lnTo>
                    <a:lnTo>
                      <a:pt x="0" y="25"/>
                    </a:lnTo>
                    <a:lnTo>
                      <a:pt x="1" y="30"/>
                    </a:lnTo>
                    <a:lnTo>
                      <a:pt x="3" y="33"/>
                    </a:lnTo>
                    <a:lnTo>
                      <a:pt x="5" y="36"/>
                    </a:lnTo>
                    <a:lnTo>
                      <a:pt x="9" y="38"/>
                    </a:lnTo>
                    <a:lnTo>
                      <a:pt x="12" y="40"/>
                    </a:lnTo>
                    <a:lnTo>
                      <a:pt x="15" y="41"/>
                    </a:lnTo>
                    <a:lnTo>
                      <a:pt x="20" y="42"/>
                    </a:lnTo>
                    <a:lnTo>
                      <a:pt x="24" y="41"/>
                    </a:lnTo>
                    <a:lnTo>
                      <a:pt x="27" y="40"/>
                    </a:lnTo>
                    <a:lnTo>
                      <a:pt x="32" y="38"/>
                    </a:lnTo>
                    <a:lnTo>
                      <a:pt x="34" y="36"/>
                    </a:lnTo>
                    <a:lnTo>
                      <a:pt x="36" y="33"/>
                    </a:lnTo>
                    <a:lnTo>
                      <a:pt x="38" y="30"/>
                    </a:lnTo>
                    <a:lnTo>
                      <a:pt x="40" y="25"/>
                    </a:lnTo>
                    <a:lnTo>
                      <a:pt x="41" y="21"/>
                    </a:lnTo>
                    <a:lnTo>
                      <a:pt x="40" y="17"/>
                    </a:lnTo>
                    <a:lnTo>
                      <a:pt x="38" y="13"/>
                    </a:lnTo>
                    <a:lnTo>
                      <a:pt x="36" y="9"/>
                    </a:lnTo>
                    <a:lnTo>
                      <a:pt x="34" y="6"/>
                    </a:lnTo>
                    <a:lnTo>
                      <a:pt x="32" y="4"/>
                    </a:lnTo>
                    <a:lnTo>
                      <a:pt x="27" y="2"/>
                    </a:lnTo>
                    <a:lnTo>
                      <a:pt x="24" y="1"/>
                    </a:lnTo>
                    <a:lnTo>
                      <a:pt x="20" y="0"/>
                    </a:lnTo>
                    <a:close/>
                  </a:path>
                </a:pathLst>
              </a:custGeom>
              <a:solidFill>
                <a:srgbClr val="800000"/>
              </a:solidFill>
              <a:ln w="9525">
                <a:noFill/>
                <a:round/>
                <a:headEnd/>
                <a:tailEnd/>
              </a:ln>
            </p:spPr>
            <p:txBody>
              <a:bodyPr/>
              <a:lstStyle/>
              <a:p>
                <a:endParaRPr lang="hu-HU"/>
              </a:p>
            </p:txBody>
          </p:sp>
          <p:sp>
            <p:nvSpPr>
              <p:cNvPr id="92663" name="Freeform 503"/>
              <p:cNvSpPr>
                <a:spLocks/>
              </p:cNvSpPr>
              <p:nvPr/>
            </p:nvSpPr>
            <p:spPr bwMode="auto">
              <a:xfrm>
                <a:off x="3164" y="3447"/>
                <a:ext cx="41" cy="42"/>
              </a:xfrm>
              <a:custGeom>
                <a:avLst/>
                <a:gdLst/>
                <a:ahLst/>
                <a:cxnLst>
                  <a:cxn ang="0">
                    <a:pos x="20" y="0"/>
                  </a:cxn>
                  <a:cxn ang="0">
                    <a:pos x="15" y="1"/>
                  </a:cxn>
                  <a:cxn ang="0">
                    <a:pos x="12" y="2"/>
                  </a:cxn>
                  <a:cxn ang="0">
                    <a:pos x="9" y="4"/>
                  </a:cxn>
                  <a:cxn ang="0">
                    <a:pos x="5" y="6"/>
                  </a:cxn>
                  <a:cxn ang="0">
                    <a:pos x="3" y="9"/>
                  </a:cxn>
                  <a:cxn ang="0">
                    <a:pos x="1" y="13"/>
                  </a:cxn>
                  <a:cxn ang="0">
                    <a:pos x="0" y="17"/>
                  </a:cxn>
                  <a:cxn ang="0">
                    <a:pos x="0" y="21"/>
                  </a:cxn>
                  <a:cxn ang="0">
                    <a:pos x="0" y="25"/>
                  </a:cxn>
                  <a:cxn ang="0">
                    <a:pos x="1" y="30"/>
                  </a:cxn>
                  <a:cxn ang="0">
                    <a:pos x="3" y="33"/>
                  </a:cxn>
                  <a:cxn ang="0">
                    <a:pos x="5" y="36"/>
                  </a:cxn>
                  <a:cxn ang="0">
                    <a:pos x="9" y="38"/>
                  </a:cxn>
                  <a:cxn ang="0">
                    <a:pos x="12" y="40"/>
                  </a:cxn>
                  <a:cxn ang="0">
                    <a:pos x="15" y="41"/>
                  </a:cxn>
                  <a:cxn ang="0">
                    <a:pos x="20" y="42"/>
                  </a:cxn>
                  <a:cxn ang="0">
                    <a:pos x="24" y="41"/>
                  </a:cxn>
                  <a:cxn ang="0">
                    <a:pos x="27" y="40"/>
                  </a:cxn>
                  <a:cxn ang="0">
                    <a:pos x="32" y="38"/>
                  </a:cxn>
                  <a:cxn ang="0">
                    <a:pos x="34" y="36"/>
                  </a:cxn>
                  <a:cxn ang="0">
                    <a:pos x="36" y="33"/>
                  </a:cxn>
                  <a:cxn ang="0">
                    <a:pos x="38" y="30"/>
                  </a:cxn>
                  <a:cxn ang="0">
                    <a:pos x="40" y="25"/>
                  </a:cxn>
                  <a:cxn ang="0">
                    <a:pos x="41" y="21"/>
                  </a:cxn>
                  <a:cxn ang="0">
                    <a:pos x="40" y="17"/>
                  </a:cxn>
                  <a:cxn ang="0">
                    <a:pos x="38" y="13"/>
                  </a:cxn>
                  <a:cxn ang="0">
                    <a:pos x="36" y="9"/>
                  </a:cxn>
                  <a:cxn ang="0">
                    <a:pos x="34" y="6"/>
                  </a:cxn>
                  <a:cxn ang="0">
                    <a:pos x="32" y="4"/>
                  </a:cxn>
                  <a:cxn ang="0">
                    <a:pos x="27" y="2"/>
                  </a:cxn>
                  <a:cxn ang="0">
                    <a:pos x="24" y="1"/>
                  </a:cxn>
                  <a:cxn ang="0">
                    <a:pos x="20" y="0"/>
                  </a:cxn>
                </a:cxnLst>
                <a:rect l="0" t="0" r="r" b="b"/>
                <a:pathLst>
                  <a:path w="41" h="42">
                    <a:moveTo>
                      <a:pt x="20" y="0"/>
                    </a:moveTo>
                    <a:lnTo>
                      <a:pt x="15" y="1"/>
                    </a:lnTo>
                    <a:lnTo>
                      <a:pt x="12" y="2"/>
                    </a:lnTo>
                    <a:lnTo>
                      <a:pt x="9" y="4"/>
                    </a:lnTo>
                    <a:lnTo>
                      <a:pt x="5" y="6"/>
                    </a:lnTo>
                    <a:lnTo>
                      <a:pt x="3" y="9"/>
                    </a:lnTo>
                    <a:lnTo>
                      <a:pt x="1" y="13"/>
                    </a:lnTo>
                    <a:lnTo>
                      <a:pt x="0" y="17"/>
                    </a:lnTo>
                    <a:lnTo>
                      <a:pt x="0" y="21"/>
                    </a:lnTo>
                    <a:lnTo>
                      <a:pt x="0" y="25"/>
                    </a:lnTo>
                    <a:lnTo>
                      <a:pt x="1" y="30"/>
                    </a:lnTo>
                    <a:lnTo>
                      <a:pt x="3" y="33"/>
                    </a:lnTo>
                    <a:lnTo>
                      <a:pt x="5" y="36"/>
                    </a:lnTo>
                    <a:lnTo>
                      <a:pt x="9" y="38"/>
                    </a:lnTo>
                    <a:lnTo>
                      <a:pt x="12" y="40"/>
                    </a:lnTo>
                    <a:lnTo>
                      <a:pt x="15" y="41"/>
                    </a:lnTo>
                    <a:lnTo>
                      <a:pt x="20" y="42"/>
                    </a:lnTo>
                    <a:lnTo>
                      <a:pt x="24" y="41"/>
                    </a:lnTo>
                    <a:lnTo>
                      <a:pt x="27" y="40"/>
                    </a:lnTo>
                    <a:lnTo>
                      <a:pt x="32" y="38"/>
                    </a:lnTo>
                    <a:lnTo>
                      <a:pt x="34" y="36"/>
                    </a:lnTo>
                    <a:lnTo>
                      <a:pt x="36" y="33"/>
                    </a:lnTo>
                    <a:lnTo>
                      <a:pt x="38" y="30"/>
                    </a:lnTo>
                    <a:lnTo>
                      <a:pt x="40" y="25"/>
                    </a:lnTo>
                    <a:lnTo>
                      <a:pt x="41" y="21"/>
                    </a:lnTo>
                    <a:lnTo>
                      <a:pt x="40" y="17"/>
                    </a:lnTo>
                    <a:lnTo>
                      <a:pt x="38" y="13"/>
                    </a:lnTo>
                    <a:lnTo>
                      <a:pt x="36" y="9"/>
                    </a:lnTo>
                    <a:lnTo>
                      <a:pt x="34" y="6"/>
                    </a:lnTo>
                    <a:lnTo>
                      <a:pt x="32" y="4"/>
                    </a:lnTo>
                    <a:lnTo>
                      <a:pt x="27" y="2"/>
                    </a:lnTo>
                    <a:lnTo>
                      <a:pt x="24" y="1"/>
                    </a:lnTo>
                    <a:lnTo>
                      <a:pt x="20" y="0"/>
                    </a:lnTo>
                  </a:path>
                </a:pathLst>
              </a:custGeom>
              <a:noFill/>
              <a:ln w="12700">
                <a:solidFill>
                  <a:srgbClr val="800000"/>
                </a:solidFill>
                <a:prstDash val="solid"/>
                <a:round/>
                <a:headEnd/>
                <a:tailEnd/>
              </a:ln>
            </p:spPr>
            <p:txBody>
              <a:bodyPr/>
              <a:lstStyle/>
              <a:p>
                <a:endParaRPr lang="hu-HU"/>
              </a:p>
            </p:txBody>
          </p:sp>
          <p:sp>
            <p:nvSpPr>
              <p:cNvPr id="92664" name="Freeform 504"/>
              <p:cNvSpPr>
                <a:spLocks/>
              </p:cNvSpPr>
              <p:nvPr/>
            </p:nvSpPr>
            <p:spPr bwMode="auto">
              <a:xfrm>
                <a:off x="3873" y="3451"/>
                <a:ext cx="41" cy="39"/>
              </a:xfrm>
              <a:custGeom>
                <a:avLst/>
                <a:gdLst/>
                <a:ahLst/>
                <a:cxnLst>
                  <a:cxn ang="0">
                    <a:pos x="20" y="0"/>
                  </a:cxn>
                  <a:cxn ang="0">
                    <a:pos x="16" y="0"/>
                  </a:cxn>
                  <a:cxn ang="0">
                    <a:pos x="12" y="1"/>
                  </a:cxn>
                  <a:cxn ang="0">
                    <a:pos x="9" y="3"/>
                  </a:cxn>
                  <a:cxn ang="0">
                    <a:pos x="5" y="5"/>
                  </a:cxn>
                  <a:cxn ang="0">
                    <a:pos x="3" y="9"/>
                  </a:cxn>
                  <a:cxn ang="0">
                    <a:pos x="1" y="12"/>
                  </a:cxn>
                  <a:cxn ang="0">
                    <a:pos x="0" y="15"/>
                  </a:cxn>
                  <a:cxn ang="0">
                    <a:pos x="0" y="19"/>
                  </a:cxn>
                  <a:cxn ang="0">
                    <a:pos x="0" y="23"/>
                  </a:cxn>
                  <a:cxn ang="0">
                    <a:pos x="1" y="27"/>
                  </a:cxn>
                  <a:cxn ang="0">
                    <a:pos x="3" y="30"/>
                  </a:cxn>
                  <a:cxn ang="0">
                    <a:pos x="5" y="33"/>
                  </a:cxn>
                  <a:cxn ang="0">
                    <a:pos x="9" y="35"/>
                  </a:cxn>
                  <a:cxn ang="0">
                    <a:pos x="12" y="37"/>
                  </a:cxn>
                  <a:cxn ang="0">
                    <a:pos x="16" y="38"/>
                  </a:cxn>
                  <a:cxn ang="0">
                    <a:pos x="20" y="39"/>
                  </a:cxn>
                  <a:cxn ang="0">
                    <a:pos x="24" y="38"/>
                  </a:cxn>
                  <a:cxn ang="0">
                    <a:pos x="27" y="37"/>
                  </a:cxn>
                  <a:cxn ang="0">
                    <a:pos x="32" y="35"/>
                  </a:cxn>
                  <a:cxn ang="0">
                    <a:pos x="34" y="33"/>
                  </a:cxn>
                  <a:cxn ang="0">
                    <a:pos x="37" y="30"/>
                  </a:cxn>
                  <a:cxn ang="0">
                    <a:pos x="38" y="27"/>
                  </a:cxn>
                  <a:cxn ang="0">
                    <a:pos x="39" y="23"/>
                  </a:cxn>
                  <a:cxn ang="0">
                    <a:pos x="41" y="19"/>
                  </a:cxn>
                  <a:cxn ang="0">
                    <a:pos x="39" y="15"/>
                  </a:cxn>
                  <a:cxn ang="0">
                    <a:pos x="38" y="12"/>
                  </a:cxn>
                  <a:cxn ang="0">
                    <a:pos x="37" y="9"/>
                  </a:cxn>
                  <a:cxn ang="0">
                    <a:pos x="34" y="5"/>
                  </a:cxn>
                  <a:cxn ang="0">
                    <a:pos x="32" y="3"/>
                  </a:cxn>
                  <a:cxn ang="0">
                    <a:pos x="27" y="1"/>
                  </a:cxn>
                  <a:cxn ang="0">
                    <a:pos x="24" y="0"/>
                  </a:cxn>
                  <a:cxn ang="0">
                    <a:pos x="20" y="0"/>
                  </a:cxn>
                </a:cxnLst>
                <a:rect l="0" t="0" r="r" b="b"/>
                <a:pathLst>
                  <a:path w="41" h="39">
                    <a:moveTo>
                      <a:pt x="20" y="0"/>
                    </a:moveTo>
                    <a:lnTo>
                      <a:pt x="16" y="0"/>
                    </a:lnTo>
                    <a:lnTo>
                      <a:pt x="12" y="1"/>
                    </a:lnTo>
                    <a:lnTo>
                      <a:pt x="9" y="3"/>
                    </a:lnTo>
                    <a:lnTo>
                      <a:pt x="5" y="5"/>
                    </a:lnTo>
                    <a:lnTo>
                      <a:pt x="3" y="9"/>
                    </a:lnTo>
                    <a:lnTo>
                      <a:pt x="1" y="12"/>
                    </a:lnTo>
                    <a:lnTo>
                      <a:pt x="0" y="15"/>
                    </a:lnTo>
                    <a:lnTo>
                      <a:pt x="0" y="19"/>
                    </a:lnTo>
                    <a:lnTo>
                      <a:pt x="0" y="23"/>
                    </a:lnTo>
                    <a:lnTo>
                      <a:pt x="1" y="27"/>
                    </a:lnTo>
                    <a:lnTo>
                      <a:pt x="3" y="30"/>
                    </a:lnTo>
                    <a:lnTo>
                      <a:pt x="5" y="33"/>
                    </a:lnTo>
                    <a:lnTo>
                      <a:pt x="9" y="35"/>
                    </a:lnTo>
                    <a:lnTo>
                      <a:pt x="12" y="37"/>
                    </a:lnTo>
                    <a:lnTo>
                      <a:pt x="16" y="38"/>
                    </a:lnTo>
                    <a:lnTo>
                      <a:pt x="20" y="39"/>
                    </a:lnTo>
                    <a:lnTo>
                      <a:pt x="24" y="38"/>
                    </a:lnTo>
                    <a:lnTo>
                      <a:pt x="27" y="37"/>
                    </a:lnTo>
                    <a:lnTo>
                      <a:pt x="32" y="35"/>
                    </a:lnTo>
                    <a:lnTo>
                      <a:pt x="34" y="33"/>
                    </a:lnTo>
                    <a:lnTo>
                      <a:pt x="37" y="30"/>
                    </a:lnTo>
                    <a:lnTo>
                      <a:pt x="38" y="27"/>
                    </a:lnTo>
                    <a:lnTo>
                      <a:pt x="39" y="23"/>
                    </a:lnTo>
                    <a:lnTo>
                      <a:pt x="41" y="19"/>
                    </a:lnTo>
                    <a:lnTo>
                      <a:pt x="39" y="15"/>
                    </a:lnTo>
                    <a:lnTo>
                      <a:pt x="38" y="12"/>
                    </a:lnTo>
                    <a:lnTo>
                      <a:pt x="37" y="9"/>
                    </a:lnTo>
                    <a:lnTo>
                      <a:pt x="34" y="5"/>
                    </a:lnTo>
                    <a:lnTo>
                      <a:pt x="32" y="3"/>
                    </a:lnTo>
                    <a:lnTo>
                      <a:pt x="27" y="1"/>
                    </a:lnTo>
                    <a:lnTo>
                      <a:pt x="24" y="0"/>
                    </a:lnTo>
                    <a:lnTo>
                      <a:pt x="20" y="0"/>
                    </a:lnTo>
                    <a:close/>
                  </a:path>
                </a:pathLst>
              </a:custGeom>
              <a:solidFill>
                <a:srgbClr val="800000"/>
              </a:solidFill>
              <a:ln w="9525">
                <a:noFill/>
                <a:round/>
                <a:headEnd/>
                <a:tailEnd/>
              </a:ln>
            </p:spPr>
            <p:txBody>
              <a:bodyPr/>
              <a:lstStyle/>
              <a:p>
                <a:endParaRPr lang="hu-HU"/>
              </a:p>
            </p:txBody>
          </p:sp>
          <p:sp>
            <p:nvSpPr>
              <p:cNvPr id="92665" name="Freeform 505"/>
              <p:cNvSpPr>
                <a:spLocks/>
              </p:cNvSpPr>
              <p:nvPr/>
            </p:nvSpPr>
            <p:spPr bwMode="auto">
              <a:xfrm>
                <a:off x="3873" y="3451"/>
                <a:ext cx="41" cy="39"/>
              </a:xfrm>
              <a:custGeom>
                <a:avLst/>
                <a:gdLst/>
                <a:ahLst/>
                <a:cxnLst>
                  <a:cxn ang="0">
                    <a:pos x="20" y="0"/>
                  </a:cxn>
                  <a:cxn ang="0">
                    <a:pos x="16" y="0"/>
                  </a:cxn>
                  <a:cxn ang="0">
                    <a:pos x="12" y="1"/>
                  </a:cxn>
                  <a:cxn ang="0">
                    <a:pos x="9" y="3"/>
                  </a:cxn>
                  <a:cxn ang="0">
                    <a:pos x="5" y="5"/>
                  </a:cxn>
                  <a:cxn ang="0">
                    <a:pos x="3" y="9"/>
                  </a:cxn>
                  <a:cxn ang="0">
                    <a:pos x="1" y="12"/>
                  </a:cxn>
                  <a:cxn ang="0">
                    <a:pos x="0" y="15"/>
                  </a:cxn>
                  <a:cxn ang="0">
                    <a:pos x="0" y="19"/>
                  </a:cxn>
                  <a:cxn ang="0">
                    <a:pos x="0" y="23"/>
                  </a:cxn>
                  <a:cxn ang="0">
                    <a:pos x="1" y="27"/>
                  </a:cxn>
                  <a:cxn ang="0">
                    <a:pos x="3" y="30"/>
                  </a:cxn>
                  <a:cxn ang="0">
                    <a:pos x="5" y="33"/>
                  </a:cxn>
                  <a:cxn ang="0">
                    <a:pos x="9" y="35"/>
                  </a:cxn>
                  <a:cxn ang="0">
                    <a:pos x="12" y="37"/>
                  </a:cxn>
                  <a:cxn ang="0">
                    <a:pos x="16" y="38"/>
                  </a:cxn>
                  <a:cxn ang="0">
                    <a:pos x="20" y="39"/>
                  </a:cxn>
                  <a:cxn ang="0">
                    <a:pos x="24" y="38"/>
                  </a:cxn>
                  <a:cxn ang="0">
                    <a:pos x="27" y="37"/>
                  </a:cxn>
                  <a:cxn ang="0">
                    <a:pos x="32" y="35"/>
                  </a:cxn>
                  <a:cxn ang="0">
                    <a:pos x="34" y="33"/>
                  </a:cxn>
                  <a:cxn ang="0">
                    <a:pos x="37" y="30"/>
                  </a:cxn>
                  <a:cxn ang="0">
                    <a:pos x="38" y="27"/>
                  </a:cxn>
                  <a:cxn ang="0">
                    <a:pos x="39" y="23"/>
                  </a:cxn>
                  <a:cxn ang="0">
                    <a:pos x="41" y="19"/>
                  </a:cxn>
                  <a:cxn ang="0">
                    <a:pos x="39" y="15"/>
                  </a:cxn>
                  <a:cxn ang="0">
                    <a:pos x="38" y="12"/>
                  </a:cxn>
                  <a:cxn ang="0">
                    <a:pos x="37" y="9"/>
                  </a:cxn>
                  <a:cxn ang="0">
                    <a:pos x="34" y="5"/>
                  </a:cxn>
                  <a:cxn ang="0">
                    <a:pos x="32" y="3"/>
                  </a:cxn>
                  <a:cxn ang="0">
                    <a:pos x="27" y="1"/>
                  </a:cxn>
                  <a:cxn ang="0">
                    <a:pos x="24" y="0"/>
                  </a:cxn>
                  <a:cxn ang="0">
                    <a:pos x="20" y="0"/>
                  </a:cxn>
                </a:cxnLst>
                <a:rect l="0" t="0" r="r" b="b"/>
                <a:pathLst>
                  <a:path w="41" h="39">
                    <a:moveTo>
                      <a:pt x="20" y="0"/>
                    </a:moveTo>
                    <a:lnTo>
                      <a:pt x="16" y="0"/>
                    </a:lnTo>
                    <a:lnTo>
                      <a:pt x="12" y="1"/>
                    </a:lnTo>
                    <a:lnTo>
                      <a:pt x="9" y="3"/>
                    </a:lnTo>
                    <a:lnTo>
                      <a:pt x="5" y="5"/>
                    </a:lnTo>
                    <a:lnTo>
                      <a:pt x="3" y="9"/>
                    </a:lnTo>
                    <a:lnTo>
                      <a:pt x="1" y="12"/>
                    </a:lnTo>
                    <a:lnTo>
                      <a:pt x="0" y="15"/>
                    </a:lnTo>
                    <a:lnTo>
                      <a:pt x="0" y="19"/>
                    </a:lnTo>
                    <a:lnTo>
                      <a:pt x="0" y="23"/>
                    </a:lnTo>
                    <a:lnTo>
                      <a:pt x="1" y="27"/>
                    </a:lnTo>
                    <a:lnTo>
                      <a:pt x="3" y="30"/>
                    </a:lnTo>
                    <a:lnTo>
                      <a:pt x="5" y="33"/>
                    </a:lnTo>
                    <a:lnTo>
                      <a:pt x="9" y="35"/>
                    </a:lnTo>
                    <a:lnTo>
                      <a:pt x="12" y="37"/>
                    </a:lnTo>
                    <a:lnTo>
                      <a:pt x="16" y="38"/>
                    </a:lnTo>
                    <a:lnTo>
                      <a:pt x="20" y="39"/>
                    </a:lnTo>
                    <a:lnTo>
                      <a:pt x="24" y="38"/>
                    </a:lnTo>
                    <a:lnTo>
                      <a:pt x="27" y="37"/>
                    </a:lnTo>
                    <a:lnTo>
                      <a:pt x="32" y="35"/>
                    </a:lnTo>
                    <a:lnTo>
                      <a:pt x="34" y="33"/>
                    </a:lnTo>
                    <a:lnTo>
                      <a:pt x="37" y="30"/>
                    </a:lnTo>
                    <a:lnTo>
                      <a:pt x="38" y="27"/>
                    </a:lnTo>
                    <a:lnTo>
                      <a:pt x="39" y="23"/>
                    </a:lnTo>
                    <a:lnTo>
                      <a:pt x="41" y="19"/>
                    </a:lnTo>
                    <a:lnTo>
                      <a:pt x="39" y="15"/>
                    </a:lnTo>
                    <a:lnTo>
                      <a:pt x="38" y="12"/>
                    </a:lnTo>
                    <a:lnTo>
                      <a:pt x="37" y="9"/>
                    </a:lnTo>
                    <a:lnTo>
                      <a:pt x="34" y="5"/>
                    </a:lnTo>
                    <a:lnTo>
                      <a:pt x="32" y="3"/>
                    </a:lnTo>
                    <a:lnTo>
                      <a:pt x="27" y="1"/>
                    </a:lnTo>
                    <a:lnTo>
                      <a:pt x="24" y="0"/>
                    </a:lnTo>
                    <a:lnTo>
                      <a:pt x="20" y="0"/>
                    </a:lnTo>
                  </a:path>
                </a:pathLst>
              </a:custGeom>
              <a:noFill/>
              <a:ln w="12700">
                <a:solidFill>
                  <a:srgbClr val="800000"/>
                </a:solidFill>
                <a:prstDash val="solid"/>
                <a:round/>
                <a:headEnd/>
                <a:tailEnd/>
              </a:ln>
            </p:spPr>
            <p:txBody>
              <a:bodyPr/>
              <a:lstStyle/>
              <a:p>
                <a:endParaRPr lang="hu-HU"/>
              </a:p>
            </p:txBody>
          </p:sp>
          <p:sp>
            <p:nvSpPr>
              <p:cNvPr id="92666" name="Freeform 506"/>
              <p:cNvSpPr>
                <a:spLocks/>
              </p:cNvSpPr>
              <p:nvPr/>
            </p:nvSpPr>
            <p:spPr bwMode="auto">
              <a:xfrm>
                <a:off x="4582" y="3451"/>
                <a:ext cx="38" cy="39"/>
              </a:xfrm>
              <a:custGeom>
                <a:avLst/>
                <a:gdLst/>
                <a:ahLst/>
                <a:cxnLst>
                  <a:cxn ang="0">
                    <a:pos x="19" y="0"/>
                  </a:cxn>
                  <a:cxn ang="0">
                    <a:pos x="15" y="0"/>
                  </a:cxn>
                  <a:cxn ang="0">
                    <a:pos x="12" y="1"/>
                  </a:cxn>
                  <a:cxn ang="0">
                    <a:pos x="8" y="3"/>
                  </a:cxn>
                  <a:cxn ang="0">
                    <a:pos x="5" y="5"/>
                  </a:cxn>
                  <a:cxn ang="0">
                    <a:pos x="3" y="9"/>
                  </a:cxn>
                  <a:cxn ang="0">
                    <a:pos x="1" y="12"/>
                  </a:cxn>
                  <a:cxn ang="0">
                    <a:pos x="0" y="15"/>
                  </a:cxn>
                  <a:cxn ang="0">
                    <a:pos x="0" y="19"/>
                  </a:cxn>
                  <a:cxn ang="0">
                    <a:pos x="0" y="23"/>
                  </a:cxn>
                  <a:cxn ang="0">
                    <a:pos x="1" y="27"/>
                  </a:cxn>
                  <a:cxn ang="0">
                    <a:pos x="3" y="30"/>
                  </a:cxn>
                  <a:cxn ang="0">
                    <a:pos x="5" y="33"/>
                  </a:cxn>
                  <a:cxn ang="0">
                    <a:pos x="8" y="35"/>
                  </a:cxn>
                  <a:cxn ang="0">
                    <a:pos x="12" y="37"/>
                  </a:cxn>
                  <a:cxn ang="0">
                    <a:pos x="15" y="38"/>
                  </a:cxn>
                  <a:cxn ang="0">
                    <a:pos x="19" y="39"/>
                  </a:cxn>
                  <a:cxn ang="0">
                    <a:pos x="23" y="38"/>
                  </a:cxn>
                  <a:cxn ang="0">
                    <a:pos x="27" y="37"/>
                  </a:cxn>
                  <a:cxn ang="0">
                    <a:pos x="30" y="35"/>
                  </a:cxn>
                  <a:cxn ang="0">
                    <a:pos x="33" y="33"/>
                  </a:cxn>
                  <a:cxn ang="0">
                    <a:pos x="35" y="30"/>
                  </a:cxn>
                  <a:cxn ang="0">
                    <a:pos x="37" y="27"/>
                  </a:cxn>
                  <a:cxn ang="0">
                    <a:pos x="38" y="23"/>
                  </a:cxn>
                  <a:cxn ang="0">
                    <a:pos x="38" y="19"/>
                  </a:cxn>
                  <a:cxn ang="0">
                    <a:pos x="38" y="15"/>
                  </a:cxn>
                  <a:cxn ang="0">
                    <a:pos x="37" y="12"/>
                  </a:cxn>
                  <a:cxn ang="0">
                    <a:pos x="35" y="9"/>
                  </a:cxn>
                  <a:cxn ang="0">
                    <a:pos x="33" y="5"/>
                  </a:cxn>
                  <a:cxn ang="0">
                    <a:pos x="30" y="3"/>
                  </a:cxn>
                  <a:cxn ang="0">
                    <a:pos x="27" y="1"/>
                  </a:cxn>
                  <a:cxn ang="0">
                    <a:pos x="23" y="0"/>
                  </a:cxn>
                  <a:cxn ang="0">
                    <a:pos x="19" y="0"/>
                  </a:cxn>
                </a:cxnLst>
                <a:rect l="0" t="0" r="r" b="b"/>
                <a:pathLst>
                  <a:path w="38" h="39">
                    <a:moveTo>
                      <a:pt x="19" y="0"/>
                    </a:moveTo>
                    <a:lnTo>
                      <a:pt x="15" y="0"/>
                    </a:lnTo>
                    <a:lnTo>
                      <a:pt x="12" y="1"/>
                    </a:lnTo>
                    <a:lnTo>
                      <a:pt x="8" y="3"/>
                    </a:lnTo>
                    <a:lnTo>
                      <a:pt x="5" y="5"/>
                    </a:lnTo>
                    <a:lnTo>
                      <a:pt x="3" y="9"/>
                    </a:lnTo>
                    <a:lnTo>
                      <a:pt x="1" y="12"/>
                    </a:lnTo>
                    <a:lnTo>
                      <a:pt x="0" y="15"/>
                    </a:lnTo>
                    <a:lnTo>
                      <a:pt x="0" y="19"/>
                    </a:lnTo>
                    <a:lnTo>
                      <a:pt x="0" y="23"/>
                    </a:lnTo>
                    <a:lnTo>
                      <a:pt x="1" y="27"/>
                    </a:lnTo>
                    <a:lnTo>
                      <a:pt x="3" y="30"/>
                    </a:lnTo>
                    <a:lnTo>
                      <a:pt x="5" y="33"/>
                    </a:lnTo>
                    <a:lnTo>
                      <a:pt x="8" y="35"/>
                    </a:lnTo>
                    <a:lnTo>
                      <a:pt x="12" y="37"/>
                    </a:lnTo>
                    <a:lnTo>
                      <a:pt x="15" y="38"/>
                    </a:lnTo>
                    <a:lnTo>
                      <a:pt x="19" y="39"/>
                    </a:lnTo>
                    <a:lnTo>
                      <a:pt x="23" y="38"/>
                    </a:lnTo>
                    <a:lnTo>
                      <a:pt x="27" y="37"/>
                    </a:lnTo>
                    <a:lnTo>
                      <a:pt x="30" y="35"/>
                    </a:lnTo>
                    <a:lnTo>
                      <a:pt x="33" y="33"/>
                    </a:lnTo>
                    <a:lnTo>
                      <a:pt x="35" y="30"/>
                    </a:lnTo>
                    <a:lnTo>
                      <a:pt x="37" y="27"/>
                    </a:lnTo>
                    <a:lnTo>
                      <a:pt x="38" y="23"/>
                    </a:lnTo>
                    <a:lnTo>
                      <a:pt x="38" y="19"/>
                    </a:lnTo>
                    <a:lnTo>
                      <a:pt x="38" y="15"/>
                    </a:lnTo>
                    <a:lnTo>
                      <a:pt x="37" y="12"/>
                    </a:lnTo>
                    <a:lnTo>
                      <a:pt x="35" y="9"/>
                    </a:lnTo>
                    <a:lnTo>
                      <a:pt x="33" y="5"/>
                    </a:lnTo>
                    <a:lnTo>
                      <a:pt x="30" y="3"/>
                    </a:lnTo>
                    <a:lnTo>
                      <a:pt x="27" y="1"/>
                    </a:lnTo>
                    <a:lnTo>
                      <a:pt x="23" y="0"/>
                    </a:lnTo>
                    <a:lnTo>
                      <a:pt x="19" y="0"/>
                    </a:lnTo>
                    <a:close/>
                  </a:path>
                </a:pathLst>
              </a:custGeom>
              <a:solidFill>
                <a:srgbClr val="800000"/>
              </a:solidFill>
              <a:ln w="9525">
                <a:noFill/>
                <a:round/>
                <a:headEnd/>
                <a:tailEnd/>
              </a:ln>
            </p:spPr>
            <p:txBody>
              <a:bodyPr/>
              <a:lstStyle/>
              <a:p>
                <a:endParaRPr lang="hu-HU"/>
              </a:p>
            </p:txBody>
          </p:sp>
          <p:sp>
            <p:nvSpPr>
              <p:cNvPr id="92667" name="Freeform 507"/>
              <p:cNvSpPr>
                <a:spLocks/>
              </p:cNvSpPr>
              <p:nvPr/>
            </p:nvSpPr>
            <p:spPr bwMode="auto">
              <a:xfrm>
                <a:off x="4582" y="3451"/>
                <a:ext cx="38" cy="39"/>
              </a:xfrm>
              <a:custGeom>
                <a:avLst/>
                <a:gdLst/>
                <a:ahLst/>
                <a:cxnLst>
                  <a:cxn ang="0">
                    <a:pos x="19" y="0"/>
                  </a:cxn>
                  <a:cxn ang="0">
                    <a:pos x="15" y="0"/>
                  </a:cxn>
                  <a:cxn ang="0">
                    <a:pos x="12" y="1"/>
                  </a:cxn>
                  <a:cxn ang="0">
                    <a:pos x="8" y="3"/>
                  </a:cxn>
                  <a:cxn ang="0">
                    <a:pos x="5" y="5"/>
                  </a:cxn>
                  <a:cxn ang="0">
                    <a:pos x="3" y="9"/>
                  </a:cxn>
                  <a:cxn ang="0">
                    <a:pos x="1" y="12"/>
                  </a:cxn>
                  <a:cxn ang="0">
                    <a:pos x="0" y="15"/>
                  </a:cxn>
                  <a:cxn ang="0">
                    <a:pos x="0" y="19"/>
                  </a:cxn>
                  <a:cxn ang="0">
                    <a:pos x="0" y="23"/>
                  </a:cxn>
                  <a:cxn ang="0">
                    <a:pos x="1" y="27"/>
                  </a:cxn>
                  <a:cxn ang="0">
                    <a:pos x="3" y="30"/>
                  </a:cxn>
                  <a:cxn ang="0">
                    <a:pos x="5" y="33"/>
                  </a:cxn>
                  <a:cxn ang="0">
                    <a:pos x="8" y="35"/>
                  </a:cxn>
                  <a:cxn ang="0">
                    <a:pos x="12" y="37"/>
                  </a:cxn>
                  <a:cxn ang="0">
                    <a:pos x="15" y="38"/>
                  </a:cxn>
                  <a:cxn ang="0">
                    <a:pos x="19" y="39"/>
                  </a:cxn>
                  <a:cxn ang="0">
                    <a:pos x="23" y="38"/>
                  </a:cxn>
                  <a:cxn ang="0">
                    <a:pos x="27" y="37"/>
                  </a:cxn>
                  <a:cxn ang="0">
                    <a:pos x="30" y="35"/>
                  </a:cxn>
                  <a:cxn ang="0">
                    <a:pos x="33" y="33"/>
                  </a:cxn>
                  <a:cxn ang="0">
                    <a:pos x="35" y="30"/>
                  </a:cxn>
                  <a:cxn ang="0">
                    <a:pos x="37" y="27"/>
                  </a:cxn>
                  <a:cxn ang="0">
                    <a:pos x="38" y="23"/>
                  </a:cxn>
                  <a:cxn ang="0">
                    <a:pos x="38" y="19"/>
                  </a:cxn>
                  <a:cxn ang="0">
                    <a:pos x="38" y="15"/>
                  </a:cxn>
                  <a:cxn ang="0">
                    <a:pos x="37" y="12"/>
                  </a:cxn>
                  <a:cxn ang="0">
                    <a:pos x="35" y="9"/>
                  </a:cxn>
                  <a:cxn ang="0">
                    <a:pos x="33" y="5"/>
                  </a:cxn>
                  <a:cxn ang="0">
                    <a:pos x="30" y="3"/>
                  </a:cxn>
                  <a:cxn ang="0">
                    <a:pos x="27" y="1"/>
                  </a:cxn>
                  <a:cxn ang="0">
                    <a:pos x="23" y="0"/>
                  </a:cxn>
                  <a:cxn ang="0">
                    <a:pos x="19" y="0"/>
                  </a:cxn>
                </a:cxnLst>
                <a:rect l="0" t="0" r="r" b="b"/>
                <a:pathLst>
                  <a:path w="38" h="39">
                    <a:moveTo>
                      <a:pt x="19" y="0"/>
                    </a:moveTo>
                    <a:lnTo>
                      <a:pt x="15" y="0"/>
                    </a:lnTo>
                    <a:lnTo>
                      <a:pt x="12" y="1"/>
                    </a:lnTo>
                    <a:lnTo>
                      <a:pt x="8" y="3"/>
                    </a:lnTo>
                    <a:lnTo>
                      <a:pt x="5" y="5"/>
                    </a:lnTo>
                    <a:lnTo>
                      <a:pt x="3" y="9"/>
                    </a:lnTo>
                    <a:lnTo>
                      <a:pt x="1" y="12"/>
                    </a:lnTo>
                    <a:lnTo>
                      <a:pt x="0" y="15"/>
                    </a:lnTo>
                    <a:lnTo>
                      <a:pt x="0" y="19"/>
                    </a:lnTo>
                    <a:lnTo>
                      <a:pt x="0" y="23"/>
                    </a:lnTo>
                    <a:lnTo>
                      <a:pt x="1" y="27"/>
                    </a:lnTo>
                    <a:lnTo>
                      <a:pt x="3" y="30"/>
                    </a:lnTo>
                    <a:lnTo>
                      <a:pt x="5" y="33"/>
                    </a:lnTo>
                    <a:lnTo>
                      <a:pt x="8" y="35"/>
                    </a:lnTo>
                    <a:lnTo>
                      <a:pt x="12" y="37"/>
                    </a:lnTo>
                    <a:lnTo>
                      <a:pt x="15" y="38"/>
                    </a:lnTo>
                    <a:lnTo>
                      <a:pt x="19" y="39"/>
                    </a:lnTo>
                    <a:lnTo>
                      <a:pt x="23" y="38"/>
                    </a:lnTo>
                    <a:lnTo>
                      <a:pt x="27" y="37"/>
                    </a:lnTo>
                    <a:lnTo>
                      <a:pt x="30" y="35"/>
                    </a:lnTo>
                    <a:lnTo>
                      <a:pt x="33" y="33"/>
                    </a:lnTo>
                    <a:lnTo>
                      <a:pt x="35" y="30"/>
                    </a:lnTo>
                    <a:lnTo>
                      <a:pt x="37" y="27"/>
                    </a:lnTo>
                    <a:lnTo>
                      <a:pt x="38" y="23"/>
                    </a:lnTo>
                    <a:lnTo>
                      <a:pt x="38" y="19"/>
                    </a:lnTo>
                    <a:lnTo>
                      <a:pt x="38" y="15"/>
                    </a:lnTo>
                    <a:lnTo>
                      <a:pt x="37" y="12"/>
                    </a:lnTo>
                    <a:lnTo>
                      <a:pt x="35" y="9"/>
                    </a:lnTo>
                    <a:lnTo>
                      <a:pt x="33" y="5"/>
                    </a:lnTo>
                    <a:lnTo>
                      <a:pt x="30" y="3"/>
                    </a:lnTo>
                    <a:lnTo>
                      <a:pt x="27" y="1"/>
                    </a:lnTo>
                    <a:lnTo>
                      <a:pt x="23" y="0"/>
                    </a:lnTo>
                    <a:lnTo>
                      <a:pt x="19" y="0"/>
                    </a:lnTo>
                  </a:path>
                </a:pathLst>
              </a:custGeom>
              <a:noFill/>
              <a:ln w="12700">
                <a:solidFill>
                  <a:srgbClr val="800000"/>
                </a:solidFill>
                <a:prstDash val="solid"/>
                <a:round/>
                <a:headEnd/>
                <a:tailEnd/>
              </a:ln>
            </p:spPr>
            <p:txBody>
              <a:bodyPr/>
              <a:lstStyle/>
              <a:p>
                <a:endParaRPr lang="hu-HU"/>
              </a:p>
            </p:txBody>
          </p:sp>
          <p:sp>
            <p:nvSpPr>
              <p:cNvPr id="92668" name="Freeform 508"/>
              <p:cNvSpPr>
                <a:spLocks/>
              </p:cNvSpPr>
              <p:nvPr/>
            </p:nvSpPr>
            <p:spPr bwMode="auto">
              <a:xfrm>
                <a:off x="5288" y="3447"/>
                <a:ext cx="40" cy="42"/>
              </a:xfrm>
              <a:custGeom>
                <a:avLst/>
                <a:gdLst/>
                <a:ahLst/>
                <a:cxnLst>
                  <a:cxn ang="0">
                    <a:pos x="20" y="0"/>
                  </a:cxn>
                  <a:cxn ang="0">
                    <a:pos x="16" y="1"/>
                  </a:cxn>
                  <a:cxn ang="0">
                    <a:pos x="12" y="2"/>
                  </a:cxn>
                  <a:cxn ang="0">
                    <a:pos x="9" y="4"/>
                  </a:cxn>
                  <a:cxn ang="0">
                    <a:pos x="6" y="6"/>
                  </a:cxn>
                  <a:cxn ang="0">
                    <a:pos x="4" y="9"/>
                  </a:cxn>
                  <a:cxn ang="0">
                    <a:pos x="1" y="13"/>
                  </a:cxn>
                  <a:cxn ang="0">
                    <a:pos x="0" y="17"/>
                  </a:cxn>
                  <a:cxn ang="0">
                    <a:pos x="0" y="21"/>
                  </a:cxn>
                  <a:cxn ang="0">
                    <a:pos x="0" y="25"/>
                  </a:cxn>
                  <a:cxn ang="0">
                    <a:pos x="1" y="30"/>
                  </a:cxn>
                  <a:cxn ang="0">
                    <a:pos x="4" y="33"/>
                  </a:cxn>
                  <a:cxn ang="0">
                    <a:pos x="6" y="36"/>
                  </a:cxn>
                  <a:cxn ang="0">
                    <a:pos x="9" y="38"/>
                  </a:cxn>
                  <a:cxn ang="0">
                    <a:pos x="12" y="40"/>
                  </a:cxn>
                  <a:cxn ang="0">
                    <a:pos x="16" y="41"/>
                  </a:cxn>
                  <a:cxn ang="0">
                    <a:pos x="20" y="42"/>
                  </a:cxn>
                  <a:cxn ang="0">
                    <a:pos x="23" y="41"/>
                  </a:cxn>
                  <a:cxn ang="0">
                    <a:pos x="28" y="40"/>
                  </a:cxn>
                  <a:cxn ang="0">
                    <a:pos x="31" y="38"/>
                  </a:cxn>
                  <a:cxn ang="0">
                    <a:pos x="34" y="36"/>
                  </a:cxn>
                  <a:cxn ang="0">
                    <a:pos x="37" y="33"/>
                  </a:cxn>
                  <a:cxn ang="0">
                    <a:pos x="38" y="30"/>
                  </a:cxn>
                  <a:cxn ang="0">
                    <a:pos x="39" y="25"/>
                  </a:cxn>
                  <a:cxn ang="0">
                    <a:pos x="40" y="21"/>
                  </a:cxn>
                  <a:cxn ang="0">
                    <a:pos x="39" y="17"/>
                  </a:cxn>
                  <a:cxn ang="0">
                    <a:pos x="38" y="13"/>
                  </a:cxn>
                  <a:cxn ang="0">
                    <a:pos x="37" y="9"/>
                  </a:cxn>
                  <a:cxn ang="0">
                    <a:pos x="34" y="6"/>
                  </a:cxn>
                  <a:cxn ang="0">
                    <a:pos x="31" y="4"/>
                  </a:cxn>
                  <a:cxn ang="0">
                    <a:pos x="28" y="2"/>
                  </a:cxn>
                  <a:cxn ang="0">
                    <a:pos x="23" y="1"/>
                  </a:cxn>
                  <a:cxn ang="0">
                    <a:pos x="20" y="0"/>
                  </a:cxn>
                </a:cxnLst>
                <a:rect l="0" t="0" r="r" b="b"/>
                <a:pathLst>
                  <a:path w="40" h="42">
                    <a:moveTo>
                      <a:pt x="20" y="0"/>
                    </a:moveTo>
                    <a:lnTo>
                      <a:pt x="16" y="1"/>
                    </a:lnTo>
                    <a:lnTo>
                      <a:pt x="12" y="2"/>
                    </a:lnTo>
                    <a:lnTo>
                      <a:pt x="9" y="4"/>
                    </a:lnTo>
                    <a:lnTo>
                      <a:pt x="6" y="6"/>
                    </a:lnTo>
                    <a:lnTo>
                      <a:pt x="4" y="9"/>
                    </a:lnTo>
                    <a:lnTo>
                      <a:pt x="1" y="13"/>
                    </a:lnTo>
                    <a:lnTo>
                      <a:pt x="0" y="17"/>
                    </a:lnTo>
                    <a:lnTo>
                      <a:pt x="0" y="21"/>
                    </a:lnTo>
                    <a:lnTo>
                      <a:pt x="0" y="25"/>
                    </a:lnTo>
                    <a:lnTo>
                      <a:pt x="1" y="30"/>
                    </a:lnTo>
                    <a:lnTo>
                      <a:pt x="4" y="33"/>
                    </a:lnTo>
                    <a:lnTo>
                      <a:pt x="6" y="36"/>
                    </a:lnTo>
                    <a:lnTo>
                      <a:pt x="9" y="38"/>
                    </a:lnTo>
                    <a:lnTo>
                      <a:pt x="12" y="40"/>
                    </a:lnTo>
                    <a:lnTo>
                      <a:pt x="16" y="41"/>
                    </a:lnTo>
                    <a:lnTo>
                      <a:pt x="20" y="42"/>
                    </a:lnTo>
                    <a:lnTo>
                      <a:pt x="23" y="41"/>
                    </a:lnTo>
                    <a:lnTo>
                      <a:pt x="28" y="40"/>
                    </a:lnTo>
                    <a:lnTo>
                      <a:pt x="31" y="38"/>
                    </a:lnTo>
                    <a:lnTo>
                      <a:pt x="34" y="36"/>
                    </a:lnTo>
                    <a:lnTo>
                      <a:pt x="37" y="33"/>
                    </a:lnTo>
                    <a:lnTo>
                      <a:pt x="38" y="30"/>
                    </a:lnTo>
                    <a:lnTo>
                      <a:pt x="39" y="25"/>
                    </a:lnTo>
                    <a:lnTo>
                      <a:pt x="40" y="21"/>
                    </a:lnTo>
                    <a:lnTo>
                      <a:pt x="39" y="17"/>
                    </a:lnTo>
                    <a:lnTo>
                      <a:pt x="38" y="13"/>
                    </a:lnTo>
                    <a:lnTo>
                      <a:pt x="37" y="9"/>
                    </a:lnTo>
                    <a:lnTo>
                      <a:pt x="34" y="6"/>
                    </a:lnTo>
                    <a:lnTo>
                      <a:pt x="31" y="4"/>
                    </a:lnTo>
                    <a:lnTo>
                      <a:pt x="28" y="2"/>
                    </a:lnTo>
                    <a:lnTo>
                      <a:pt x="23" y="1"/>
                    </a:lnTo>
                    <a:lnTo>
                      <a:pt x="20" y="0"/>
                    </a:lnTo>
                    <a:close/>
                  </a:path>
                </a:pathLst>
              </a:custGeom>
              <a:solidFill>
                <a:srgbClr val="800000"/>
              </a:solidFill>
              <a:ln w="9525">
                <a:noFill/>
                <a:round/>
                <a:headEnd/>
                <a:tailEnd/>
              </a:ln>
            </p:spPr>
            <p:txBody>
              <a:bodyPr/>
              <a:lstStyle/>
              <a:p>
                <a:endParaRPr lang="hu-HU"/>
              </a:p>
            </p:txBody>
          </p:sp>
          <p:sp>
            <p:nvSpPr>
              <p:cNvPr id="92669" name="Freeform 509"/>
              <p:cNvSpPr>
                <a:spLocks/>
              </p:cNvSpPr>
              <p:nvPr/>
            </p:nvSpPr>
            <p:spPr bwMode="auto">
              <a:xfrm>
                <a:off x="5288" y="3447"/>
                <a:ext cx="40" cy="42"/>
              </a:xfrm>
              <a:custGeom>
                <a:avLst/>
                <a:gdLst/>
                <a:ahLst/>
                <a:cxnLst>
                  <a:cxn ang="0">
                    <a:pos x="20" y="0"/>
                  </a:cxn>
                  <a:cxn ang="0">
                    <a:pos x="16" y="1"/>
                  </a:cxn>
                  <a:cxn ang="0">
                    <a:pos x="12" y="2"/>
                  </a:cxn>
                  <a:cxn ang="0">
                    <a:pos x="9" y="4"/>
                  </a:cxn>
                  <a:cxn ang="0">
                    <a:pos x="6" y="6"/>
                  </a:cxn>
                  <a:cxn ang="0">
                    <a:pos x="4" y="9"/>
                  </a:cxn>
                  <a:cxn ang="0">
                    <a:pos x="1" y="13"/>
                  </a:cxn>
                  <a:cxn ang="0">
                    <a:pos x="0" y="17"/>
                  </a:cxn>
                  <a:cxn ang="0">
                    <a:pos x="0" y="21"/>
                  </a:cxn>
                  <a:cxn ang="0">
                    <a:pos x="0" y="25"/>
                  </a:cxn>
                  <a:cxn ang="0">
                    <a:pos x="1" y="30"/>
                  </a:cxn>
                  <a:cxn ang="0">
                    <a:pos x="4" y="33"/>
                  </a:cxn>
                  <a:cxn ang="0">
                    <a:pos x="6" y="36"/>
                  </a:cxn>
                  <a:cxn ang="0">
                    <a:pos x="9" y="38"/>
                  </a:cxn>
                  <a:cxn ang="0">
                    <a:pos x="12" y="40"/>
                  </a:cxn>
                  <a:cxn ang="0">
                    <a:pos x="16" y="41"/>
                  </a:cxn>
                  <a:cxn ang="0">
                    <a:pos x="20" y="42"/>
                  </a:cxn>
                  <a:cxn ang="0">
                    <a:pos x="23" y="41"/>
                  </a:cxn>
                  <a:cxn ang="0">
                    <a:pos x="28" y="40"/>
                  </a:cxn>
                  <a:cxn ang="0">
                    <a:pos x="31" y="38"/>
                  </a:cxn>
                  <a:cxn ang="0">
                    <a:pos x="34" y="36"/>
                  </a:cxn>
                  <a:cxn ang="0">
                    <a:pos x="37" y="33"/>
                  </a:cxn>
                  <a:cxn ang="0">
                    <a:pos x="38" y="30"/>
                  </a:cxn>
                  <a:cxn ang="0">
                    <a:pos x="39" y="25"/>
                  </a:cxn>
                  <a:cxn ang="0">
                    <a:pos x="40" y="21"/>
                  </a:cxn>
                  <a:cxn ang="0">
                    <a:pos x="39" y="17"/>
                  </a:cxn>
                  <a:cxn ang="0">
                    <a:pos x="38" y="13"/>
                  </a:cxn>
                  <a:cxn ang="0">
                    <a:pos x="37" y="9"/>
                  </a:cxn>
                  <a:cxn ang="0">
                    <a:pos x="34" y="6"/>
                  </a:cxn>
                  <a:cxn ang="0">
                    <a:pos x="31" y="4"/>
                  </a:cxn>
                  <a:cxn ang="0">
                    <a:pos x="28" y="2"/>
                  </a:cxn>
                  <a:cxn ang="0">
                    <a:pos x="23" y="1"/>
                  </a:cxn>
                  <a:cxn ang="0">
                    <a:pos x="20" y="0"/>
                  </a:cxn>
                </a:cxnLst>
                <a:rect l="0" t="0" r="r" b="b"/>
                <a:pathLst>
                  <a:path w="40" h="42">
                    <a:moveTo>
                      <a:pt x="20" y="0"/>
                    </a:moveTo>
                    <a:lnTo>
                      <a:pt x="16" y="1"/>
                    </a:lnTo>
                    <a:lnTo>
                      <a:pt x="12" y="2"/>
                    </a:lnTo>
                    <a:lnTo>
                      <a:pt x="9" y="4"/>
                    </a:lnTo>
                    <a:lnTo>
                      <a:pt x="6" y="6"/>
                    </a:lnTo>
                    <a:lnTo>
                      <a:pt x="4" y="9"/>
                    </a:lnTo>
                    <a:lnTo>
                      <a:pt x="1" y="13"/>
                    </a:lnTo>
                    <a:lnTo>
                      <a:pt x="0" y="17"/>
                    </a:lnTo>
                    <a:lnTo>
                      <a:pt x="0" y="21"/>
                    </a:lnTo>
                    <a:lnTo>
                      <a:pt x="0" y="25"/>
                    </a:lnTo>
                    <a:lnTo>
                      <a:pt x="1" y="30"/>
                    </a:lnTo>
                    <a:lnTo>
                      <a:pt x="4" y="33"/>
                    </a:lnTo>
                    <a:lnTo>
                      <a:pt x="6" y="36"/>
                    </a:lnTo>
                    <a:lnTo>
                      <a:pt x="9" y="38"/>
                    </a:lnTo>
                    <a:lnTo>
                      <a:pt x="12" y="40"/>
                    </a:lnTo>
                    <a:lnTo>
                      <a:pt x="16" y="41"/>
                    </a:lnTo>
                    <a:lnTo>
                      <a:pt x="20" y="42"/>
                    </a:lnTo>
                    <a:lnTo>
                      <a:pt x="23" y="41"/>
                    </a:lnTo>
                    <a:lnTo>
                      <a:pt x="28" y="40"/>
                    </a:lnTo>
                    <a:lnTo>
                      <a:pt x="31" y="38"/>
                    </a:lnTo>
                    <a:lnTo>
                      <a:pt x="34" y="36"/>
                    </a:lnTo>
                    <a:lnTo>
                      <a:pt x="37" y="33"/>
                    </a:lnTo>
                    <a:lnTo>
                      <a:pt x="38" y="30"/>
                    </a:lnTo>
                    <a:lnTo>
                      <a:pt x="39" y="25"/>
                    </a:lnTo>
                    <a:lnTo>
                      <a:pt x="40" y="21"/>
                    </a:lnTo>
                    <a:lnTo>
                      <a:pt x="39" y="17"/>
                    </a:lnTo>
                    <a:lnTo>
                      <a:pt x="38" y="13"/>
                    </a:lnTo>
                    <a:lnTo>
                      <a:pt x="37" y="9"/>
                    </a:lnTo>
                    <a:lnTo>
                      <a:pt x="34" y="6"/>
                    </a:lnTo>
                    <a:lnTo>
                      <a:pt x="31" y="4"/>
                    </a:lnTo>
                    <a:lnTo>
                      <a:pt x="28" y="2"/>
                    </a:lnTo>
                    <a:lnTo>
                      <a:pt x="23" y="1"/>
                    </a:lnTo>
                    <a:lnTo>
                      <a:pt x="20" y="0"/>
                    </a:lnTo>
                  </a:path>
                </a:pathLst>
              </a:custGeom>
              <a:noFill/>
              <a:ln w="12700">
                <a:solidFill>
                  <a:srgbClr val="800000"/>
                </a:solidFill>
                <a:prstDash val="solid"/>
                <a:round/>
                <a:headEnd/>
                <a:tailEnd/>
              </a:ln>
            </p:spPr>
            <p:txBody>
              <a:bodyPr/>
              <a:lstStyle/>
              <a:p>
                <a:endParaRPr lang="hu-HU"/>
              </a:p>
            </p:txBody>
          </p:sp>
          <p:sp>
            <p:nvSpPr>
              <p:cNvPr id="92670" name="Line 510"/>
              <p:cNvSpPr>
                <a:spLocks noChangeShapeType="1"/>
              </p:cNvSpPr>
              <p:nvPr/>
            </p:nvSpPr>
            <p:spPr bwMode="auto">
              <a:xfrm flipV="1">
                <a:off x="1060" y="2023"/>
                <a:ext cx="2" cy="20"/>
              </a:xfrm>
              <a:prstGeom prst="line">
                <a:avLst/>
              </a:prstGeom>
              <a:noFill/>
              <a:ln w="12700">
                <a:solidFill>
                  <a:srgbClr val="008080"/>
                </a:solidFill>
                <a:round/>
                <a:headEnd/>
                <a:tailEnd/>
              </a:ln>
            </p:spPr>
            <p:txBody>
              <a:bodyPr/>
              <a:lstStyle/>
              <a:p>
                <a:endParaRPr lang="hu-HU"/>
              </a:p>
            </p:txBody>
          </p:sp>
          <p:sp>
            <p:nvSpPr>
              <p:cNvPr id="92671" name="Line 511"/>
              <p:cNvSpPr>
                <a:spLocks noChangeShapeType="1"/>
              </p:cNvSpPr>
              <p:nvPr/>
            </p:nvSpPr>
            <p:spPr bwMode="auto">
              <a:xfrm>
                <a:off x="1060" y="2043"/>
                <a:ext cx="2" cy="19"/>
              </a:xfrm>
              <a:prstGeom prst="line">
                <a:avLst/>
              </a:prstGeom>
              <a:noFill/>
              <a:ln w="12700">
                <a:solidFill>
                  <a:srgbClr val="008080"/>
                </a:solidFill>
                <a:round/>
                <a:headEnd/>
                <a:tailEnd/>
              </a:ln>
            </p:spPr>
            <p:txBody>
              <a:bodyPr/>
              <a:lstStyle/>
              <a:p>
                <a:endParaRPr lang="hu-HU"/>
              </a:p>
            </p:txBody>
          </p:sp>
          <p:sp>
            <p:nvSpPr>
              <p:cNvPr id="92672" name="Line 512"/>
              <p:cNvSpPr>
                <a:spLocks noChangeShapeType="1"/>
              </p:cNvSpPr>
              <p:nvPr/>
            </p:nvSpPr>
            <p:spPr bwMode="auto">
              <a:xfrm flipH="1">
                <a:off x="1043" y="2043"/>
                <a:ext cx="17" cy="1"/>
              </a:xfrm>
              <a:prstGeom prst="line">
                <a:avLst/>
              </a:prstGeom>
              <a:noFill/>
              <a:ln w="12700">
                <a:solidFill>
                  <a:srgbClr val="008080"/>
                </a:solidFill>
                <a:round/>
                <a:headEnd/>
                <a:tailEnd/>
              </a:ln>
            </p:spPr>
            <p:txBody>
              <a:bodyPr/>
              <a:lstStyle/>
              <a:p>
                <a:endParaRPr lang="hu-HU"/>
              </a:p>
            </p:txBody>
          </p:sp>
          <p:sp>
            <p:nvSpPr>
              <p:cNvPr id="92673" name="Line 513"/>
              <p:cNvSpPr>
                <a:spLocks noChangeShapeType="1"/>
              </p:cNvSpPr>
              <p:nvPr/>
            </p:nvSpPr>
            <p:spPr bwMode="auto">
              <a:xfrm>
                <a:off x="1060" y="2043"/>
                <a:ext cx="20" cy="1"/>
              </a:xfrm>
              <a:prstGeom prst="line">
                <a:avLst/>
              </a:prstGeom>
              <a:noFill/>
              <a:ln w="12700">
                <a:solidFill>
                  <a:srgbClr val="008080"/>
                </a:solidFill>
                <a:round/>
                <a:headEnd/>
                <a:tailEnd/>
              </a:ln>
            </p:spPr>
            <p:txBody>
              <a:bodyPr/>
              <a:lstStyle/>
              <a:p>
                <a:endParaRPr lang="hu-HU"/>
              </a:p>
            </p:txBody>
          </p:sp>
          <p:sp>
            <p:nvSpPr>
              <p:cNvPr id="92674" name="Line 514"/>
              <p:cNvSpPr>
                <a:spLocks noChangeShapeType="1"/>
              </p:cNvSpPr>
              <p:nvPr/>
            </p:nvSpPr>
            <p:spPr bwMode="auto">
              <a:xfrm flipV="1">
                <a:off x="1769" y="1840"/>
                <a:ext cx="1" cy="18"/>
              </a:xfrm>
              <a:prstGeom prst="line">
                <a:avLst/>
              </a:prstGeom>
              <a:noFill/>
              <a:ln w="12700">
                <a:solidFill>
                  <a:srgbClr val="008080"/>
                </a:solidFill>
                <a:round/>
                <a:headEnd/>
                <a:tailEnd/>
              </a:ln>
            </p:spPr>
            <p:txBody>
              <a:bodyPr/>
              <a:lstStyle/>
              <a:p>
                <a:endParaRPr lang="hu-HU"/>
              </a:p>
            </p:txBody>
          </p:sp>
          <p:sp>
            <p:nvSpPr>
              <p:cNvPr id="92675" name="Line 515"/>
              <p:cNvSpPr>
                <a:spLocks noChangeShapeType="1"/>
              </p:cNvSpPr>
              <p:nvPr/>
            </p:nvSpPr>
            <p:spPr bwMode="auto">
              <a:xfrm>
                <a:off x="1769" y="1858"/>
                <a:ext cx="1" cy="19"/>
              </a:xfrm>
              <a:prstGeom prst="line">
                <a:avLst/>
              </a:prstGeom>
              <a:noFill/>
              <a:ln w="12700">
                <a:solidFill>
                  <a:srgbClr val="008080"/>
                </a:solidFill>
                <a:round/>
                <a:headEnd/>
                <a:tailEnd/>
              </a:ln>
            </p:spPr>
            <p:txBody>
              <a:bodyPr/>
              <a:lstStyle/>
              <a:p>
                <a:endParaRPr lang="hu-HU"/>
              </a:p>
            </p:txBody>
          </p:sp>
          <p:sp>
            <p:nvSpPr>
              <p:cNvPr id="92676" name="Line 516"/>
              <p:cNvSpPr>
                <a:spLocks noChangeShapeType="1"/>
              </p:cNvSpPr>
              <p:nvPr/>
            </p:nvSpPr>
            <p:spPr bwMode="auto">
              <a:xfrm flipH="1">
                <a:off x="1750" y="1858"/>
                <a:ext cx="19" cy="1"/>
              </a:xfrm>
              <a:prstGeom prst="line">
                <a:avLst/>
              </a:prstGeom>
              <a:noFill/>
              <a:ln w="12700">
                <a:solidFill>
                  <a:srgbClr val="008080"/>
                </a:solidFill>
                <a:round/>
                <a:headEnd/>
                <a:tailEnd/>
              </a:ln>
            </p:spPr>
            <p:txBody>
              <a:bodyPr/>
              <a:lstStyle/>
              <a:p>
                <a:endParaRPr lang="hu-HU"/>
              </a:p>
            </p:txBody>
          </p:sp>
          <p:sp>
            <p:nvSpPr>
              <p:cNvPr id="92677" name="Line 517"/>
              <p:cNvSpPr>
                <a:spLocks noChangeShapeType="1"/>
              </p:cNvSpPr>
              <p:nvPr/>
            </p:nvSpPr>
            <p:spPr bwMode="auto">
              <a:xfrm>
                <a:off x="1769" y="1858"/>
                <a:ext cx="18" cy="1"/>
              </a:xfrm>
              <a:prstGeom prst="line">
                <a:avLst/>
              </a:prstGeom>
              <a:noFill/>
              <a:ln w="12700">
                <a:solidFill>
                  <a:srgbClr val="008080"/>
                </a:solidFill>
                <a:round/>
                <a:headEnd/>
                <a:tailEnd/>
              </a:ln>
            </p:spPr>
            <p:txBody>
              <a:bodyPr/>
              <a:lstStyle/>
              <a:p>
                <a:endParaRPr lang="hu-HU"/>
              </a:p>
            </p:txBody>
          </p:sp>
          <p:sp>
            <p:nvSpPr>
              <p:cNvPr id="92678" name="Line 518"/>
              <p:cNvSpPr>
                <a:spLocks noChangeShapeType="1"/>
              </p:cNvSpPr>
              <p:nvPr/>
            </p:nvSpPr>
            <p:spPr bwMode="auto">
              <a:xfrm flipV="1">
                <a:off x="2477" y="1685"/>
                <a:ext cx="1" cy="20"/>
              </a:xfrm>
              <a:prstGeom prst="line">
                <a:avLst/>
              </a:prstGeom>
              <a:noFill/>
              <a:ln w="12700">
                <a:solidFill>
                  <a:srgbClr val="008080"/>
                </a:solidFill>
                <a:round/>
                <a:headEnd/>
                <a:tailEnd/>
              </a:ln>
            </p:spPr>
            <p:txBody>
              <a:bodyPr/>
              <a:lstStyle/>
              <a:p>
                <a:endParaRPr lang="hu-HU"/>
              </a:p>
            </p:txBody>
          </p:sp>
          <p:sp>
            <p:nvSpPr>
              <p:cNvPr id="92679" name="Line 519"/>
              <p:cNvSpPr>
                <a:spLocks noChangeShapeType="1"/>
              </p:cNvSpPr>
              <p:nvPr/>
            </p:nvSpPr>
            <p:spPr bwMode="auto">
              <a:xfrm>
                <a:off x="2477" y="1705"/>
                <a:ext cx="1" cy="19"/>
              </a:xfrm>
              <a:prstGeom prst="line">
                <a:avLst/>
              </a:prstGeom>
              <a:noFill/>
              <a:ln w="12700">
                <a:solidFill>
                  <a:srgbClr val="008080"/>
                </a:solidFill>
                <a:round/>
                <a:headEnd/>
                <a:tailEnd/>
              </a:ln>
            </p:spPr>
            <p:txBody>
              <a:bodyPr/>
              <a:lstStyle/>
              <a:p>
                <a:endParaRPr lang="hu-HU"/>
              </a:p>
            </p:txBody>
          </p:sp>
          <p:sp>
            <p:nvSpPr>
              <p:cNvPr id="92680" name="Line 520"/>
              <p:cNvSpPr>
                <a:spLocks noChangeShapeType="1"/>
              </p:cNvSpPr>
              <p:nvPr/>
            </p:nvSpPr>
            <p:spPr bwMode="auto">
              <a:xfrm flipH="1">
                <a:off x="2457" y="1705"/>
                <a:ext cx="20" cy="1"/>
              </a:xfrm>
              <a:prstGeom prst="line">
                <a:avLst/>
              </a:prstGeom>
              <a:noFill/>
              <a:ln w="12700">
                <a:solidFill>
                  <a:srgbClr val="008080"/>
                </a:solidFill>
                <a:round/>
                <a:headEnd/>
                <a:tailEnd/>
              </a:ln>
            </p:spPr>
            <p:txBody>
              <a:bodyPr/>
              <a:lstStyle/>
              <a:p>
                <a:endParaRPr lang="hu-HU"/>
              </a:p>
            </p:txBody>
          </p:sp>
        </p:grpSp>
        <p:sp>
          <p:nvSpPr>
            <p:cNvPr id="92681" name="Line 521"/>
            <p:cNvSpPr>
              <a:spLocks noChangeShapeType="1"/>
            </p:cNvSpPr>
            <p:nvPr/>
          </p:nvSpPr>
          <p:spPr bwMode="auto">
            <a:xfrm>
              <a:off x="2422" y="1715"/>
              <a:ext cx="19" cy="1"/>
            </a:xfrm>
            <a:prstGeom prst="line">
              <a:avLst/>
            </a:prstGeom>
            <a:noFill/>
            <a:ln w="12700">
              <a:solidFill>
                <a:srgbClr val="008080"/>
              </a:solidFill>
              <a:round/>
              <a:headEnd/>
              <a:tailEnd/>
            </a:ln>
          </p:spPr>
          <p:txBody>
            <a:bodyPr/>
            <a:lstStyle/>
            <a:p>
              <a:endParaRPr lang="hu-HU"/>
            </a:p>
          </p:txBody>
        </p:sp>
        <p:sp>
          <p:nvSpPr>
            <p:cNvPr id="92682" name="Line 522"/>
            <p:cNvSpPr>
              <a:spLocks noChangeShapeType="1"/>
            </p:cNvSpPr>
            <p:nvPr/>
          </p:nvSpPr>
          <p:spPr bwMode="auto">
            <a:xfrm flipV="1">
              <a:off x="3122" y="1607"/>
              <a:ext cx="1" cy="21"/>
            </a:xfrm>
            <a:prstGeom prst="line">
              <a:avLst/>
            </a:prstGeom>
            <a:noFill/>
            <a:ln w="12700">
              <a:solidFill>
                <a:srgbClr val="008080"/>
              </a:solidFill>
              <a:round/>
              <a:headEnd/>
              <a:tailEnd/>
            </a:ln>
          </p:spPr>
          <p:txBody>
            <a:bodyPr/>
            <a:lstStyle/>
            <a:p>
              <a:endParaRPr lang="hu-HU"/>
            </a:p>
          </p:txBody>
        </p:sp>
        <p:sp>
          <p:nvSpPr>
            <p:cNvPr id="92683" name="Line 523"/>
            <p:cNvSpPr>
              <a:spLocks noChangeShapeType="1"/>
            </p:cNvSpPr>
            <p:nvPr/>
          </p:nvSpPr>
          <p:spPr bwMode="auto">
            <a:xfrm>
              <a:off x="3122" y="1628"/>
              <a:ext cx="1" cy="19"/>
            </a:xfrm>
            <a:prstGeom prst="line">
              <a:avLst/>
            </a:prstGeom>
            <a:noFill/>
            <a:ln w="12700">
              <a:solidFill>
                <a:srgbClr val="008080"/>
              </a:solidFill>
              <a:round/>
              <a:headEnd/>
              <a:tailEnd/>
            </a:ln>
          </p:spPr>
          <p:txBody>
            <a:bodyPr/>
            <a:lstStyle/>
            <a:p>
              <a:endParaRPr lang="hu-HU"/>
            </a:p>
          </p:txBody>
        </p:sp>
        <p:sp>
          <p:nvSpPr>
            <p:cNvPr id="92684" name="Line 524"/>
            <p:cNvSpPr>
              <a:spLocks noChangeShapeType="1"/>
            </p:cNvSpPr>
            <p:nvPr/>
          </p:nvSpPr>
          <p:spPr bwMode="auto">
            <a:xfrm flipH="1">
              <a:off x="3101" y="1628"/>
              <a:ext cx="21" cy="1"/>
            </a:xfrm>
            <a:prstGeom prst="line">
              <a:avLst/>
            </a:prstGeom>
            <a:noFill/>
            <a:ln w="12700">
              <a:solidFill>
                <a:srgbClr val="008080"/>
              </a:solidFill>
              <a:round/>
              <a:headEnd/>
              <a:tailEnd/>
            </a:ln>
          </p:spPr>
          <p:txBody>
            <a:bodyPr/>
            <a:lstStyle/>
            <a:p>
              <a:endParaRPr lang="hu-HU"/>
            </a:p>
          </p:txBody>
        </p:sp>
        <p:sp>
          <p:nvSpPr>
            <p:cNvPr id="92685" name="Line 525"/>
            <p:cNvSpPr>
              <a:spLocks noChangeShapeType="1"/>
            </p:cNvSpPr>
            <p:nvPr/>
          </p:nvSpPr>
          <p:spPr bwMode="auto">
            <a:xfrm>
              <a:off x="3121" y="1628"/>
              <a:ext cx="16" cy="1"/>
            </a:xfrm>
            <a:prstGeom prst="line">
              <a:avLst/>
            </a:prstGeom>
            <a:noFill/>
            <a:ln w="12700">
              <a:solidFill>
                <a:srgbClr val="008080"/>
              </a:solidFill>
              <a:round/>
              <a:headEnd/>
              <a:tailEnd/>
            </a:ln>
          </p:spPr>
          <p:txBody>
            <a:bodyPr/>
            <a:lstStyle/>
            <a:p>
              <a:endParaRPr lang="hu-HU"/>
            </a:p>
          </p:txBody>
        </p:sp>
        <p:sp>
          <p:nvSpPr>
            <p:cNvPr id="92686" name="Line 526"/>
            <p:cNvSpPr>
              <a:spLocks noChangeShapeType="1"/>
            </p:cNvSpPr>
            <p:nvPr/>
          </p:nvSpPr>
          <p:spPr bwMode="auto">
            <a:xfrm flipV="1">
              <a:off x="3818" y="1628"/>
              <a:ext cx="3" cy="19"/>
            </a:xfrm>
            <a:prstGeom prst="line">
              <a:avLst/>
            </a:prstGeom>
            <a:noFill/>
            <a:ln w="12700">
              <a:solidFill>
                <a:srgbClr val="008080"/>
              </a:solidFill>
              <a:round/>
              <a:headEnd/>
              <a:tailEnd/>
            </a:ln>
          </p:spPr>
          <p:txBody>
            <a:bodyPr/>
            <a:lstStyle/>
            <a:p>
              <a:endParaRPr lang="hu-HU"/>
            </a:p>
          </p:txBody>
        </p:sp>
        <p:sp>
          <p:nvSpPr>
            <p:cNvPr id="92687" name="Line 527"/>
            <p:cNvSpPr>
              <a:spLocks noChangeShapeType="1"/>
            </p:cNvSpPr>
            <p:nvPr/>
          </p:nvSpPr>
          <p:spPr bwMode="auto">
            <a:xfrm>
              <a:off x="3818" y="1647"/>
              <a:ext cx="3" cy="22"/>
            </a:xfrm>
            <a:prstGeom prst="line">
              <a:avLst/>
            </a:prstGeom>
            <a:noFill/>
            <a:ln w="12700">
              <a:solidFill>
                <a:srgbClr val="008080"/>
              </a:solidFill>
              <a:round/>
              <a:headEnd/>
              <a:tailEnd/>
            </a:ln>
          </p:spPr>
          <p:txBody>
            <a:bodyPr/>
            <a:lstStyle/>
            <a:p>
              <a:endParaRPr lang="hu-HU"/>
            </a:p>
          </p:txBody>
        </p:sp>
        <p:sp>
          <p:nvSpPr>
            <p:cNvPr id="92688" name="Line 528"/>
            <p:cNvSpPr>
              <a:spLocks noChangeShapeType="1"/>
            </p:cNvSpPr>
            <p:nvPr/>
          </p:nvSpPr>
          <p:spPr bwMode="auto">
            <a:xfrm flipH="1">
              <a:off x="3801" y="1647"/>
              <a:ext cx="17" cy="2"/>
            </a:xfrm>
            <a:prstGeom prst="line">
              <a:avLst/>
            </a:prstGeom>
            <a:noFill/>
            <a:ln w="12700">
              <a:solidFill>
                <a:srgbClr val="008080"/>
              </a:solidFill>
              <a:round/>
              <a:headEnd/>
              <a:tailEnd/>
            </a:ln>
          </p:spPr>
          <p:txBody>
            <a:bodyPr/>
            <a:lstStyle/>
            <a:p>
              <a:endParaRPr lang="hu-HU"/>
            </a:p>
          </p:txBody>
        </p:sp>
        <p:sp>
          <p:nvSpPr>
            <p:cNvPr id="92689" name="Line 529"/>
            <p:cNvSpPr>
              <a:spLocks noChangeShapeType="1"/>
            </p:cNvSpPr>
            <p:nvPr/>
          </p:nvSpPr>
          <p:spPr bwMode="auto">
            <a:xfrm>
              <a:off x="3818" y="1647"/>
              <a:ext cx="19" cy="2"/>
            </a:xfrm>
            <a:prstGeom prst="line">
              <a:avLst/>
            </a:prstGeom>
            <a:noFill/>
            <a:ln w="12700">
              <a:solidFill>
                <a:srgbClr val="008080"/>
              </a:solidFill>
              <a:round/>
              <a:headEnd/>
              <a:tailEnd/>
            </a:ln>
          </p:spPr>
          <p:txBody>
            <a:bodyPr/>
            <a:lstStyle/>
            <a:p>
              <a:endParaRPr lang="hu-HU"/>
            </a:p>
          </p:txBody>
        </p:sp>
        <p:sp>
          <p:nvSpPr>
            <p:cNvPr id="92690" name="Line 530"/>
            <p:cNvSpPr>
              <a:spLocks noChangeShapeType="1"/>
            </p:cNvSpPr>
            <p:nvPr/>
          </p:nvSpPr>
          <p:spPr bwMode="auto">
            <a:xfrm flipV="1">
              <a:off x="4517" y="1635"/>
              <a:ext cx="3" cy="22"/>
            </a:xfrm>
            <a:prstGeom prst="line">
              <a:avLst/>
            </a:prstGeom>
            <a:noFill/>
            <a:ln w="12700">
              <a:solidFill>
                <a:srgbClr val="008080"/>
              </a:solidFill>
              <a:round/>
              <a:headEnd/>
              <a:tailEnd/>
            </a:ln>
          </p:spPr>
          <p:txBody>
            <a:bodyPr/>
            <a:lstStyle/>
            <a:p>
              <a:endParaRPr lang="hu-HU"/>
            </a:p>
          </p:txBody>
        </p:sp>
        <p:sp>
          <p:nvSpPr>
            <p:cNvPr id="92691" name="Line 531"/>
            <p:cNvSpPr>
              <a:spLocks noChangeShapeType="1"/>
            </p:cNvSpPr>
            <p:nvPr/>
          </p:nvSpPr>
          <p:spPr bwMode="auto">
            <a:xfrm>
              <a:off x="4517" y="1657"/>
              <a:ext cx="3" cy="19"/>
            </a:xfrm>
            <a:prstGeom prst="line">
              <a:avLst/>
            </a:prstGeom>
            <a:noFill/>
            <a:ln w="12700">
              <a:solidFill>
                <a:srgbClr val="008080"/>
              </a:solidFill>
              <a:round/>
              <a:headEnd/>
              <a:tailEnd/>
            </a:ln>
          </p:spPr>
          <p:txBody>
            <a:bodyPr/>
            <a:lstStyle/>
            <a:p>
              <a:endParaRPr lang="hu-HU"/>
            </a:p>
          </p:txBody>
        </p:sp>
        <p:sp>
          <p:nvSpPr>
            <p:cNvPr id="92692" name="Line 532"/>
            <p:cNvSpPr>
              <a:spLocks noChangeShapeType="1"/>
            </p:cNvSpPr>
            <p:nvPr/>
          </p:nvSpPr>
          <p:spPr bwMode="auto">
            <a:xfrm flipH="1">
              <a:off x="4497" y="1657"/>
              <a:ext cx="20" cy="1"/>
            </a:xfrm>
            <a:prstGeom prst="line">
              <a:avLst/>
            </a:prstGeom>
            <a:noFill/>
            <a:ln w="12700">
              <a:solidFill>
                <a:srgbClr val="008080"/>
              </a:solidFill>
              <a:round/>
              <a:headEnd/>
              <a:tailEnd/>
            </a:ln>
          </p:spPr>
          <p:txBody>
            <a:bodyPr/>
            <a:lstStyle/>
            <a:p>
              <a:endParaRPr lang="hu-HU"/>
            </a:p>
          </p:txBody>
        </p:sp>
        <p:sp>
          <p:nvSpPr>
            <p:cNvPr id="92693" name="Line 533"/>
            <p:cNvSpPr>
              <a:spLocks noChangeShapeType="1"/>
            </p:cNvSpPr>
            <p:nvPr/>
          </p:nvSpPr>
          <p:spPr bwMode="auto">
            <a:xfrm>
              <a:off x="4517" y="1657"/>
              <a:ext cx="21" cy="1"/>
            </a:xfrm>
            <a:prstGeom prst="line">
              <a:avLst/>
            </a:prstGeom>
            <a:noFill/>
            <a:ln w="12700">
              <a:solidFill>
                <a:srgbClr val="008080"/>
              </a:solidFill>
              <a:round/>
              <a:headEnd/>
              <a:tailEnd/>
            </a:ln>
          </p:spPr>
          <p:txBody>
            <a:bodyPr/>
            <a:lstStyle/>
            <a:p>
              <a:endParaRPr lang="hu-HU"/>
            </a:p>
          </p:txBody>
        </p:sp>
        <p:sp>
          <p:nvSpPr>
            <p:cNvPr id="92694" name="Line 534"/>
            <p:cNvSpPr>
              <a:spLocks noChangeShapeType="1"/>
            </p:cNvSpPr>
            <p:nvPr/>
          </p:nvSpPr>
          <p:spPr bwMode="auto">
            <a:xfrm flipV="1">
              <a:off x="5215" y="1620"/>
              <a:ext cx="0" cy="20"/>
            </a:xfrm>
            <a:prstGeom prst="line">
              <a:avLst/>
            </a:prstGeom>
            <a:noFill/>
            <a:ln w="12700">
              <a:solidFill>
                <a:srgbClr val="008080"/>
              </a:solidFill>
              <a:round/>
              <a:headEnd/>
              <a:tailEnd/>
            </a:ln>
          </p:spPr>
          <p:txBody>
            <a:bodyPr/>
            <a:lstStyle/>
            <a:p>
              <a:endParaRPr lang="hu-HU"/>
            </a:p>
          </p:txBody>
        </p:sp>
        <p:sp>
          <p:nvSpPr>
            <p:cNvPr id="92695" name="Line 535"/>
            <p:cNvSpPr>
              <a:spLocks noChangeShapeType="1"/>
            </p:cNvSpPr>
            <p:nvPr/>
          </p:nvSpPr>
          <p:spPr bwMode="auto">
            <a:xfrm>
              <a:off x="5215" y="1640"/>
              <a:ext cx="0" cy="19"/>
            </a:xfrm>
            <a:prstGeom prst="line">
              <a:avLst/>
            </a:prstGeom>
            <a:noFill/>
            <a:ln w="12700">
              <a:solidFill>
                <a:srgbClr val="008080"/>
              </a:solidFill>
              <a:round/>
              <a:headEnd/>
              <a:tailEnd/>
            </a:ln>
          </p:spPr>
          <p:txBody>
            <a:bodyPr/>
            <a:lstStyle/>
            <a:p>
              <a:endParaRPr lang="hu-HU"/>
            </a:p>
          </p:txBody>
        </p:sp>
        <p:sp>
          <p:nvSpPr>
            <p:cNvPr id="92696" name="Line 536"/>
            <p:cNvSpPr>
              <a:spLocks noChangeShapeType="1"/>
            </p:cNvSpPr>
            <p:nvPr/>
          </p:nvSpPr>
          <p:spPr bwMode="auto">
            <a:xfrm flipH="1">
              <a:off x="5196" y="1640"/>
              <a:ext cx="19" cy="1"/>
            </a:xfrm>
            <a:prstGeom prst="line">
              <a:avLst/>
            </a:prstGeom>
            <a:noFill/>
            <a:ln w="12700">
              <a:solidFill>
                <a:srgbClr val="008080"/>
              </a:solidFill>
              <a:round/>
              <a:headEnd/>
              <a:tailEnd/>
            </a:ln>
          </p:spPr>
          <p:txBody>
            <a:bodyPr/>
            <a:lstStyle/>
            <a:p>
              <a:endParaRPr lang="hu-HU"/>
            </a:p>
          </p:txBody>
        </p:sp>
        <p:sp>
          <p:nvSpPr>
            <p:cNvPr id="92697" name="Line 537"/>
            <p:cNvSpPr>
              <a:spLocks noChangeShapeType="1"/>
            </p:cNvSpPr>
            <p:nvPr/>
          </p:nvSpPr>
          <p:spPr bwMode="auto">
            <a:xfrm>
              <a:off x="5215" y="1640"/>
              <a:ext cx="19" cy="1"/>
            </a:xfrm>
            <a:prstGeom prst="line">
              <a:avLst/>
            </a:prstGeom>
            <a:noFill/>
            <a:ln w="12700">
              <a:solidFill>
                <a:srgbClr val="008080"/>
              </a:solidFill>
              <a:round/>
              <a:headEnd/>
              <a:tailEnd/>
            </a:ln>
          </p:spPr>
          <p:txBody>
            <a:bodyPr/>
            <a:lstStyle/>
            <a:p>
              <a:endParaRPr lang="hu-HU"/>
            </a:p>
          </p:txBody>
        </p:sp>
        <p:sp>
          <p:nvSpPr>
            <p:cNvPr id="92698" name="Rectangle 538"/>
            <p:cNvSpPr>
              <a:spLocks noChangeArrowheads="1"/>
            </p:cNvSpPr>
            <p:nvPr/>
          </p:nvSpPr>
          <p:spPr bwMode="auto">
            <a:xfrm>
              <a:off x="512" y="3655"/>
              <a:ext cx="58"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0</a:t>
              </a:r>
              <a:endParaRPr lang="hu-HU" sz="3200" b="1">
                <a:latin typeface="Times New Roman" pitchFamily="18" charset="0"/>
              </a:endParaRPr>
            </a:p>
          </p:txBody>
        </p:sp>
        <p:sp>
          <p:nvSpPr>
            <p:cNvPr id="92699" name="Rectangle 539"/>
            <p:cNvSpPr>
              <a:spLocks noChangeArrowheads="1"/>
            </p:cNvSpPr>
            <p:nvPr/>
          </p:nvSpPr>
          <p:spPr bwMode="auto">
            <a:xfrm>
              <a:off x="591" y="3567"/>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00" name="Rectangle 540"/>
            <p:cNvSpPr>
              <a:spLocks noChangeArrowheads="1"/>
            </p:cNvSpPr>
            <p:nvPr/>
          </p:nvSpPr>
          <p:spPr bwMode="auto">
            <a:xfrm>
              <a:off x="463" y="3287"/>
              <a:ext cx="58"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2</a:t>
              </a:r>
              <a:endParaRPr lang="hu-HU" sz="3200" b="1">
                <a:latin typeface="Times New Roman" pitchFamily="18" charset="0"/>
              </a:endParaRPr>
            </a:p>
          </p:txBody>
        </p:sp>
        <p:sp>
          <p:nvSpPr>
            <p:cNvPr id="92701" name="Rectangle 541"/>
            <p:cNvSpPr>
              <a:spLocks noChangeArrowheads="1"/>
            </p:cNvSpPr>
            <p:nvPr/>
          </p:nvSpPr>
          <p:spPr bwMode="auto">
            <a:xfrm>
              <a:off x="528" y="3287"/>
              <a:ext cx="58"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0</a:t>
              </a:r>
              <a:endParaRPr lang="hu-HU" sz="3200" b="1">
                <a:latin typeface="Times New Roman" pitchFamily="18" charset="0"/>
              </a:endParaRPr>
            </a:p>
          </p:txBody>
        </p:sp>
        <p:sp>
          <p:nvSpPr>
            <p:cNvPr id="92702" name="Rectangle 542"/>
            <p:cNvSpPr>
              <a:spLocks noChangeArrowheads="1"/>
            </p:cNvSpPr>
            <p:nvPr/>
          </p:nvSpPr>
          <p:spPr bwMode="auto">
            <a:xfrm>
              <a:off x="607" y="3198"/>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03" name="Rectangle 543"/>
            <p:cNvSpPr>
              <a:spLocks noChangeArrowheads="1"/>
            </p:cNvSpPr>
            <p:nvPr/>
          </p:nvSpPr>
          <p:spPr bwMode="auto">
            <a:xfrm>
              <a:off x="457" y="2918"/>
              <a:ext cx="116"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40</a:t>
              </a:r>
              <a:endParaRPr lang="hu-HU" sz="3200" b="1">
                <a:latin typeface="Times New Roman" pitchFamily="18" charset="0"/>
              </a:endParaRPr>
            </a:p>
          </p:txBody>
        </p:sp>
        <p:sp>
          <p:nvSpPr>
            <p:cNvPr id="92704" name="Rectangle 544"/>
            <p:cNvSpPr>
              <a:spLocks noChangeArrowheads="1"/>
            </p:cNvSpPr>
            <p:nvPr/>
          </p:nvSpPr>
          <p:spPr bwMode="auto">
            <a:xfrm>
              <a:off x="597" y="2829"/>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05" name="Rectangle 545"/>
            <p:cNvSpPr>
              <a:spLocks noChangeArrowheads="1"/>
            </p:cNvSpPr>
            <p:nvPr/>
          </p:nvSpPr>
          <p:spPr bwMode="auto">
            <a:xfrm>
              <a:off x="457" y="2548"/>
              <a:ext cx="116"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60</a:t>
              </a:r>
              <a:endParaRPr lang="hu-HU" sz="3200" b="1">
                <a:latin typeface="Times New Roman" pitchFamily="18" charset="0"/>
              </a:endParaRPr>
            </a:p>
          </p:txBody>
        </p:sp>
        <p:sp>
          <p:nvSpPr>
            <p:cNvPr id="92706" name="Rectangle 546"/>
            <p:cNvSpPr>
              <a:spLocks noChangeArrowheads="1"/>
            </p:cNvSpPr>
            <p:nvPr/>
          </p:nvSpPr>
          <p:spPr bwMode="auto">
            <a:xfrm>
              <a:off x="597" y="2459"/>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07" name="Rectangle 547"/>
            <p:cNvSpPr>
              <a:spLocks noChangeArrowheads="1"/>
            </p:cNvSpPr>
            <p:nvPr/>
          </p:nvSpPr>
          <p:spPr bwMode="auto">
            <a:xfrm>
              <a:off x="474" y="2177"/>
              <a:ext cx="116"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80</a:t>
              </a:r>
              <a:endParaRPr lang="hu-HU" sz="3200" b="1">
                <a:latin typeface="Times New Roman" pitchFamily="18" charset="0"/>
              </a:endParaRPr>
            </a:p>
          </p:txBody>
        </p:sp>
        <p:sp>
          <p:nvSpPr>
            <p:cNvPr id="92708" name="Rectangle 548"/>
            <p:cNvSpPr>
              <a:spLocks noChangeArrowheads="1"/>
            </p:cNvSpPr>
            <p:nvPr/>
          </p:nvSpPr>
          <p:spPr bwMode="auto">
            <a:xfrm>
              <a:off x="615" y="2088"/>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09" name="Rectangle 549"/>
            <p:cNvSpPr>
              <a:spLocks noChangeArrowheads="1"/>
            </p:cNvSpPr>
            <p:nvPr/>
          </p:nvSpPr>
          <p:spPr bwMode="auto">
            <a:xfrm>
              <a:off x="399" y="1807"/>
              <a:ext cx="173"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100</a:t>
              </a:r>
              <a:endParaRPr lang="hu-HU" sz="3200" b="1">
                <a:latin typeface="Times New Roman" pitchFamily="18" charset="0"/>
              </a:endParaRPr>
            </a:p>
          </p:txBody>
        </p:sp>
        <p:sp>
          <p:nvSpPr>
            <p:cNvPr id="92710" name="Rectangle 550"/>
            <p:cNvSpPr>
              <a:spLocks noChangeArrowheads="1"/>
            </p:cNvSpPr>
            <p:nvPr/>
          </p:nvSpPr>
          <p:spPr bwMode="auto">
            <a:xfrm>
              <a:off x="601" y="1718"/>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11" name="Rectangle 551"/>
            <p:cNvSpPr>
              <a:spLocks noChangeArrowheads="1"/>
            </p:cNvSpPr>
            <p:nvPr/>
          </p:nvSpPr>
          <p:spPr bwMode="auto">
            <a:xfrm>
              <a:off x="408" y="1438"/>
              <a:ext cx="173"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120</a:t>
              </a:r>
              <a:endParaRPr lang="hu-HU" sz="3200" b="1">
                <a:latin typeface="Times New Roman" pitchFamily="18" charset="0"/>
              </a:endParaRPr>
            </a:p>
          </p:txBody>
        </p:sp>
        <p:sp>
          <p:nvSpPr>
            <p:cNvPr id="92712" name="Rectangle 552"/>
            <p:cNvSpPr>
              <a:spLocks noChangeArrowheads="1"/>
            </p:cNvSpPr>
            <p:nvPr/>
          </p:nvSpPr>
          <p:spPr bwMode="auto">
            <a:xfrm>
              <a:off x="611" y="1350"/>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13" name="Rectangle 553"/>
            <p:cNvSpPr>
              <a:spLocks noChangeArrowheads="1"/>
            </p:cNvSpPr>
            <p:nvPr/>
          </p:nvSpPr>
          <p:spPr bwMode="auto">
            <a:xfrm>
              <a:off x="431" y="1069"/>
              <a:ext cx="173"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140</a:t>
              </a:r>
              <a:endParaRPr lang="hu-HU" sz="3200" b="1">
                <a:latin typeface="Times New Roman" pitchFamily="18" charset="0"/>
              </a:endParaRPr>
            </a:p>
          </p:txBody>
        </p:sp>
        <p:sp>
          <p:nvSpPr>
            <p:cNvPr id="92714" name="Rectangle 554"/>
            <p:cNvSpPr>
              <a:spLocks noChangeArrowheads="1"/>
            </p:cNvSpPr>
            <p:nvPr/>
          </p:nvSpPr>
          <p:spPr bwMode="auto">
            <a:xfrm>
              <a:off x="633" y="981"/>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15" name="Rectangle 555"/>
            <p:cNvSpPr>
              <a:spLocks noChangeArrowheads="1"/>
            </p:cNvSpPr>
            <p:nvPr/>
          </p:nvSpPr>
          <p:spPr bwMode="auto">
            <a:xfrm>
              <a:off x="945" y="3827"/>
              <a:ext cx="231"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1990</a:t>
              </a:r>
              <a:endParaRPr lang="hu-HU" sz="3200" b="1">
                <a:latin typeface="Times New Roman" pitchFamily="18" charset="0"/>
              </a:endParaRPr>
            </a:p>
          </p:txBody>
        </p:sp>
        <p:sp>
          <p:nvSpPr>
            <p:cNvPr id="92716" name="Rectangle 556"/>
            <p:cNvSpPr>
              <a:spLocks noChangeArrowheads="1"/>
            </p:cNvSpPr>
            <p:nvPr/>
          </p:nvSpPr>
          <p:spPr bwMode="auto">
            <a:xfrm>
              <a:off x="1210" y="3739"/>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17" name="Rectangle 557"/>
            <p:cNvSpPr>
              <a:spLocks noChangeArrowheads="1"/>
            </p:cNvSpPr>
            <p:nvPr/>
          </p:nvSpPr>
          <p:spPr bwMode="auto">
            <a:xfrm>
              <a:off x="1645" y="3827"/>
              <a:ext cx="231"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1995</a:t>
              </a:r>
              <a:endParaRPr lang="hu-HU" sz="3200" b="1">
                <a:latin typeface="Times New Roman" pitchFamily="18" charset="0"/>
              </a:endParaRPr>
            </a:p>
          </p:txBody>
        </p:sp>
        <p:sp>
          <p:nvSpPr>
            <p:cNvPr id="92718" name="Rectangle 558"/>
            <p:cNvSpPr>
              <a:spLocks noChangeArrowheads="1"/>
            </p:cNvSpPr>
            <p:nvPr/>
          </p:nvSpPr>
          <p:spPr bwMode="auto">
            <a:xfrm>
              <a:off x="1909" y="3739"/>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19" name="Rectangle 559"/>
            <p:cNvSpPr>
              <a:spLocks noChangeArrowheads="1"/>
            </p:cNvSpPr>
            <p:nvPr/>
          </p:nvSpPr>
          <p:spPr bwMode="auto">
            <a:xfrm>
              <a:off x="2340" y="3827"/>
              <a:ext cx="231"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2000</a:t>
              </a:r>
              <a:endParaRPr lang="hu-HU" sz="3200" b="1">
                <a:latin typeface="Times New Roman" pitchFamily="18" charset="0"/>
              </a:endParaRPr>
            </a:p>
          </p:txBody>
        </p:sp>
        <p:sp>
          <p:nvSpPr>
            <p:cNvPr id="92720" name="Rectangle 560"/>
            <p:cNvSpPr>
              <a:spLocks noChangeArrowheads="1"/>
            </p:cNvSpPr>
            <p:nvPr/>
          </p:nvSpPr>
          <p:spPr bwMode="auto">
            <a:xfrm>
              <a:off x="2605" y="3739"/>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21" name="Rectangle 561"/>
            <p:cNvSpPr>
              <a:spLocks noChangeArrowheads="1"/>
            </p:cNvSpPr>
            <p:nvPr/>
          </p:nvSpPr>
          <p:spPr bwMode="auto">
            <a:xfrm>
              <a:off x="3039" y="3827"/>
              <a:ext cx="231"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2005</a:t>
              </a:r>
              <a:endParaRPr lang="hu-HU" sz="3200" b="1">
                <a:latin typeface="Times New Roman" pitchFamily="18" charset="0"/>
              </a:endParaRPr>
            </a:p>
          </p:txBody>
        </p:sp>
        <p:sp>
          <p:nvSpPr>
            <p:cNvPr id="92722" name="Rectangle 562"/>
            <p:cNvSpPr>
              <a:spLocks noChangeArrowheads="1"/>
            </p:cNvSpPr>
            <p:nvPr/>
          </p:nvSpPr>
          <p:spPr bwMode="auto">
            <a:xfrm>
              <a:off x="3304" y="3739"/>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23" name="Rectangle 563"/>
            <p:cNvSpPr>
              <a:spLocks noChangeArrowheads="1"/>
            </p:cNvSpPr>
            <p:nvPr/>
          </p:nvSpPr>
          <p:spPr bwMode="auto">
            <a:xfrm>
              <a:off x="3738" y="3827"/>
              <a:ext cx="231"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2010</a:t>
              </a:r>
              <a:endParaRPr lang="hu-HU" sz="3200" b="1">
                <a:latin typeface="Times New Roman" pitchFamily="18" charset="0"/>
              </a:endParaRPr>
            </a:p>
          </p:txBody>
        </p:sp>
        <p:sp>
          <p:nvSpPr>
            <p:cNvPr id="92724" name="Rectangle 564"/>
            <p:cNvSpPr>
              <a:spLocks noChangeArrowheads="1"/>
            </p:cNvSpPr>
            <p:nvPr/>
          </p:nvSpPr>
          <p:spPr bwMode="auto">
            <a:xfrm>
              <a:off x="4002" y="3739"/>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25" name="Rectangle 565"/>
            <p:cNvSpPr>
              <a:spLocks noChangeArrowheads="1"/>
            </p:cNvSpPr>
            <p:nvPr/>
          </p:nvSpPr>
          <p:spPr bwMode="auto">
            <a:xfrm>
              <a:off x="4438" y="3827"/>
              <a:ext cx="231"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2015</a:t>
              </a:r>
              <a:endParaRPr lang="hu-HU" sz="3200" b="1">
                <a:latin typeface="Times New Roman" pitchFamily="18" charset="0"/>
              </a:endParaRPr>
            </a:p>
          </p:txBody>
        </p:sp>
        <p:sp>
          <p:nvSpPr>
            <p:cNvPr id="92726" name="Rectangle 566"/>
            <p:cNvSpPr>
              <a:spLocks noChangeArrowheads="1"/>
            </p:cNvSpPr>
            <p:nvPr/>
          </p:nvSpPr>
          <p:spPr bwMode="auto">
            <a:xfrm>
              <a:off x="4701" y="3739"/>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27" name="Rectangle 567"/>
            <p:cNvSpPr>
              <a:spLocks noChangeArrowheads="1"/>
            </p:cNvSpPr>
            <p:nvPr/>
          </p:nvSpPr>
          <p:spPr bwMode="auto">
            <a:xfrm>
              <a:off x="5136" y="3827"/>
              <a:ext cx="231"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2020</a:t>
              </a:r>
              <a:endParaRPr lang="hu-HU" sz="3200" b="1">
                <a:latin typeface="Times New Roman" pitchFamily="18" charset="0"/>
              </a:endParaRPr>
            </a:p>
          </p:txBody>
        </p:sp>
        <p:sp>
          <p:nvSpPr>
            <p:cNvPr id="92728" name="Rectangle 568"/>
            <p:cNvSpPr>
              <a:spLocks noChangeArrowheads="1"/>
            </p:cNvSpPr>
            <p:nvPr/>
          </p:nvSpPr>
          <p:spPr bwMode="auto">
            <a:xfrm>
              <a:off x="5400" y="3739"/>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29" name="Rectangle 569"/>
            <p:cNvSpPr>
              <a:spLocks noChangeArrowheads="1"/>
            </p:cNvSpPr>
            <p:nvPr/>
          </p:nvSpPr>
          <p:spPr bwMode="auto">
            <a:xfrm>
              <a:off x="1092" y="4023"/>
              <a:ext cx="4163" cy="203"/>
            </a:xfrm>
            <a:prstGeom prst="rect">
              <a:avLst/>
            </a:prstGeom>
            <a:solidFill>
              <a:srgbClr val="FFFFFF"/>
            </a:solidFill>
            <a:ln w="9525">
              <a:noFill/>
              <a:miter lim="800000"/>
              <a:headEnd/>
              <a:tailEnd/>
            </a:ln>
          </p:spPr>
          <p:txBody>
            <a:bodyPr/>
            <a:lstStyle/>
            <a:p>
              <a:endParaRPr lang="hu-HU"/>
            </a:p>
          </p:txBody>
        </p:sp>
        <p:sp>
          <p:nvSpPr>
            <p:cNvPr id="92730" name="Rectangle 570"/>
            <p:cNvSpPr>
              <a:spLocks noChangeArrowheads="1"/>
            </p:cNvSpPr>
            <p:nvPr/>
          </p:nvSpPr>
          <p:spPr bwMode="auto">
            <a:xfrm>
              <a:off x="1092" y="4023"/>
              <a:ext cx="4163" cy="203"/>
            </a:xfrm>
            <a:prstGeom prst="rect">
              <a:avLst/>
            </a:prstGeom>
            <a:noFill/>
            <a:ln w="1588">
              <a:solidFill>
                <a:srgbClr val="000000"/>
              </a:solidFill>
              <a:miter lim="800000"/>
              <a:headEnd/>
              <a:tailEnd/>
            </a:ln>
          </p:spPr>
          <p:txBody>
            <a:bodyPr/>
            <a:lstStyle/>
            <a:p>
              <a:endParaRPr lang="hu-HU"/>
            </a:p>
          </p:txBody>
        </p:sp>
        <p:sp>
          <p:nvSpPr>
            <p:cNvPr id="92731" name="Line 571"/>
            <p:cNvSpPr>
              <a:spLocks noChangeShapeType="1"/>
            </p:cNvSpPr>
            <p:nvPr/>
          </p:nvSpPr>
          <p:spPr bwMode="auto">
            <a:xfrm>
              <a:off x="1151" y="4131"/>
              <a:ext cx="160" cy="1"/>
            </a:xfrm>
            <a:prstGeom prst="line">
              <a:avLst/>
            </a:prstGeom>
            <a:noFill/>
            <a:ln w="12700">
              <a:solidFill>
                <a:srgbClr val="000080"/>
              </a:solidFill>
              <a:round/>
              <a:headEnd/>
              <a:tailEnd/>
            </a:ln>
          </p:spPr>
          <p:txBody>
            <a:bodyPr/>
            <a:lstStyle/>
            <a:p>
              <a:endParaRPr lang="hu-HU"/>
            </a:p>
          </p:txBody>
        </p:sp>
        <p:sp>
          <p:nvSpPr>
            <p:cNvPr id="92732" name="Freeform 572"/>
            <p:cNvSpPr>
              <a:spLocks/>
            </p:cNvSpPr>
            <p:nvPr/>
          </p:nvSpPr>
          <p:spPr bwMode="auto">
            <a:xfrm>
              <a:off x="1202" y="4114"/>
              <a:ext cx="37" cy="39"/>
            </a:xfrm>
            <a:custGeom>
              <a:avLst/>
              <a:gdLst/>
              <a:ahLst/>
              <a:cxnLst>
                <a:cxn ang="0">
                  <a:pos x="19" y="0"/>
                </a:cxn>
                <a:cxn ang="0">
                  <a:pos x="38" y="20"/>
                </a:cxn>
                <a:cxn ang="0">
                  <a:pos x="19" y="39"/>
                </a:cxn>
                <a:cxn ang="0">
                  <a:pos x="0" y="20"/>
                </a:cxn>
                <a:cxn ang="0">
                  <a:pos x="19" y="0"/>
                </a:cxn>
              </a:cxnLst>
              <a:rect l="0" t="0" r="r" b="b"/>
              <a:pathLst>
                <a:path w="38" h="39">
                  <a:moveTo>
                    <a:pt x="19" y="0"/>
                  </a:moveTo>
                  <a:lnTo>
                    <a:pt x="38" y="20"/>
                  </a:lnTo>
                  <a:lnTo>
                    <a:pt x="19" y="39"/>
                  </a:lnTo>
                  <a:lnTo>
                    <a:pt x="0" y="20"/>
                  </a:lnTo>
                  <a:lnTo>
                    <a:pt x="19" y="0"/>
                  </a:lnTo>
                  <a:close/>
                </a:path>
              </a:pathLst>
            </a:custGeom>
            <a:solidFill>
              <a:srgbClr val="000080"/>
            </a:solidFill>
            <a:ln w="9525">
              <a:noFill/>
              <a:round/>
              <a:headEnd/>
              <a:tailEnd/>
            </a:ln>
          </p:spPr>
          <p:txBody>
            <a:bodyPr/>
            <a:lstStyle/>
            <a:p>
              <a:endParaRPr lang="hu-HU"/>
            </a:p>
          </p:txBody>
        </p:sp>
        <p:sp>
          <p:nvSpPr>
            <p:cNvPr id="92733" name="Freeform 573"/>
            <p:cNvSpPr>
              <a:spLocks/>
            </p:cNvSpPr>
            <p:nvPr/>
          </p:nvSpPr>
          <p:spPr bwMode="auto">
            <a:xfrm>
              <a:off x="1202" y="4114"/>
              <a:ext cx="37" cy="39"/>
            </a:xfrm>
            <a:custGeom>
              <a:avLst/>
              <a:gdLst/>
              <a:ahLst/>
              <a:cxnLst>
                <a:cxn ang="0">
                  <a:pos x="19" y="0"/>
                </a:cxn>
                <a:cxn ang="0">
                  <a:pos x="38" y="20"/>
                </a:cxn>
                <a:cxn ang="0">
                  <a:pos x="19" y="39"/>
                </a:cxn>
                <a:cxn ang="0">
                  <a:pos x="0" y="20"/>
                </a:cxn>
                <a:cxn ang="0">
                  <a:pos x="19" y="0"/>
                </a:cxn>
              </a:cxnLst>
              <a:rect l="0" t="0" r="r" b="b"/>
              <a:pathLst>
                <a:path w="38" h="39">
                  <a:moveTo>
                    <a:pt x="19" y="0"/>
                  </a:moveTo>
                  <a:lnTo>
                    <a:pt x="38" y="20"/>
                  </a:lnTo>
                  <a:lnTo>
                    <a:pt x="19" y="39"/>
                  </a:lnTo>
                  <a:lnTo>
                    <a:pt x="0" y="20"/>
                  </a:lnTo>
                  <a:lnTo>
                    <a:pt x="19" y="0"/>
                  </a:lnTo>
                  <a:close/>
                </a:path>
              </a:pathLst>
            </a:custGeom>
            <a:noFill/>
            <a:ln w="12700">
              <a:solidFill>
                <a:srgbClr val="000080"/>
              </a:solidFill>
              <a:prstDash val="solid"/>
              <a:round/>
              <a:headEnd/>
              <a:tailEnd/>
            </a:ln>
          </p:spPr>
          <p:txBody>
            <a:bodyPr/>
            <a:lstStyle/>
            <a:p>
              <a:endParaRPr lang="hu-HU"/>
            </a:p>
          </p:txBody>
        </p:sp>
        <p:sp>
          <p:nvSpPr>
            <p:cNvPr id="92734" name="Rectangle 574"/>
            <p:cNvSpPr>
              <a:spLocks noChangeArrowheads="1"/>
            </p:cNvSpPr>
            <p:nvPr/>
          </p:nvSpPr>
          <p:spPr bwMode="auto">
            <a:xfrm>
              <a:off x="1396" y="4082"/>
              <a:ext cx="135"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CO</a:t>
              </a:r>
              <a:endParaRPr lang="hu-HU" sz="3200" b="1">
                <a:latin typeface="Times New Roman" pitchFamily="18" charset="0"/>
              </a:endParaRPr>
            </a:p>
          </p:txBody>
        </p:sp>
        <p:sp>
          <p:nvSpPr>
            <p:cNvPr id="92735" name="Rectangle 575"/>
            <p:cNvSpPr>
              <a:spLocks noChangeArrowheads="1"/>
            </p:cNvSpPr>
            <p:nvPr/>
          </p:nvSpPr>
          <p:spPr bwMode="auto">
            <a:xfrm>
              <a:off x="1580" y="3993"/>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36" name="Line 576"/>
            <p:cNvSpPr>
              <a:spLocks noChangeShapeType="1"/>
            </p:cNvSpPr>
            <p:nvPr/>
          </p:nvSpPr>
          <p:spPr bwMode="auto">
            <a:xfrm>
              <a:off x="1645" y="4140"/>
              <a:ext cx="156" cy="1"/>
            </a:xfrm>
            <a:prstGeom prst="line">
              <a:avLst/>
            </a:prstGeom>
            <a:noFill/>
            <a:ln w="12700">
              <a:solidFill>
                <a:srgbClr val="FF00FF"/>
              </a:solidFill>
              <a:round/>
              <a:headEnd/>
              <a:tailEnd/>
            </a:ln>
          </p:spPr>
          <p:txBody>
            <a:bodyPr/>
            <a:lstStyle/>
            <a:p>
              <a:endParaRPr lang="hu-HU"/>
            </a:p>
          </p:txBody>
        </p:sp>
        <p:sp>
          <p:nvSpPr>
            <p:cNvPr id="92737" name="Rectangle 577"/>
            <p:cNvSpPr>
              <a:spLocks noChangeArrowheads="1"/>
            </p:cNvSpPr>
            <p:nvPr/>
          </p:nvSpPr>
          <p:spPr bwMode="auto">
            <a:xfrm>
              <a:off x="1689" y="4113"/>
              <a:ext cx="54" cy="58"/>
            </a:xfrm>
            <a:prstGeom prst="rect">
              <a:avLst/>
            </a:prstGeom>
            <a:solidFill>
              <a:srgbClr val="FF00FF"/>
            </a:solidFill>
            <a:ln w="9525">
              <a:noFill/>
              <a:miter lim="800000"/>
              <a:headEnd/>
              <a:tailEnd/>
            </a:ln>
          </p:spPr>
          <p:txBody>
            <a:bodyPr/>
            <a:lstStyle/>
            <a:p>
              <a:endParaRPr lang="hu-HU"/>
            </a:p>
          </p:txBody>
        </p:sp>
        <p:sp>
          <p:nvSpPr>
            <p:cNvPr id="92738" name="Rectangle 578"/>
            <p:cNvSpPr>
              <a:spLocks noChangeArrowheads="1"/>
            </p:cNvSpPr>
            <p:nvPr/>
          </p:nvSpPr>
          <p:spPr bwMode="auto">
            <a:xfrm>
              <a:off x="1689" y="4113"/>
              <a:ext cx="54" cy="58"/>
            </a:xfrm>
            <a:prstGeom prst="rect">
              <a:avLst/>
            </a:prstGeom>
            <a:noFill/>
            <a:ln w="12700">
              <a:solidFill>
                <a:srgbClr val="FF00FF"/>
              </a:solidFill>
              <a:miter lim="800000"/>
              <a:headEnd/>
              <a:tailEnd/>
            </a:ln>
          </p:spPr>
          <p:txBody>
            <a:bodyPr/>
            <a:lstStyle/>
            <a:p>
              <a:endParaRPr lang="hu-HU"/>
            </a:p>
          </p:txBody>
        </p:sp>
        <p:sp>
          <p:nvSpPr>
            <p:cNvPr id="92739" name="Rectangle 579"/>
            <p:cNvSpPr>
              <a:spLocks noChangeArrowheads="1"/>
            </p:cNvSpPr>
            <p:nvPr/>
          </p:nvSpPr>
          <p:spPr bwMode="auto">
            <a:xfrm>
              <a:off x="1880" y="4070"/>
              <a:ext cx="197"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NOx</a:t>
              </a:r>
              <a:endParaRPr lang="hu-HU" sz="3200" b="1">
                <a:latin typeface="Times New Roman" pitchFamily="18" charset="0"/>
              </a:endParaRPr>
            </a:p>
          </p:txBody>
        </p:sp>
        <p:sp>
          <p:nvSpPr>
            <p:cNvPr id="92740" name="Rectangle 580"/>
            <p:cNvSpPr>
              <a:spLocks noChangeArrowheads="1"/>
            </p:cNvSpPr>
            <p:nvPr/>
          </p:nvSpPr>
          <p:spPr bwMode="auto">
            <a:xfrm>
              <a:off x="2122" y="3981"/>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41" name="Line 581"/>
            <p:cNvSpPr>
              <a:spLocks noChangeShapeType="1"/>
            </p:cNvSpPr>
            <p:nvPr/>
          </p:nvSpPr>
          <p:spPr bwMode="auto">
            <a:xfrm>
              <a:off x="2161" y="4145"/>
              <a:ext cx="159" cy="1"/>
            </a:xfrm>
            <a:prstGeom prst="line">
              <a:avLst/>
            </a:prstGeom>
            <a:noFill/>
            <a:ln w="12700">
              <a:solidFill>
                <a:srgbClr val="333399"/>
              </a:solidFill>
              <a:round/>
              <a:headEnd/>
              <a:tailEnd/>
            </a:ln>
          </p:spPr>
          <p:txBody>
            <a:bodyPr/>
            <a:lstStyle/>
            <a:p>
              <a:endParaRPr lang="hu-HU"/>
            </a:p>
          </p:txBody>
        </p:sp>
        <p:sp>
          <p:nvSpPr>
            <p:cNvPr id="92742" name="Freeform 582"/>
            <p:cNvSpPr>
              <a:spLocks/>
            </p:cNvSpPr>
            <p:nvPr/>
          </p:nvSpPr>
          <p:spPr bwMode="auto">
            <a:xfrm>
              <a:off x="2218" y="4127"/>
              <a:ext cx="33" cy="31"/>
            </a:xfrm>
            <a:custGeom>
              <a:avLst/>
              <a:gdLst/>
              <a:ahLst/>
              <a:cxnLst>
                <a:cxn ang="0">
                  <a:pos x="17" y="0"/>
                </a:cxn>
                <a:cxn ang="0">
                  <a:pos x="0" y="30"/>
                </a:cxn>
                <a:cxn ang="0">
                  <a:pos x="33" y="30"/>
                </a:cxn>
                <a:cxn ang="0">
                  <a:pos x="17" y="0"/>
                </a:cxn>
              </a:cxnLst>
              <a:rect l="0" t="0" r="r" b="b"/>
              <a:pathLst>
                <a:path w="33" h="30">
                  <a:moveTo>
                    <a:pt x="17" y="0"/>
                  </a:moveTo>
                  <a:lnTo>
                    <a:pt x="0" y="30"/>
                  </a:lnTo>
                  <a:lnTo>
                    <a:pt x="33" y="30"/>
                  </a:lnTo>
                  <a:lnTo>
                    <a:pt x="17" y="0"/>
                  </a:lnTo>
                  <a:close/>
                </a:path>
              </a:pathLst>
            </a:custGeom>
            <a:solidFill>
              <a:srgbClr val="333399"/>
            </a:solidFill>
            <a:ln w="9525">
              <a:noFill/>
              <a:round/>
              <a:headEnd/>
              <a:tailEnd/>
            </a:ln>
          </p:spPr>
          <p:txBody>
            <a:bodyPr/>
            <a:lstStyle/>
            <a:p>
              <a:endParaRPr lang="hu-HU"/>
            </a:p>
          </p:txBody>
        </p:sp>
        <p:sp>
          <p:nvSpPr>
            <p:cNvPr id="92743" name="Freeform 583"/>
            <p:cNvSpPr>
              <a:spLocks/>
            </p:cNvSpPr>
            <p:nvPr/>
          </p:nvSpPr>
          <p:spPr bwMode="auto">
            <a:xfrm>
              <a:off x="2218" y="4127"/>
              <a:ext cx="33" cy="31"/>
            </a:xfrm>
            <a:custGeom>
              <a:avLst/>
              <a:gdLst/>
              <a:ahLst/>
              <a:cxnLst>
                <a:cxn ang="0">
                  <a:pos x="17" y="0"/>
                </a:cxn>
                <a:cxn ang="0">
                  <a:pos x="0" y="30"/>
                </a:cxn>
                <a:cxn ang="0">
                  <a:pos x="33" y="30"/>
                </a:cxn>
                <a:cxn ang="0">
                  <a:pos x="17" y="0"/>
                </a:cxn>
              </a:cxnLst>
              <a:rect l="0" t="0" r="r" b="b"/>
              <a:pathLst>
                <a:path w="33" h="30">
                  <a:moveTo>
                    <a:pt x="17" y="0"/>
                  </a:moveTo>
                  <a:lnTo>
                    <a:pt x="0" y="30"/>
                  </a:lnTo>
                  <a:lnTo>
                    <a:pt x="33" y="30"/>
                  </a:lnTo>
                  <a:lnTo>
                    <a:pt x="17" y="0"/>
                  </a:lnTo>
                  <a:close/>
                </a:path>
              </a:pathLst>
            </a:custGeom>
            <a:noFill/>
            <a:ln w="12700">
              <a:solidFill>
                <a:srgbClr val="333399"/>
              </a:solidFill>
              <a:prstDash val="solid"/>
              <a:round/>
              <a:headEnd/>
              <a:tailEnd/>
            </a:ln>
          </p:spPr>
          <p:txBody>
            <a:bodyPr/>
            <a:lstStyle/>
            <a:p>
              <a:endParaRPr lang="hu-HU"/>
            </a:p>
          </p:txBody>
        </p:sp>
        <p:sp>
          <p:nvSpPr>
            <p:cNvPr id="92744" name="Rectangle 584"/>
            <p:cNvSpPr>
              <a:spLocks noChangeArrowheads="1"/>
            </p:cNvSpPr>
            <p:nvPr/>
          </p:nvSpPr>
          <p:spPr bwMode="auto">
            <a:xfrm>
              <a:off x="2388" y="4078"/>
              <a:ext cx="434"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részecske</a:t>
              </a:r>
              <a:endParaRPr lang="hu-HU" sz="3200" b="1">
                <a:latin typeface="Times New Roman" pitchFamily="18" charset="0"/>
              </a:endParaRPr>
            </a:p>
          </p:txBody>
        </p:sp>
        <p:sp>
          <p:nvSpPr>
            <p:cNvPr id="92745" name="Rectangle 585"/>
            <p:cNvSpPr>
              <a:spLocks noChangeArrowheads="1"/>
            </p:cNvSpPr>
            <p:nvPr/>
          </p:nvSpPr>
          <p:spPr bwMode="auto">
            <a:xfrm>
              <a:off x="2908" y="3989"/>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46" name="Line 586"/>
            <p:cNvSpPr>
              <a:spLocks noChangeShapeType="1"/>
            </p:cNvSpPr>
            <p:nvPr/>
          </p:nvSpPr>
          <p:spPr bwMode="auto">
            <a:xfrm>
              <a:off x="2904" y="4147"/>
              <a:ext cx="157" cy="1"/>
            </a:xfrm>
            <a:prstGeom prst="line">
              <a:avLst/>
            </a:prstGeom>
            <a:noFill/>
            <a:ln w="12700">
              <a:solidFill>
                <a:srgbClr val="009999"/>
              </a:solidFill>
              <a:round/>
              <a:headEnd/>
              <a:tailEnd/>
            </a:ln>
          </p:spPr>
          <p:txBody>
            <a:bodyPr/>
            <a:lstStyle/>
            <a:p>
              <a:endParaRPr lang="hu-HU"/>
            </a:p>
          </p:txBody>
        </p:sp>
        <p:sp>
          <p:nvSpPr>
            <p:cNvPr id="92747" name="Line 587"/>
            <p:cNvSpPr>
              <a:spLocks noChangeShapeType="1"/>
            </p:cNvSpPr>
            <p:nvPr/>
          </p:nvSpPr>
          <p:spPr bwMode="auto">
            <a:xfrm flipH="1" flipV="1">
              <a:off x="2965" y="4127"/>
              <a:ext cx="17" cy="20"/>
            </a:xfrm>
            <a:prstGeom prst="line">
              <a:avLst/>
            </a:prstGeom>
            <a:noFill/>
            <a:ln w="12700">
              <a:solidFill>
                <a:srgbClr val="009999"/>
              </a:solidFill>
              <a:round/>
              <a:headEnd/>
              <a:tailEnd/>
            </a:ln>
          </p:spPr>
          <p:txBody>
            <a:bodyPr/>
            <a:lstStyle/>
            <a:p>
              <a:endParaRPr lang="hu-HU"/>
            </a:p>
          </p:txBody>
        </p:sp>
        <p:sp>
          <p:nvSpPr>
            <p:cNvPr id="92748" name="Line 588"/>
            <p:cNvSpPr>
              <a:spLocks noChangeShapeType="1"/>
            </p:cNvSpPr>
            <p:nvPr/>
          </p:nvSpPr>
          <p:spPr bwMode="auto">
            <a:xfrm>
              <a:off x="2982" y="4147"/>
              <a:ext cx="20" cy="18"/>
            </a:xfrm>
            <a:prstGeom prst="line">
              <a:avLst/>
            </a:prstGeom>
            <a:noFill/>
            <a:ln w="12700">
              <a:solidFill>
                <a:srgbClr val="009999"/>
              </a:solidFill>
              <a:round/>
              <a:headEnd/>
              <a:tailEnd/>
            </a:ln>
          </p:spPr>
          <p:txBody>
            <a:bodyPr/>
            <a:lstStyle/>
            <a:p>
              <a:endParaRPr lang="hu-HU"/>
            </a:p>
          </p:txBody>
        </p:sp>
        <p:sp>
          <p:nvSpPr>
            <p:cNvPr id="92749" name="Line 589"/>
            <p:cNvSpPr>
              <a:spLocks noChangeShapeType="1"/>
            </p:cNvSpPr>
            <p:nvPr/>
          </p:nvSpPr>
          <p:spPr bwMode="auto">
            <a:xfrm flipH="1">
              <a:off x="2965" y="4147"/>
              <a:ext cx="17" cy="18"/>
            </a:xfrm>
            <a:prstGeom prst="line">
              <a:avLst/>
            </a:prstGeom>
            <a:noFill/>
            <a:ln w="12700">
              <a:solidFill>
                <a:srgbClr val="009999"/>
              </a:solidFill>
              <a:round/>
              <a:headEnd/>
              <a:tailEnd/>
            </a:ln>
          </p:spPr>
          <p:txBody>
            <a:bodyPr/>
            <a:lstStyle/>
            <a:p>
              <a:endParaRPr lang="hu-HU"/>
            </a:p>
          </p:txBody>
        </p:sp>
        <p:sp>
          <p:nvSpPr>
            <p:cNvPr id="92750" name="Line 590"/>
            <p:cNvSpPr>
              <a:spLocks noChangeShapeType="1"/>
            </p:cNvSpPr>
            <p:nvPr/>
          </p:nvSpPr>
          <p:spPr bwMode="auto">
            <a:xfrm flipV="1">
              <a:off x="2982" y="4127"/>
              <a:ext cx="20" cy="20"/>
            </a:xfrm>
            <a:prstGeom prst="line">
              <a:avLst/>
            </a:prstGeom>
            <a:noFill/>
            <a:ln w="12700">
              <a:solidFill>
                <a:srgbClr val="009999"/>
              </a:solidFill>
              <a:round/>
              <a:headEnd/>
              <a:tailEnd/>
            </a:ln>
          </p:spPr>
          <p:txBody>
            <a:bodyPr/>
            <a:lstStyle/>
            <a:p>
              <a:endParaRPr lang="hu-HU"/>
            </a:p>
          </p:txBody>
        </p:sp>
        <p:sp>
          <p:nvSpPr>
            <p:cNvPr id="92751" name="Rectangle 591"/>
            <p:cNvSpPr>
              <a:spLocks noChangeArrowheads="1"/>
            </p:cNvSpPr>
            <p:nvPr/>
          </p:nvSpPr>
          <p:spPr bwMode="auto">
            <a:xfrm>
              <a:off x="3128" y="4077"/>
              <a:ext cx="199"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VOC</a:t>
              </a:r>
              <a:endParaRPr lang="hu-HU" sz="3200" b="1">
                <a:latin typeface="Times New Roman" pitchFamily="18" charset="0"/>
              </a:endParaRPr>
            </a:p>
          </p:txBody>
        </p:sp>
        <p:sp>
          <p:nvSpPr>
            <p:cNvPr id="92752" name="Rectangle 592"/>
            <p:cNvSpPr>
              <a:spLocks noChangeArrowheads="1"/>
            </p:cNvSpPr>
            <p:nvPr/>
          </p:nvSpPr>
          <p:spPr bwMode="auto">
            <a:xfrm>
              <a:off x="3387" y="3988"/>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53" name="Line 593"/>
            <p:cNvSpPr>
              <a:spLocks noChangeShapeType="1"/>
            </p:cNvSpPr>
            <p:nvPr/>
          </p:nvSpPr>
          <p:spPr bwMode="auto">
            <a:xfrm>
              <a:off x="3372" y="4147"/>
              <a:ext cx="160" cy="1"/>
            </a:xfrm>
            <a:prstGeom prst="line">
              <a:avLst/>
            </a:prstGeom>
            <a:noFill/>
            <a:ln w="12700">
              <a:solidFill>
                <a:srgbClr val="800080"/>
              </a:solidFill>
              <a:round/>
              <a:headEnd/>
              <a:tailEnd/>
            </a:ln>
          </p:spPr>
          <p:txBody>
            <a:bodyPr/>
            <a:lstStyle/>
            <a:p>
              <a:endParaRPr lang="hu-HU"/>
            </a:p>
          </p:txBody>
        </p:sp>
        <p:sp>
          <p:nvSpPr>
            <p:cNvPr id="92754" name="Line 594"/>
            <p:cNvSpPr>
              <a:spLocks noChangeShapeType="1"/>
            </p:cNvSpPr>
            <p:nvPr/>
          </p:nvSpPr>
          <p:spPr bwMode="auto">
            <a:xfrm flipH="1" flipV="1">
              <a:off x="3431" y="4127"/>
              <a:ext cx="22" cy="20"/>
            </a:xfrm>
            <a:prstGeom prst="line">
              <a:avLst/>
            </a:prstGeom>
            <a:noFill/>
            <a:ln w="12700">
              <a:solidFill>
                <a:srgbClr val="800080"/>
              </a:solidFill>
              <a:round/>
              <a:headEnd/>
              <a:tailEnd/>
            </a:ln>
          </p:spPr>
          <p:txBody>
            <a:bodyPr/>
            <a:lstStyle/>
            <a:p>
              <a:endParaRPr lang="hu-HU"/>
            </a:p>
          </p:txBody>
        </p:sp>
        <p:sp>
          <p:nvSpPr>
            <p:cNvPr id="92755" name="Line 595"/>
            <p:cNvSpPr>
              <a:spLocks noChangeShapeType="1"/>
            </p:cNvSpPr>
            <p:nvPr/>
          </p:nvSpPr>
          <p:spPr bwMode="auto">
            <a:xfrm>
              <a:off x="3453" y="4147"/>
              <a:ext cx="17" cy="18"/>
            </a:xfrm>
            <a:prstGeom prst="line">
              <a:avLst/>
            </a:prstGeom>
            <a:noFill/>
            <a:ln w="12700">
              <a:solidFill>
                <a:srgbClr val="800080"/>
              </a:solidFill>
              <a:round/>
              <a:headEnd/>
              <a:tailEnd/>
            </a:ln>
          </p:spPr>
          <p:txBody>
            <a:bodyPr/>
            <a:lstStyle/>
            <a:p>
              <a:endParaRPr lang="hu-HU"/>
            </a:p>
          </p:txBody>
        </p:sp>
        <p:sp>
          <p:nvSpPr>
            <p:cNvPr id="92756" name="Line 596"/>
            <p:cNvSpPr>
              <a:spLocks noChangeShapeType="1"/>
            </p:cNvSpPr>
            <p:nvPr/>
          </p:nvSpPr>
          <p:spPr bwMode="auto">
            <a:xfrm flipH="1">
              <a:off x="3431" y="4147"/>
              <a:ext cx="22" cy="18"/>
            </a:xfrm>
            <a:prstGeom prst="line">
              <a:avLst/>
            </a:prstGeom>
            <a:noFill/>
            <a:ln w="12700">
              <a:solidFill>
                <a:srgbClr val="800080"/>
              </a:solidFill>
              <a:round/>
              <a:headEnd/>
              <a:tailEnd/>
            </a:ln>
          </p:spPr>
          <p:txBody>
            <a:bodyPr/>
            <a:lstStyle/>
            <a:p>
              <a:endParaRPr lang="hu-HU"/>
            </a:p>
          </p:txBody>
        </p:sp>
        <p:sp>
          <p:nvSpPr>
            <p:cNvPr id="92757" name="Line 597"/>
            <p:cNvSpPr>
              <a:spLocks noChangeShapeType="1"/>
            </p:cNvSpPr>
            <p:nvPr/>
          </p:nvSpPr>
          <p:spPr bwMode="auto">
            <a:xfrm flipV="1">
              <a:off x="3453" y="4127"/>
              <a:ext cx="17" cy="20"/>
            </a:xfrm>
            <a:prstGeom prst="line">
              <a:avLst/>
            </a:prstGeom>
            <a:noFill/>
            <a:ln w="12700">
              <a:solidFill>
                <a:srgbClr val="800080"/>
              </a:solidFill>
              <a:round/>
              <a:headEnd/>
              <a:tailEnd/>
            </a:ln>
          </p:spPr>
          <p:txBody>
            <a:bodyPr/>
            <a:lstStyle/>
            <a:p>
              <a:endParaRPr lang="hu-HU"/>
            </a:p>
          </p:txBody>
        </p:sp>
        <p:sp>
          <p:nvSpPr>
            <p:cNvPr id="92758" name="Line 598"/>
            <p:cNvSpPr>
              <a:spLocks noChangeShapeType="1"/>
            </p:cNvSpPr>
            <p:nvPr/>
          </p:nvSpPr>
          <p:spPr bwMode="auto">
            <a:xfrm flipV="1">
              <a:off x="3453" y="4127"/>
              <a:ext cx="1" cy="20"/>
            </a:xfrm>
            <a:prstGeom prst="line">
              <a:avLst/>
            </a:prstGeom>
            <a:noFill/>
            <a:ln w="12700">
              <a:solidFill>
                <a:srgbClr val="800080"/>
              </a:solidFill>
              <a:round/>
              <a:headEnd/>
              <a:tailEnd/>
            </a:ln>
          </p:spPr>
          <p:txBody>
            <a:bodyPr/>
            <a:lstStyle/>
            <a:p>
              <a:endParaRPr lang="hu-HU"/>
            </a:p>
          </p:txBody>
        </p:sp>
        <p:sp>
          <p:nvSpPr>
            <p:cNvPr id="92759" name="Line 599"/>
            <p:cNvSpPr>
              <a:spLocks noChangeShapeType="1"/>
            </p:cNvSpPr>
            <p:nvPr/>
          </p:nvSpPr>
          <p:spPr bwMode="auto">
            <a:xfrm>
              <a:off x="3453" y="4147"/>
              <a:ext cx="1" cy="18"/>
            </a:xfrm>
            <a:prstGeom prst="line">
              <a:avLst/>
            </a:prstGeom>
            <a:noFill/>
            <a:ln w="12700">
              <a:solidFill>
                <a:srgbClr val="800080"/>
              </a:solidFill>
              <a:round/>
              <a:headEnd/>
              <a:tailEnd/>
            </a:ln>
          </p:spPr>
          <p:txBody>
            <a:bodyPr/>
            <a:lstStyle/>
            <a:p>
              <a:endParaRPr lang="hu-HU"/>
            </a:p>
          </p:txBody>
        </p:sp>
        <p:sp>
          <p:nvSpPr>
            <p:cNvPr id="92760" name="Rectangle 600"/>
            <p:cNvSpPr>
              <a:spLocks noChangeArrowheads="1"/>
            </p:cNvSpPr>
            <p:nvPr/>
          </p:nvSpPr>
          <p:spPr bwMode="auto">
            <a:xfrm>
              <a:off x="3554" y="4084"/>
              <a:ext cx="307"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Benzol</a:t>
              </a:r>
              <a:endParaRPr lang="hu-HU" sz="3200" b="1">
                <a:latin typeface="Times New Roman" pitchFamily="18" charset="0"/>
              </a:endParaRPr>
            </a:p>
          </p:txBody>
        </p:sp>
        <p:sp>
          <p:nvSpPr>
            <p:cNvPr id="92761" name="Rectangle 601"/>
            <p:cNvSpPr>
              <a:spLocks noChangeArrowheads="1"/>
            </p:cNvSpPr>
            <p:nvPr/>
          </p:nvSpPr>
          <p:spPr bwMode="auto">
            <a:xfrm>
              <a:off x="3959" y="3995"/>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62" name="Line 602"/>
            <p:cNvSpPr>
              <a:spLocks noChangeShapeType="1"/>
            </p:cNvSpPr>
            <p:nvPr/>
          </p:nvSpPr>
          <p:spPr bwMode="auto">
            <a:xfrm>
              <a:off x="4032" y="4147"/>
              <a:ext cx="157" cy="1"/>
            </a:xfrm>
            <a:prstGeom prst="line">
              <a:avLst/>
            </a:prstGeom>
            <a:noFill/>
            <a:ln w="12700">
              <a:solidFill>
                <a:srgbClr val="800000"/>
              </a:solidFill>
              <a:round/>
              <a:headEnd/>
              <a:tailEnd/>
            </a:ln>
          </p:spPr>
          <p:txBody>
            <a:bodyPr/>
            <a:lstStyle/>
            <a:p>
              <a:endParaRPr lang="hu-HU"/>
            </a:p>
          </p:txBody>
        </p:sp>
        <p:sp>
          <p:nvSpPr>
            <p:cNvPr id="92763" name="Freeform 603"/>
            <p:cNvSpPr>
              <a:spLocks/>
            </p:cNvSpPr>
            <p:nvPr/>
          </p:nvSpPr>
          <p:spPr bwMode="auto">
            <a:xfrm>
              <a:off x="4093" y="4127"/>
              <a:ext cx="38" cy="41"/>
            </a:xfrm>
            <a:custGeom>
              <a:avLst/>
              <a:gdLst/>
              <a:ahLst/>
              <a:cxnLst>
                <a:cxn ang="0">
                  <a:pos x="19" y="0"/>
                </a:cxn>
                <a:cxn ang="0">
                  <a:pos x="14" y="0"/>
                </a:cxn>
                <a:cxn ang="0">
                  <a:pos x="11" y="1"/>
                </a:cxn>
                <a:cxn ang="0">
                  <a:pos x="8" y="3"/>
                </a:cxn>
                <a:cxn ang="0">
                  <a:pos x="5" y="5"/>
                </a:cxn>
                <a:cxn ang="0">
                  <a:pos x="2" y="8"/>
                </a:cxn>
                <a:cxn ang="0">
                  <a:pos x="1" y="11"/>
                </a:cxn>
                <a:cxn ang="0">
                  <a:pos x="0" y="15"/>
                </a:cxn>
                <a:cxn ang="0">
                  <a:pos x="0" y="20"/>
                </a:cxn>
                <a:cxn ang="0">
                  <a:pos x="0" y="24"/>
                </a:cxn>
                <a:cxn ang="0">
                  <a:pos x="1" y="28"/>
                </a:cxn>
                <a:cxn ang="0">
                  <a:pos x="2" y="31"/>
                </a:cxn>
                <a:cxn ang="0">
                  <a:pos x="5" y="35"/>
                </a:cxn>
                <a:cxn ang="0">
                  <a:pos x="8" y="37"/>
                </a:cxn>
                <a:cxn ang="0">
                  <a:pos x="11" y="39"/>
                </a:cxn>
                <a:cxn ang="0">
                  <a:pos x="14" y="40"/>
                </a:cxn>
                <a:cxn ang="0">
                  <a:pos x="19" y="41"/>
                </a:cxn>
                <a:cxn ang="0">
                  <a:pos x="23" y="40"/>
                </a:cxn>
                <a:cxn ang="0">
                  <a:pos x="26" y="39"/>
                </a:cxn>
                <a:cxn ang="0">
                  <a:pos x="30" y="37"/>
                </a:cxn>
                <a:cxn ang="0">
                  <a:pos x="32" y="35"/>
                </a:cxn>
                <a:cxn ang="0">
                  <a:pos x="35" y="31"/>
                </a:cxn>
                <a:cxn ang="0">
                  <a:pos x="36" y="28"/>
                </a:cxn>
                <a:cxn ang="0">
                  <a:pos x="37" y="24"/>
                </a:cxn>
                <a:cxn ang="0">
                  <a:pos x="38" y="20"/>
                </a:cxn>
                <a:cxn ang="0">
                  <a:pos x="37" y="15"/>
                </a:cxn>
                <a:cxn ang="0">
                  <a:pos x="36" y="11"/>
                </a:cxn>
                <a:cxn ang="0">
                  <a:pos x="35" y="8"/>
                </a:cxn>
                <a:cxn ang="0">
                  <a:pos x="32" y="5"/>
                </a:cxn>
                <a:cxn ang="0">
                  <a:pos x="30" y="3"/>
                </a:cxn>
                <a:cxn ang="0">
                  <a:pos x="26" y="1"/>
                </a:cxn>
                <a:cxn ang="0">
                  <a:pos x="23" y="0"/>
                </a:cxn>
                <a:cxn ang="0">
                  <a:pos x="19" y="0"/>
                </a:cxn>
              </a:cxnLst>
              <a:rect l="0" t="0" r="r" b="b"/>
              <a:pathLst>
                <a:path w="38" h="41">
                  <a:moveTo>
                    <a:pt x="19" y="0"/>
                  </a:moveTo>
                  <a:lnTo>
                    <a:pt x="14" y="0"/>
                  </a:lnTo>
                  <a:lnTo>
                    <a:pt x="11" y="1"/>
                  </a:lnTo>
                  <a:lnTo>
                    <a:pt x="8" y="3"/>
                  </a:lnTo>
                  <a:lnTo>
                    <a:pt x="5" y="5"/>
                  </a:lnTo>
                  <a:lnTo>
                    <a:pt x="2" y="8"/>
                  </a:lnTo>
                  <a:lnTo>
                    <a:pt x="1" y="11"/>
                  </a:lnTo>
                  <a:lnTo>
                    <a:pt x="0" y="15"/>
                  </a:lnTo>
                  <a:lnTo>
                    <a:pt x="0" y="20"/>
                  </a:lnTo>
                  <a:lnTo>
                    <a:pt x="0" y="24"/>
                  </a:lnTo>
                  <a:lnTo>
                    <a:pt x="1" y="28"/>
                  </a:lnTo>
                  <a:lnTo>
                    <a:pt x="2" y="31"/>
                  </a:lnTo>
                  <a:lnTo>
                    <a:pt x="5" y="35"/>
                  </a:lnTo>
                  <a:lnTo>
                    <a:pt x="8" y="37"/>
                  </a:lnTo>
                  <a:lnTo>
                    <a:pt x="11" y="39"/>
                  </a:lnTo>
                  <a:lnTo>
                    <a:pt x="14" y="40"/>
                  </a:lnTo>
                  <a:lnTo>
                    <a:pt x="19" y="41"/>
                  </a:lnTo>
                  <a:lnTo>
                    <a:pt x="23" y="40"/>
                  </a:lnTo>
                  <a:lnTo>
                    <a:pt x="26" y="39"/>
                  </a:lnTo>
                  <a:lnTo>
                    <a:pt x="30" y="37"/>
                  </a:lnTo>
                  <a:lnTo>
                    <a:pt x="32" y="35"/>
                  </a:lnTo>
                  <a:lnTo>
                    <a:pt x="35" y="31"/>
                  </a:lnTo>
                  <a:lnTo>
                    <a:pt x="36" y="28"/>
                  </a:lnTo>
                  <a:lnTo>
                    <a:pt x="37" y="24"/>
                  </a:lnTo>
                  <a:lnTo>
                    <a:pt x="38" y="20"/>
                  </a:lnTo>
                  <a:lnTo>
                    <a:pt x="37" y="15"/>
                  </a:lnTo>
                  <a:lnTo>
                    <a:pt x="36" y="11"/>
                  </a:lnTo>
                  <a:lnTo>
                    <a:pt x="35" y="8"/>
                  </a:lnTo>
                  <a:lnTo>
                    <a:pt x="32" y="5"/>
                  </a:lnTo>
                  <a:lnTo>
                    <a:pt x="30" y="3"/>
                  </a:lnTo>
                  <a:lnTo>
                    <a:pt x="26" y="1"/>
                  </a:lnTo>
                  <a:lnTo>
                    <a:pt x="23" y="0"/>
                  </a:lnTo>
                  <a:lnTo>
                    <a:pt x="19" y="0"/>
                  </a:lnTo>
                  <a:close/>
                </a:path>
              </a:pathLst>
            </a:custGeom>
            <a:solidFill>
              <a:srgbClr val="800000"/>
            </a:solidFill>
            <a:ln w="9525">
              <a:noFill/>
              <a:round/>
              <a:headEnd/>
              <a:tailEnd/>
            </a:ln>
          </p:spPr>
          <p:txBody>
            <a:bodyPr/>
            <a:lstStyle/>
            <a:p>
              <a:endParaRPr lang="hu-HU"/>
            </a:p>
          </p:txBody>
        </p:sp>
        <p:sp>
          <p:nvSpPr>
            <p:cNvPr id="92764" name="Freeform 604"/>
            <p:cNvSpPr>
              <a:spLocks/>
            </p:cNvSpPr>
            <p:nvPr/>
          </p:nvSpPr>
          <p:spPr bwMode="auto">
            <a:xfrm>
              <a:off x="4093" y="4127"/>
              <a:ext cx="38" cy="41"/>
            </a:xfrm>
            <a:custGeom>
              <a:avLst/>
              <a:gdLst/>
              <a:ahLst/>
              <a:cxnLst>
                <a:cxn ang="0">
                  <a:pos x="19" y="0"/>
                </a:cxn>
                <a:cxn ang="0">
                  <a:pos x="14" y="0"/>
                </a:cxn>
                <a:cxn ang="0">
                  <a:pos x="11" y="1"/>
                </a:cxn>
                <a:cxn ang="0">
                  <a:pos x="8" y="3"/>
                </a:cxn>
                <a:cxn ang="0">
                  <a:pos x="5" y="5"/>
                </a:cxn>
                <a:cxn ang="0">
                  <a:pos x="2" y="8"/>
                </a:cxn>
                <a:cxn ang="0">
                  <a:pos x="1" y="11"/>
                </a:cxn>
                <a:cxn ang="0">
                  <a:pos x="0" y="15"/>
                </a:cxn>
                <a:cxn ang="0">
                  <a:pos x="0" y="20"/>
                </a:cxn>
                <a:cxn ang="0">
                  <a:pos x="0" y="24"/>
                </a:cxn>
                <a:cxn ang="0">
                  <a:pos x="1" y="28"/>
                </a:cxn>
                <a:cxn ang="0">
                  <a:pos x="2" y="31"/>
                </a:cxn>
                <a:cxn ang="0">
                  <a:pos x="5" y="35"/>
                </a:cxn>
                <a:cxn ang="0">
                  <a:pos x="8" y="37"/>
                </a:cxn>
                <a:cxn ang="0">
                  <a:pos x="11" y="39"/>
                </a:cxn>
                <a:cxn ang="0">
                  <a:pos x="14" y="40"/>
                </a:cxn>
                <a:cxn ang="0">
                  <a:pos x="19" y="41"/>
                </a:cxn>
                <a:cxn ang="0">
                  <a:pos x="23" y="40"/>
                </a:cxn>
                <a:cxn ang="0">
                  <a:pos x="26" y="39"/>
                </a:cxn>
                <a:cxn ang="0">
                  <a:pos x="30" y="37"/>
                </a:cxn>
                <a:cxn ang="0">
                  <a:pos x="32" y="35"/>
                </a:cxn>
                <a:cxn ang="0">
                  <a:pos x="35" y="31"/>
                </a:cxn>
                <a:cxn ang="0">
                  <a:pos x="36" y="28"/>
                </a:cxn>
                <a:cxn ang="0">
                  <a:pos x="37" y="24"/>
                </a:cxn>
                <a:cxn ang="0">
                  <a:pos x="38" y="20"/>
                </a:cxn>
                <a:cxn ang="0">
                  <a:pos x="37" y="15"/>
                </a:cxn>
                <a:cxn ang="0">
                  <a:pos x="36" y="11"/>
                </a:cxn>
                <a:cxn ang="0">
                  <a:pos x="35" y="8"/>
                </a:cxn>
                <a:cxn ang="0">
                  <a:pos x="32" y="5"/>
                </a:cxn>
                <a:cxn ang="0">
                  <a:pos x="30" y="3"/>
                </a:cxn>
                <a:cxn ang="0">
                  <a:pos x="26" y="1"/>
                </a:cxn>
                <a:cxn ang="0">
                  <a:pos x="23" y="0"/>
                </a:cxn>
                <a:cxn ang="0">
                  <a:pos x="19" y="0"/>
                </a:cxn>
              </a:cxnLst>
              <a:rect l="0" t="0" r="r" b="b"/>
              <a:pathLst>
                <a:path w="38" h="41">
                  <a:moveTo>
                    <a:pt x="19" y="0"/>
                  </a:moveTo>
                  <a:lnTo>
                    <a:pt x="14" y="0"/>
                  </a:lnTo>
                  <a:lnTo>
                    <a:pt x="11" y="1"/>
                  </a:lnTo>
                  <a:lnTo>
                    <a:pt x="8" y="3"/>
                  </a:lnTo>
                  <a:lnTo>
                    <a:pt x="5" y="5"/>
                  </a:lnTo>
                  <a:lnTo>
                    <a:pt x="2" y="8"/>
                  </a:lnTo>
                  <a:lnTo>
                    <a:pt x="1" y="11"/>
                  </a:lnTo>
                  <a:lnTo>
                    <a:pt x="0" y="15"/>
                  </a:lnTo>
                  <a:lnTo>
                    <a:pt x="0" y="20"/>
                  </a:lnTo>
                  <a:lnTo>
                    <a:pt x="0" y="24"/>
                  </a:lnTo>
                  <a:lnTo>
                    <a:pt x="1" y="28"/>
                  </a:lnTo>
                  <a:lnTo>
                    <a:pt x="2" y="31"/>
                  </a:lnTo>
                  <a:lnTo>
                    <a:pt x="5" y="35"/>
                  </a:lnTo>
                  <a:lnTo>
                    <a:pt x="8" y="37"/>
                  </a:lnTo>
                  <a:lnTo>
                    <a:pt x="11" y="39"/>
                  </a:lnTo>
                  <a:lnTo>
                    <a:pt x="14" y="40"/>
                  </a:lnTo>
                  <a:lnTo>
                    <a:pt x="19" y="41"/>
                  </a:lnTo>
                  <a:lnTo>
                    <a:pt x="23" y="40"/>
                  </a:lnTo>
                  <a:lnTo>
                    <a:pt x="26" y="39"/>
                  </a:lnTo>
                  <a:lnTo>
                    <a:pt x="30" y="37"/>
                  </a:lnTo>
                  <a:lnTo>
                    <a:pt x="32" y="35"/>
                  </a:lnTo>
                  <a:lnTo>
                    <a:pt x="35" y="31"/>
                  </a:lnTo>
                  <a:lnTo>
                    <a:pt x="36" y="28"/>
                  </a:lnTo>
                  <a:lnTo>
                    <a:pt x="37" y="24"/>
                  </a:lnTo>
                  <a:lnTo>
                    <a:pt x="38" y="20"/>
                  </a:lnTo>
                  <a:lnTo>
                    <a:pt x="37" y="15"/>
                  </a:lnTo>
                  <a:lnTo>
                    <a:pt x="36" y="11"/>
                  </a:lnTo>
                  <a:lnTo>
                    <a:pt x="35" y="8"/>
                  </a:lnTo>
                  <a:lnTo>
                    <a:pt x="32" y="5"/>
                  </a:lnTo>
                  <a:lnTo>
                    <a:pt x="30" y="3"/>
                  </a:lnTo>
                  <a:lnTo>
                    <a:pt x="26" y="1"/>
                  </a:lnTo>
                  <a:lnTo>
                    <a:pt x="23" y="0"/>
                  </a:lnTo>
                  <a:lnTo>
                    <a:pt x="19" y="0"/>
                  </a:lnTo>
                </a:path>
              </a:pathLst>
            </a:custGeom>
            <a:noFill/>
            <a:ln w="12700">
              <a:solidFill>
                <a:srgbClr val="800000"/>
              </a:solidFill>
              <a:prstDash val="solid"/>
              <a:round/>
              <a:headEnd/>
              <a:tailEnd/>
            </a:ln>
          </p:spPr>
          <p:txBody>
            <a:bodyPr/>
            <a:lstStyle/>
            <a:p>
              <a:endParaRPr lang="hu-HU"/>
            </a:p>
          </p:txBody>
        </p:sp>
        <p:sp>
          <p:nvSpPr>
            <p:cNvPr id="92765" name="Rectangle 605"/>
            <p:cNvSpPr>
              <a:spLocks noChangeArrowheads="1"/>
            </p:cNvSpPr>
            <p:nvPr/>
          </p:nvSpPr>
          <p:spPr bwMode="auto">
            <a:xfrm>
              <a:off x="4252" y="4084"/>
              <a:ext cx="127"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SO</a:t>
              </a:r>
              <a:endParaRPr lang="hu-HU" sz="3200" b="1">
                <a:latin typeface="Times New Roman" pitchFamily="18" charset="0"/>
              </a:endParaRPr>
            </a:p>
          </p:txBody>
        </p:sp>
        <p:sp>
          <p:nvSpPr>
            <p:cNvPr id="92766" name="Rectangle 606"/>
            <p:cNvSpPr>
              <a:spLocks noChangeArrowheads="1"/>
            </p:cNvSpPr>
            <p:nvPr/>
          </p:nvSpPr>
          <p:spPr bwMode="auto">
            <a:xfrm>
              <a:off x="4404" y="4138"/>
              <a:ext cx="36" cy="90"/>
            </a:xfrm>
            <a:prstGeom prst="rect">
              <a:avLst/>
            </a:prstGeom>
            <a:noFill/>
            <a:ln w="9525">
              <a:noFill/>
              <a:miter lim="800000"/>
              <a:headEnd/>
              <a:tailEnd/>
            </a:ln>
          </p:spPr>
          <p:txBody>
            <a:bodyPr wrap="none" lIns="0" tIns="0" rIns="0" bIns="0">
              <a:spAutoFit/>
            </a:bodyPr>
            <a:lstStyle/>
            <a:p>
              <a:pPr algn="ctr"/>
              <a:r>
                <a:rPr lang="hu-HU" sz="900">
                  <a:solidFill>
                    <a:srgbClr val="000000"/>
                  </a:solidFill>
                </a:rPr>
                <a:t>2</a:t>
              </a:r>
              <a:endParaRPr lang="hu-HU" sz="3200" b="1">
                <a:latin typeface="Times New Roman" pitchFamily="18" charset="0"/>
              </a:endParaRPr>
            </a:p>
          </p:txBody>
        </p:sp>
        <p:sp>
          <p:nvSpPr>
            <p:cNvPr id="92767" name="Rectangle 607"/>
            <p:cNvSpPr>
              <a:spLocks noChangeArrowheads="1"/>
            </p:cNvSpPr>
            <p:nvPr/>
          </p:nvSpPr>
          <p:spPr bwMode="auto">
            <a:xfrm>
              <a:off x="4461" y="4045"/>
              <a:ext cx="41" cy="199"/>
            </a:xfrm>
            <a:prstGeom prst="rect">
              <a:avLst/>
            </a:prstGeom>
            <a:noFill/>
            <a:ln w="9525">
              <a:noFill/>
              <a:miter lim="800000"/>
              <a:headEnd/>
              <a:tailEnd/>
            </a:ln>
          </p:spPr>
          <p:txBody>
            <a:bodyPr wrap="none" lIns="0" tIns="0" rIns="0" bIns="0">
              <a:spAutoFit/>
            </a:bodyPr>
            <a:lstStyle/>
            <a:p>
              <a:pPr algn="ctr"/>
              <a:r>
                <a:rPr lang="hu-HU" sz="2000">
                  <a:solidFill>
                    <a:srgbClr val="000000"/>
                  </a:solidFill>
                  <a:latin typeface="Times New Roman" pitchFamily="18" charset="0"/>
                </a:rPr>
                <a:t> </a:t>
              </a:r>
              <a:endParaRPr lang="hu-HU" sz="3200" b="1">
                <a:latin typeface="Times New Roman" pitchFamily="18" charset="0"/>
              </a:endParaRPr>
            </a:p>
          </p:txBody>
        </p:sp>
        <p:sp>
          <p:nvSpPr>
            <p:cNvPr id="92768" name="Line 608"/>
            <p:cNvSpPr>
              <a:spLocks noChangeShapeType="1"/>
            </p:cNvSpPr>
            <p:nvPr/>
          </p:nvSpPr>
          <p:spPr bwMode="auto">
            <a:xfrm>
              <a:off x="4482" y="4147"/>
              <a:ext cx="158" cy="1"/>
            </a:xfrm>
            <a:prstGeom prst="line">
              <a:avLst/>
            </a:prstGeom>
            <a:noFill/>
            <a:ln w="12700">
              <a:solidFill>
                <a:srgbClr val="008080"/>
              </a:solidFill>
              <a:round/>
              <a:headEnd/>
              <a:tailEnd/>
            </a:ln>
          </p:spPr>
          <p:txBody>
            <a:bodyPr/>
            <a:lstStyle/>
            <a:p>
              <a:endParaRPr lang="hu-HU"/>
            </a:p>
          </p:txBody>
        </p:sp>
        <p:sp>
          <p:nvSpPr>
            <p:cNvPr id="92769" name="Line 609"/>
            <p:cNvSpPr>
              <a:spLocks noChangeShapeType="1"/>
            </p:cNvSpPr>
            <p:nvPr/>
          </p:nvSpPr>
          <p:spPr bwMode="auto">
            <a:xfrm flipV="1">
              <a:off x="4561" y="4127"/>
              <a:ext cx="2" cy="20"/>
            </a:xfrm>
            <a:prstGeom prst="line">
              <a:avLst/>
            </a:prstGeom>
            <a:noFill/>
            <a:ln w="12700">
              <a:solidFill>
                <a:srgbClr val="008080"/>
              </a:solidFill>
              <a:round/>
              <a:headEnd/>
              <a:tailEnd/>
            </a:ln>
          </p:spPr>
          <p:txBody>
            <a:bodyPr/>
            <a:lstStyle/>
            <a:p>
              <a:endParaRPr lang="hu-HU"/>
            </a:p>
          </p:txBody>
        </p:sp>
        <p:sp>
          <p:nvSpPr>
            <p:cNvPr id="92770" name="Line 610"/>
            <p:cNvSpPr>
              <a:spLocks noChangeShapeType="1"/>
            </p:cNvSpPr>
            <p:nvPr/>
          </p:nvSpPr>
          <p:spPr bwMode="auto">
            <a:xfrm>
              <a:off x="4561" y="4147"/>
              <a:ext cx="2" cy="18"/>
            </a:xfrm>
            <a:prstGeom prst="line">
              <a:avLst/>
            </a:prstGeom>
            <a:noFill/>
            <a:ln w="12700">
              <a:solidFill>
                <a:srgbClr val="008080"/>
              </a:solidFill>
              <a:round/>
              <a:headEnd/>
              <a:tailEnd/>
            </a:ln>
          </p:spPr>
          <p:txBody>
            <a:bodyPr/>
            <a:lstStyle/>
            <a:p>
              <a:endParaRPr lang="hu-HU"/>
            </a:p>
          </p:txBody>
        </p:sp>
        <p:sp>
          <p:nvSpPr>
            <p:cNvPr id="92771" name="Line 611"/>
            <p:cNvSpPr>
              <a:spLocks noChangeShapeType="1"/>
            </p:cNvSpPr>
            <p:nvPr/>
          </p:nvSpPr>
          <p:spPr bwMode="auto">
            <a:xfrm flipH="1">
              <a:off x="4543" y="4147"/>
              <a:ext cx="18" cy="1"/>
            </a:xfrm>
            <a:prstGeom prst="line">
              <a:avLst/>
            </a:prstGeom>
            <a:noFill/>
            <a:ln w="12700">
              <a:solidFill>
                <a:srgbClr val="008080"/>
              </a:solidFill>
              <a:round/>
              <a:headEnd/>
              <a:tailEnd/>
            </a:ln>
          </p:spPr>
          <p:txBody>
            <a:bodyPr/>
            <a:lstStyle/>
            <a:p>
              <a:endParaRPr lang="hu-HU"/>
            </a:p>
          </p:txBody>
        </p:sp>
        <p:sp>
          <p:nvSpPr>
            <p:cNvPr id="92772" name="Line 612"/>
            <p:cNvSpPr>
              <a:spLocks noChangeShapeType="1"/>
            </p:cNvSpPr>
            <p:nvPr/>
          </p:nvSpPr>
          <p:spPr bwMode="auto">
            <a:xfrm>
              <a:off x="4561" y="4147"/>
              <a:ext cx="21" cy="1"/>
            </a:xfrm>
            <a:prstGeom prst="line">
              <a:avLst/>
            </a:prstGeom>
            <a:noFill/>
            <a:ln w="12700">
              <a:solidFill>
                <a:srgbClr val="008080"/>
              </a:solidFill>
              <a:round/>
              <a:headEnd/>
              <a:tailEnd/>
            </a:ln>
          </p:spPr>
          <p:txBody>
            <a:bodyPr/>
            <a:lstStyle/>
            <a:p>
              <a:endParaRPr lang="hu-HU"/>
            </a:p>
          </p:txBody>
        </p:sp>
        <p:sp>
          <p:nvSpPr>
            <p:cNvPr id="92773" name="Rectangle 613"/>
            <p:cNvSpPr>
              <a:spLocks noChangeArrowheads="1"/>
            </p:cNvSpPr>
            <p:nvPr/>
          </p:nvSpPr>
          <p:spPr bwMode="auto">
            <a:xfrm>
              <a:off x="4701" y="4084"/>
              <a:ext cx="135"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CO</a:t>
              </a:r>
              <a:endParaRPr lang="hu-HU" sz="3200" b="1">
                <a:latin typeface="Times New Roman" pitchFamily="18" charset="0"/>
              </a:endParaRPr>
            </a:p>
          </p:txBody>
        </p:sp>
        <p:sp>
          <p:nvSpPr>
            <p:cNvPr id="92774" name="Rectangle 614"/>
            <p:cNvSpPr>
              <a:spLocks noChangeArrowheads="1"/>
            </p:cNvSpPr>
            <p:nvPr/>
          </p:nvSpPr>
          <p:spPr bwMode="auto">
            <a:xfrm>
              <a:off x="4858" y="4138"/>
              <a:ext cx="36" cy="90"/>
            </a:xfrm>
            <a:prstGeom prst="rect">
              <a:avLst/>
            </a:prstGeom>
            <a:noFill/>
            <a:ln w="9525">
              <a:noFill/>
              <a:miter lim="800000"/>
              <a:headEnd/>
              <a:tailEnd/>
            </a:ln>
          </p:spPr>
          <p:txBody>
            <a:bodyPr wrap="none" lIns="0" tIns="0" rIns="0" bIns="0">
              <a:spAutoFit/>
            </a:bodyPr>
            <a:lstStyle/>
            <a:p>
              <a:pPr algn="ctr"/>
              <a:r>
                <a:rPr lang="hu-HU" sz="900">
                  <a:solidFill>
                    <a:srgbClr val="000000"/>
                  </a:solidFill>
                </a:rPr>
                <a:t>2</a:t>
              </a:r>
              <a:endParaRPr lang="hu-HU" sz="3200" b="1">
                <a:latin typeface="Times New Roman" pitchFamily="18" charset="0"/>
              </a:endParaRPr>
            </a:p>
          </p:txBody>
        </p:sp>
        <p:sp>
          <p:nvSpPr>
            <p:cNvPr id="92775" name="Rectangle 615"/>
            <p:cNvSpPr>
              <a:spLocks noChangeArrowheads="1"/>
            </p:cNvSpPr>
            <p:nvPr/>
          </p:nvSpPr>
          <p:spPr bwMode="auto">
            <a:xfrm>
              <a:off x="4914" y="4045"/>
              <a:ext cx="41" cy="199"/>
            </a:xfrm>
            <a:prstGeom prst="rect">
              <a:avLst/>
            </a:prstGeom>
            <a:noFill/>
            <a:ln w="9525">
              <a:noFill/>
              <a:miter lim="800000"/>
              <a:headEnd/>
              <a:tailEnd/>
            </a:ln>
          </p:spPr>
          <p:txBody>
            <a:bodyPr wrap="none" lIns="0" tIns="0" rIns="0" bIns="0">
              <a:spAutoFit/>
            </a:bodyPr>
            <a:lstStyle/>
            <a:p>
              <a:pPr algn="ctr"/>
              <a:r>
                <a:rPr lang="hu-HU" sz="2000">
                  <a:solidFill>
                    <a:srgbClr val="000000"/>
                  </a:solidFill>
                  <a:latin typeface="Times New Roman" pitchFamily="18" charset="0"/>
                </a:rPr>
                <a:t> </a:t>
              </a:r>
              <a:endParaRPr lang="hu-HU" sz="3200" b="1">
                <a:latin typeface="Times New Roman" pitchFamily="18" charset="0"/>
              </a:endParaRPr>
            </a:p>
          </p:txBody>
        </p:sp>
        <p:sp>
          <p:nvSpPr>
            <p:cNvPr id="92776" name="Rectangle 616"/>
            <p:cNvSpPr>
              <a:spLocks noChangeArrowheads="1"/>
            </p:cNvSpPr>
            <p:nvPr/>
          </p:nvSpPr>
          <p:spPr bwMode="auto">
            <a:xfrm rot="16200000">
              <a:off x="32" y="3033"/>
              <a:ext cx="301" cy="136"/>
            </a:xfrm>
            <a:prstGeom prst="rect">
              <a:avLst/>
            </a:prstGeom>
            <a:noFill/>
            <a:ln w="9525">
              <a:noFill/>
              <a:miter lim="800000"/>
              <a:headEnd/>
              <a:tailEnd/>
            </a:ln>
          </p:spPr>
          <p:txBody>
            <a:bodyPr wrap="none" lIns="0" tIns="0" rIns="0" bIns="0">
              <a:spAutoFit/>
            </a:bodyPr>
            <a:lstStyle/>
            <a:p>
              <a:pPr algn="ctr"/>
              <a:r>
                <a:rPr lang="hu-HU" sz="1400" b="1">
                  <a:solidFill>
                    <a:srgbClr val="000000"/>
                  </a:solidFill>
                </a:rPr>
                <a:t>Közúti</a:t>
              </a:r>
              <a:endParaRPr lang="hu-HU" sz="3200" b="1">
                <a:latin typeface="Times New Roman" pitchFamily="18" charset="0"/>
              </a:endParaRPr>
            </a:p>
          </p:txBody>
        </p:sp>
        <p:sp>
          <p:nvSpPr>
            <p:cNvPr id="92777" name="Rectangle 617"/>
            <p:cNvSpPr>
              <a:spLocks noChangeArrowheads="1"/>
            </p:cNvSpPr>
            <p:nvPr/>
          </p:nvSpPr>
          <p:spPr bwMode="auto">
            <a:xfrm rot="16200000">
              <a:off x="-304" y="2270"/>
              <a:ext cx="989" cy="136"/>
            </a:xfrm>
            <a:prstGeom prst="rect">
              <a:avLst/>
            </a:prstGeom>
            <a:noFill/>
            <a:ln w="9525">
              <a:noFill/>
              <a:miter lim="800000"/>
              <a:headEnd/>
              <a:tailEnd/>
            </a:ln>
          </p:spPr>
          <p:txBody>
            <a:bodyPr wrap="none" lIns="0" tIns="0" rIns="0" bIns="0">
              <a:spAutoFit/>
            </a:bodyPr>
            <a:lstStyle/>
            <a:p>
              <a:pPr algn="ctr"/>
              <a:r>
                <a:rPr lang="hu-HU" sz="1400" b="1">
                  <a:solidFill>
                    <a:srgbClr val="000000"/>
                  </a:solidFill>
                </a:rPr>
                <a:t> közlekedés emisszió</a:t>
              </a:r>
              <a:endParaRPr lang="hu-HU" sz="3200" b="1">
                <a:latin typeface="Times New Roman" pitchFamily="18" charset="0"/>
              </a:endParaRPr>
            </a:p>
          </p:txBody>
        </p:sp>
        <p:sp>
          <p:nvSpPr>
            <p:cNvPr id="92778" name="Rectangle 618"/>
            <p:cNvSpPr>
              <a:spLocks noChangeArrowheads="1"/>
            </p:cNvSpPr>
            <p:nvPr/>
          </p:nvSpPr>
          <p:spPr bwMode="auto">
            <a:xfrm rot="16200000">
              <a:off x="74" y="1589"/>
              <a:ext cx="228" cy="136"/>
            </a:xfrm>
            <a:prstGeom prst="rect">
              <a:avLst/>
            </a:prstGeom>
            <a:noFill/>
            <a:ln w="9525">
              <a:noFill/>
              <a:miter lim="800000"/>
              <a:headEnd/>
              <a:tailEnd/>
            </a:ln>
          </p:spPr>
          <p:txBody>
            <a:bodyPr wrap="none" lIns="0" tIns="0" rIns="0" bIns="0">
              <a:spAutoFit/>
            </a:bodyPr>
            <a:lstStyle/>
            <a:p>
              <a:pPr algn="ctr"/>
              <a:r>
                <a:rPr lang="hu-HU" sz="1400" b="1">
                  <a:solidFill>
                    <a:srgbClr val="000000"/>
                  </a:solidFill>
                </a:rPr>
                <a:t>ja, %</a:t>
              </a:r>
              <a:endParaRPr lang="hu-HU" sz="3200" b="1">
                <a:latin typeface="Times New Roman" pitchFamily="18" charset="0"/>
              </a:endParaRPr>
            </a:p>
          </p:txBody>
        </p:sp>
        <p:sp>
          <p:nvSpPr>
            <p:cNvPr id="92779" name="Rectangle 619"/>
            <p:cNvSpPr>
              <a:spLocks noChangeArrowheads="1"/>
            </p:cNvSpPr>
            <p:nvPr/>
          </p:nvSpPr>
          <p:spPr bwMode="auto">
            <a:xfrm rot="16200000">
              <a:off x="172" y="1450"/>
              <a:ext cx="26" cy="136"/>
            </a:xfrm>
            <a:prstGeom prst="rect">
              <a:avLst/>
            </a:prstGeom>
            <a:noFill/>
            <a:ln w="9525">
              <a:noFill/>
              <a:miter lim="800000"/>
              <a:headEnd/>
              <a:tailEnd/>
            </a:ln>
          </p:spPr>
          <p:txBody>
            <a:bodyPr wrap="none" lIns="0" tIns="0" rIns="0" bIns="0">
              <a:spAutoFit/>
            </a:bodyPr>
            <a:lstStyle/>
            <a:p>
              <a:pPr algn="ctr"/>
              <a:r>
                <a:rPr lang="hu-HU" sz="1400" b="1">
                  <a:solidFill>
                    <a:srgbClr val="000000"/>
                  </a:solidFill>
                </a:rPr>
                <a:t> </a:t>
              </a:r>
              <a:endParaRPr lang="hu-HU" sz="3200" b="1">
                <a:latin typeface="Times New Roman" pitchFamily="18" charset="0"/>
              </a:endParaRPr>
            </a:p>
          </p:txBody>
        </p:sp>
        <p:sp>
          <p:nvSpPr>
            <p:cNvPr id="92780" name="Rectangle 620"/>
            <p:cNvSpPr>
              <a:spLocks noChangeArrowheads="1"/>
            </p:cNvSpPr>
            <p:nvPr/>
          </p:nvSpPr>
          <p:spPr bwMode="auto">
            <a:xfrm rot="16200000">
              <a:off x="305" y="2689"/>
              <a:ext cx="36" cy="136"/>
            </a:xfrm>
            <a:prstGeom prst="rect">
              <a:avLst/>
            </a:prstGeom>
            <a:noFill/>
            <a:ln w="9525">
              <a:noFill/>
              <a:miter lim="800000"/>
              <a:headEnd/>
              <a:tailEnd/>
            </a:ln>
          </p:spPr>
          <p:txBody>
            <a:bodyPr wrap="none" lIns="0" tIns="0" rIns="0" bIns="0">
              <a:spAutoFit/>
            </a:bodyPr>
            <a:lstStyle/>
            <a:p>
              <a:pPr algn="ctr"/>
              <a:r>
                <a:rPr lang="hu-HU" sz="1400" b="1">
                  <a:solidFill>
                    <a:srgbClr val="000000"/>
                  </a:solidFill>
                </a:rPr>
                <a:t>(</a:t>
              </a:r>
              <a:endParaRPr lang="hu-HU" sz="3200" b="1">
                <a:latin typeface="Times New Roman" pitchFamily="18" charset="0"/>
              </a:endParaRPr>
            </a:p>
          </p:txBody>
        </p:sp>
        <p:sp>
          <p:nvSpPr>
            <p:cNvPr id="92781" name="Rectangle 621"/>
            <p:cNvSpPr>
              <a:spLocks noChangeArrowheads="1"/>
            </p:cNvSpPr>
            <p:nvPr/>
          </p:nvSpPr>
          <p:spPr bwMode="auto">
            <a:xfrm rot="16200000">
              <a:off x="203" y="2533"/>
              <a:ext cx="236" cy="136"/>
            </a:xfrm>
            <a:prstGeom prst="rect">
              <a:avLst/>
            </a:prstGeom>
            <a:noFill/>
            <a:ln w="9525">
              <a:noFill/>
              <a:miter lim="800000"/>
              <a:headEnd/>
              <a:tailEnd/>
            </a:ln>
          </p:spPr>
          <p:txBody>
            <a:bodyPr wrap="none" lIns="0" tIns="0" rIns="0" bIns="0">
              <a:spAutoFit/>
            </a:bodyPr>
            <a:lstStyle/>
            <a:p>
              <a:pPr algn="ctr"/>
              <a:r>
                <a:rPr lang="hu-HU" sz="1400" b="1">
                  <a:solidFill>
                    <a:srgbClr val="000000"/>
                  </a:solidFill>
                </a:rPr>
                <a:t>1995</a:t>
              </a:r>
              <a:endParaRPr lang="hu-HU" sz="3200" b="1">
                <a:latin typeface="Times New Roman" pitchFamily="18" charset="0"/>
              </a:endParaRPr>
            </a:p>
          </p:txBody>
        </p:sp>
        <p:sp>
          <p:nvSpPr>
            <p:cNvPr id="92782" name="Rectangle 622"/>
            <p:cNvSpPr>
              <a:spLocks noChangeArrowheads="1"/>
            </p:cNvSpPr>
            <p:nvPr/>
          </p:nvSpPr>
          <p:spPr bwMode="auto">
            <a:xfrm rot="16200000">
              <a:off x="148" y="2198"/>
              <a:ext cx="357" cy="136"/>
            </a:xfrm>
            <a:prstGeom prst="rect">
              <a:avLst/>
            </a:prstGeom>
            <a:noFill/>
            <a:ln w="9525">
              <a:noFill/>
              <a:miter lim="800000"/>
              <a:headEnd/>
              <a:tailEnd/>
            </a:ln>
          </p:spPr>
          <p:txBody>
            <a:bodyPr wrap="none" lIns="0" tIns="0" rIns="0" bIns="0">
              <a:spAutoFit/>
            </a:bodyPr>
            <a:lstStyle/>
            <a:p>
              <a:pPr algn="ctr"/>
              <a:r>
                <a:rPr lang="hu-HU" sz="1400" b="1">
                  <a:solidFill>
                    <a:srgbClr val="000000"/>
                  </a:solidFill>
                </a:rPr>
                <a:t>=100%)</a:t>
              </a:r>
              <a:endParaRPr lang="hu-HU" sz="3200" b="1">
                <a:latin typeface="Times New Roman" pitchFamily="18" charset="0"/>
              </a:endParaRPr>
            </a:p>
          </p:txBody>
        </p:sp>
        <p:sp>
          <p:nvSpPr>
            <p:cNvPr id="92783" name="Rectangle 623"/>
            <p:cNvSpPr>
              <a:spLocks noChangeArrowheads="1"/>
            </p:cNvSpPr>
            <p:nvPr/>
          </p:nvSpPr>
          <p:spPr bwMode="auto">
            <a:xfrm rot="16200000">
              <a:off x="273" y="1904"/>
              <a:ext cx="56" cy="263"/>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84" name="Rectangle 624"/>
            <p:cNvSpPr>
              <a:spLocks noChangeArrowheads="1"/>
            </p:cNvSpPr>
            <p:nvPr/>
          </p:nvSpPr>
          <p:spPr bwMode="auto">
            <a:xfrm>
              <a:off x="4599" y="1415"/>
              <a:ext cx="154" cy="159"/>
            </a:xfrm>
            <a:prstGeom prst="rect">
              <a:avLst/>
            </a:prstGeom>
            <a:noFill/>
            <a:ln w="9525">
              <a:noFill/>
              <a:miter lim="800000"/>
              <a:headEnd/>
              <a:tailEnd/>
            </a:ln>
          </p:spPr>
          <p:txBody>
            <a:bodyPr wrap="none" lIns="0" tIns="0" rIns="0" bIns="0">
              <a:spAutoFit/>
            </a:bodyPr>
            <a:lstStyle/>
            <a:p>
              <a:pPr algn="ctr"/>
              <a:r>
                <a:rPr lang="hu-HU" sz="1600">
                  <a:solidFill>
                    <a:srgbClr val="000000"/>
                  </a:solidFill>
                </a:rPr>
                <a:t>CO</a:t>
              </a:r>
              <a:endParaRPr lang="hu-HU" sz="3200" b="1">
                <a:latin typeface="Times New Roman" pitchFamily="18" charset="0"/>
              </a:endParaRPr>
            </a:p>
          </p:txBody>
        </p:sp>
        <p:sp>
          <p:nvSpPr>
            <p:cNvPr id="92785" name="Rectangle 625"/>
            <p:cNvSpPr>
              <a:spLocks noChangeArrowheads="1"/>
            </p:cNvSpPr>
            <p:nvPr/>
          </p:nvSpPr>
          <p:spPr bwMode="auto">
            <a:xfrm>
              <a:off x="4777" y="1475"/>
              <a:ext cx="42" cy="100"/>
            </a:xfrm>
            <a:prstGeom prst="rect">
              <a:avLst/>
            </a:prstGeom>
            <a:noFill/>
            <a:ln w="9525">
              <a:noFill/>
              <a:miter lim="800000"/>
              <a:headEnd/>
              <a:tailEnd/>
            </a:ln>
          </p:spPr>
          <p:txBody>
            <a:bodyPr wrap="none" lIns="0" tIns="0" rIns="0" bIns="0">
              <a:spAutoFit/>
            </a:bodyPr>
            <a:lstStyle/>
            <a:p>
              <a:pPr algn="ctr"/>
              <a:r>
                <a:rPr lang="hu-HU" sz="1000">
                  <a:solidFill>
                    <a:srgbClr val="000000"/>
                  </a:solidFill>
                </a:rPr>
                <a:t>2</a:t>
              </a:r>
              <a:endParaRPr lang="hu-HU" sz="3200" b="1">
                <a:latin typeface="Times New Roman" pitchFamily="18" charset="0"/>
              </a:endParaRPr>
            </a:p>
          </p:txBody>
        </p:sp>
        <p:sp>
          <p:nvSpPr>
            <p:cNvPr id="92786" name="Rectangle 626"/>
            <p:cNvSpPr>
              <a:spLocks noChangeArrowheads="1"/>
            </p:cNvSpPr>
            <p:nvPr/>
          </p:nvSpPr>
          <p:spPr bwMode="auto">
            <a:xfrm>
              <a:off x="4832" y="1415"/>
              <a:ext cx="29" cy="159"/>
            </a:xfrm>
            <a:prstGeom prst="rect">
              <a:avLst/>
            </a:prstGeom>
            <a:noFill/>
            <a:ln w="9525">
              <a:noFill/>
              <a:miter lim="800000"/>
              <a:headEnd/>
              <a:tailEnd/>
            </a:ln>
          </p:spPr>
          <p:txBody>
            <a:bodyPr wrap="none" lIns="0" tIns="0" rIns="0" bIns="0">
              <a:spAutoFit/>
            </a:bodyPr>
            <a:lstStyle/>
            <a:p>
              <a:pPr algn="ctr"/>
              <a:r>
                <a:rPr lang="hu-HU" sz="1600">
                  <a:solidFill>
                    <a:srgbClr val="000000"/>
                  </a:solidFill>
                </a:rPr>
                <a:t> </a:t>
              </a:r>
              <a:endParaRPr lang="hu-HU" sz="3200" b="1">
                <a:latin typeface="Times New Roman" pitchFamily="18" charset="0"/>
              </a:endParaRPr>
            </a:p>
          </p:txBody>
        </p:sp>
        <p:sp>
          <p:nvSpPr>
            <p:cNvPr id="92787" name="Rectangle 627"/>
            <p:cNvSpPr>
              <a:spLocks noChangeArrowheads="1"/>
            </p:cNvSpPr>
            <p:nvPr/>
          </p:nvSpPr>
          <p:spPr bwMode="auto">
            <a:xfrm>
              <a:off x="3265" y="1740"/>
              <a:ext cx="29" cy="159"/>
            </a:xfrm>
            <a:prstGeom prst="rect">
              <a:avLst/>
            </a:prstGeom>
            <a:noFill/>
            <a:ln w="9525">
              <a:noFill/>
              <a:miter lim="800000"/>
              <a:headEnd/>
              <a:tailEnd/>
            </a:ln>
          </p:spPr>
          <p:txBody>
            <a:bodyPr wrap="none" lIns="0" tIns="0" rIns="0" bIns="0">
              <a:spAutoFit/>
            </a:bodyPr>
            <a:lstStyle/>
            <a:p>
              <a:pPr algn="ctr"/>
              <a:r>
                <a:rPr lang="hu-HU" sz="1600">
                  <a:solidFill>
                    <a:srgbClr val="000000"/>
                  </a:solidFill>
                </a:rPr>
                <a:t> </a:t>
              </a:r>
              <a:endParaRPr lang="hu-HU" sz="3200" b="1">
                <a:latin typeface="Times New Roman" pitchFamily="18" charset="0"/>
              </a:endParaRPr>
            </a:p>
          </p:txBody>
        </p:sp>
        <p:sp>
          <p:nvSpPr>
            <p:cNvPr id="92788" name="Rectangle 628"/>
            <p:cNvSpPr>
              <a:spLocks noChangeArrowheads="1"/>
            </p:cNvSpPr>
            <p:nvPr/>
          </p:nvSpPr>
          <p:spPr bwMode="auto">
            <a:xfrm>
              <a:off x="5157" y="1883"/>
              <a:ext cx="29" cy="159"/>
            </a:xfrm>
            <a:prstGeom prst="rect">
              <a:avLst/>
            </a:prstGeom>
            <a:noFill/>
            <a:ln w="9525">
              <a:noFill/>
              <a:miter lim="800000"/>
              <a:headEnd/>
              <a:tailEnd/>
            </a:ln>
          </p:spPr>
          <p:txBody>
            <a:bodyPr wrap="none" lIns="0" tIns="0" rIns="0" bIns="0">
              <a:spAutoFit/>
            </a:bodyPr>
            <a:lstStyle/>
            <a:p>
              <a:pPr algn="ctr"/>
              <a:r>
                <a:rPr lang="hu-HU" sz="1600">
                  <a:solidFill>
                    <a:srgbClr val="000000"/>
                  </a:solidFill>
                </a:rPr>
                <a:t> </a:t>
              </a:r>
              <a:endParaRPr lang="hu-HU" sz="3200" b="1">
                <a:latin typeface="Times New Roman" pitchFamily="18" charset="0"/>
              </a:endParaRPr>
            </a:p>
          </p:txBody>
        </p:sp>
        <p:sp>
          <p:nvSpPr>
            <p:cNvPr id="92789" name="Text Box 629"/>
            <p:cNvSpPr txBox="1">
              <a:spLocks noChangeArrowheads="1"/>
            </p:cNvSpPr>
            <p:nvPr/>
          </p:nvSpPr>
          <p:spPr bwMode="auto">
            <a:xfrm>
              <a:off x="1971" y="1849"/>
              <a:ext cx="3081" cy="338"/>
            </a:xfrm>
            <a:prstGeom prst="rect">
              <a:avLst/>
            </a:prstGeom>
            <a:noFill/>
            <a:ln w="9525">
              <a:noFill/>
              <a:miter lim="800000"/>
              <a:headEnd/>
              <a:tailEnd/>
            </a:ln>
            <a:effectLst/>
          </p:spPr>
          <p:txBody>
            <a:bodyPr>
              <a:spAutoFit/>
            </a:bodyPr>
            <a:lstStyle/>
            <a:p>
              <a:pPr algn="ctr">
                <a:spcBef>
                  <a:spcPct val="50000"/>
                </a:spcBef>
              </a:pPr>
              <a:r>
                <a:rPr lang="hu-HU" sz="1400" b="1">
                  <a:latin typeface="Times New Roman" pitchFamily="18" charset="0"/>
                </a:rPr>
                <a:t>A hajtóanyagok minőségi előírásának szigorítása növeli a finomítók CO</a:t>
              </a:r>
              <a:r>
                <a:rPr lang="hu-HU" sz="1400" b="1" baseline="-25000">
                  <a:latin typeface="Times New Roman" pitchFamily="18" charset="0"/>
                </a:rPr>
                <a:t>2</a:t>
              </a:r>
              <a:r>
                <a:rPr lang="hu-HU" sz="1400" b="1">
                  <a:latin typeface="Times New Roman" pitchFamily="18" charset="0"/>
                </a:rPr>
                <a:t> emisszióját</a:t>
              </a:r>
            </a:p>
          </p:txBody>
        </p:sp>
      </p:gr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Nem közúti felhasználású dízelgázolajok kéntartalma</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p:txBody>
          <a:bodyPr>
            <a:normAutofit/>
          </a:bodyPr>
          <a:lstStyle/>
          <a:p>
            <a:r>
              <a:rPr lang="hu-HU" sz="2400" b="1" dirty="0" smtClean="0">
                <a:latin typeface="Arial" pitchFamily="34" charset="0"/>
                <a:cs typeface="Arial" pitchFamily="34" charset="0"/>
              </a:rPr>
              <a:t>Mezőgazdaság stb.: </a:t>
            </a:r>
            <a:r>
              <a:rPr lang="hu-HU" sz="2400" dirty="0" smtClean="0">
                <a:latin typeface="Arial" pitchFamily="34" charset="0"/>
                <a:cs typeface="Arial" pitchFamily="34" charset="0"/>
              </a:rPr>
              <a:t>MSZ EN 590 szerinti dízelgázolaj minőségben (</a:t>
            </a:r>
            <a:r>
              <a:rPr lang="hu-HU" sz="2400" dirty="0" err="1" smtClean="0">
                <a:latin typeface="Arial" pitchFamily="34" charset="0"/>
                <a:cs typeface="Arial" pitchFamily="34" charset="0"/>
              </a:rPr>
              <a:t>max</a:t>
            </a:r>
            <a:r>
              <a:rPr lang="hu-HU" sz="2400" dirty="0" smtClean="0">
                <a:latin typeface="Arial" pitchFamily="34" charset="0"/>
                <a:cs typeface="Arial" pitchFamily="34" charset="0"/>
              </a:rPr>
              <a:t>. 10 </a:t>
            </a:r>
            <a:r>
              <a:rPr lang="hu-HU" sz="2400" dirty="0" err="1" smtClean="0">
                <a:latin typeface="Arial" pitchFamily="34" charset="0"/>
                <a:cs typeface="Arial" pitchFamily="34" charset="0"/>
              </a:rPr>
              <a:t>ppm</a:t>
            </a:r>
            <a:r>
              <a:rPr lang="hu-HU" sz="2400" dirty="0" smtClean="0">
                <a:latin typeface="Arial" pitchFamily="34" charset="0"/>
                <a:cs typeface="Arial" pitchFamily="34" charset="0"/>
              </a:rPr>
              <a:t> S)</a:t>
            </a:r>
            <a:r>
              <a:rPr lang="hu-HU" sz="2400" b="1" dirty="0" smtClean="0">
                <a:latin typeface="Arial" pitchFamily="34" charset="0"/>
                <a:cs typeface="Arial" pitchFamily="34" charset="0"/>
              </a:rPr>
              <a:t> </a:t>
            </a:r>
          </a:p>
          <a:p>
            <a:r>
              <a:rPr lang="hu-HU" sz="2400" b="1" dirty="0" smtClean="0">
                <a:latin typeface="Arial" pitchFamily="34" charset="0"/>
                <a:cs typeface="Arial" pitchFamily="34" charset="0"/>
              </a:rPr>
              <a:t>Vasúton:</a:t>
            </a:r>
            <a:r>
              <a:rPr lang="hu-HU" sz="2400" dirty="0" smtClean="0">
                <a:latin typeface="Arial" pitchFamily="34" charset="0"/>
                <a:cs typeface="Arial" pitchFamily="34" charset="0"/>
              </a:rPr>
              <a:t> MSZ EN 590 szerinti dízelgázolaj minőségben (</a:t>
            </a:r>
            <a:r>
              <a:rPr lang="hu-HU" sz="2400" dirty="0" err="1" smtClean="0">
                <a:latin typeface="Arial" pitchFamily="34" charset="0"/>
                <a:cs typeface="Arial" pitchFamily="34" charset="0"/>
              </a:rPr>
              <a:t>max</a:t>
            </a:r>
            <a:r>
              <a:rPr lang="hu-HU" sz="2400" dirty="0" smtClean="0">
                <a:latin typeface="Arial" pitchFamily="34" charset="0"/>
                <a:cs typeface="Arial" pitchFamily="34" charset="0"/>
              </a:rPr>
              <a:t>. 10 </a:t>
            </a:r>
            <a:r>
              <a:rPr lang="hu-HU" sz="2400" dirty="0" err="1" smtClean="0">
                <a:latin typeface="Arial" pitchFamily="34" charset="0"/>
                <a:cs typeface="Arial" pitchFamily="34" charset="0"/>
              </a:rPr>
              <a:t>ppm</a:t>
            </a:r>
            <a:r>
              <a:rPr lang="hu-HU" sz="2400" dirty="0" smtClean="0">
                <a:latin typeface="Arial" pitchFamily="34" charset="0"/>
                <a:cs typeface="Arial" pitchFamily="34" charset="0"/>
              </a:rPr>
              <a:t> S)</a:t>
            </a:r>
          </a:p>
          <a:p>
            <a:r>
              <a:rPr lang="hu-HU" sz="2400" b="1" dirty="0" smtClean="0">
                <a:latin typeface="Arial" pitchFamily="34" charset="0"/>
                <a:cs typeface="Arial" pitchFamily="34" charset="0"/>
              </a:rPr>
              <a:t>Belvízi hajózásban (pl. Magyarországon): </a:t>
            </a:r>
            <a:r>
              <a:rPr lang="hu-HU" sz="2400" dirty="0" smtClean="0">
                <a:latin typeface="Arial" pitchFamily="34" charset="0"/>
                <a:cs typeface="Arial" pitchFamily="34" charset="0"/>
              </a:rPr>
              <a:t>tüzelőolaj minőségben (</a:t>
            </a:r>
            <a:r>
              <a:rPr lang="hu-HU" sz="2400" dirty="0" err="1" smtClean="0">
                <a:latin typeface="Arial" pitchFamily="34" charset="0"/>
                <a:cs typeface="Arial" pitchFamily="34" charset="0"/>
              </a:rPr>
              <a:t>max</a:t>
            </a:r>
            <a:r>
              <a:rPr lang="hu-HU" sz="2400" dirty="0" smtClean="0">
                <a:latin typeface="Arial" pitchFamily="34" charset="0"/>
                <a:cs typeface="Arial" pitchFamily="34" charset="0"/>
              </a:rPr>
              <a:t>. 0,1% S)</a:t>
            </a:r>
          </a:p>
          <a:p>
            <a:r>
              <a:rPr lang="hu-HU" sz="2400" b="1" dirty="0" smtClean="0">
                <a:latin typeface="Arial" pitchFamily="34" charset="0"/>
                <a:cs typeface="Arial" pitchFamily="34" charset="0"/>
              </a:rPr>
              <a:t>Tengeri gázolaj: </a:t>
            </a:r>
            <a:r>
              <a:rPr lang="hu-HU" sz="2400" dirty="0" err="1" smtClean="0">
                <a:latin typeface="Arial" pitchFamily="34" charset="0"/>
                <a:cs typeface="Arial" pitchFamily="34" charset="0"/>
              </a:rPr>
              <a:t>max</a:t>
            </a:r>
            <a:r>
              <a:rPr lang="hu-HU" sz="2400" dirty="0" smtClean="0">
                <a:latin typeface="Arial" pitchFamily="34" charset="0"/>
                <a:cs typeface="Arial" pitchFamily="34" charset="0"/>
              </a:rPr>
              <a:t>. 0,1% S</a:t>
            </a:r>
          </a:p>
          <a:p>
            <a:r>
              <a:rPr lang="hu-HU" sz="2400" b="1" dirty="0" smtClean="0">
                <a:latin typeface="Arial" pitchFamily="34" charset="0"/>
                <a:cs typeface="Arial" pitchFamily="34" charset="0"/>
              </a:rPr>
              <a:t>Tengeri dízelolaj (dízel gázolaj+ fűtőolaj):</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max</a:t>
            </a:r>
            <a:r>
              <a:rPr lang="hu-HU" sz="2400" dirty="0" smtClean="0">
                <a:latin typeface="Arial" pitchFamily="34" charset="0"/>
                <a:cs typeface="Arial" pitchFamily="34" charset="0"/>
              </a:rPr>
              <a:t>. 1,5% S</a:t>
            </a:r>
            <a:endParaRPr lang="hu-HU" sz="2400" dirty="0">
              <a:latin typeface="Arial" pitchFamily="34" charset="0"/>
              <a:cs typeface="Arial" pitchFamily="34" charset="0"/>
            </a:endParaRPr>
          </a:p>
        </p:txBody>
      </p:sp>
      <p:sp>
        <p:nvSpPr>
          <p:cNvPr id="4" name="Bal oldali kapcsos zárójel 3"/>
          <p:cNvSpPr/>
          <p:nvPr/>
        </p:nvSpPr>
        <p:spPr>
          <a:xfrm>
            <a:off x="467544" y="1628800"/>
            <a:ext cx="72008" cy="16561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Repülőgép üzemanyagok (1/2)</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p:txBody>
          <a:bodyPr>
            <a:normAutofit/>
          </a:bodyPr>
          <a:lstStyle/>
          <a:p>
            <a:r>
              <a:rPr lang="hu-HU" sz="2400" dirty="0" smtClean="0">
                <a:latin typeface="Arial" pitchFamily="34" charset="0"/>
                <a:cs typeface="Arial" pitchFamily="34" charset="0"/>
              </a:rPr>
              <a:t>Sugárhajtómű üzemanyag turbinás gépekhez (É-A: JET) </a:t>
            </a:r>
          </a:p>
          <a:p>
            <a:pPr lvl="1"/>
            <a:r>
              <a:rPr lang="hu-HU" sz="2000" dirty="0" smtClean="0">
                <a:latin typeface="Arial" pitchFamily="34" charset="0"/>
                <a:cs typeface="Arial" pitchFamily="34" charset="0"/>
              </a:rPr>
              <a:t>Kerozin (</a:t>
            </a:r>
            <a:r>
              <a:rPr lang="hu-HU" sz="2000" dirty="0" err="1" smtClean="0">
                <a:latin typeface="Arial" pitchFamily="34" charset="0"/>
                <a:cs typeface="Arial" pitchFamily="34" charset="0"/>
              </a:rPr>
              <a:t>straight</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run</a:t>
            </a:r>
            <a:r>
              <a:rPr lang="hu-HU" sz="2000" dirty="0" smtClean="0">
                <a:latin typeface="Arial" pitchFamily="34" charset="0"/>
                <a:cs typeface="Arial" pitchFamily="34" charset="0"/>
              </a:rPr>
              <a:t> gázolaj hidrogénezve)</a:t>
            </a:r>
            <a:endParaRPr lang="hu-HU"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7384"/>
            <a:ext cx="9144000" cy="1143000"/>
          </a:xfrm>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Sugárhajtóművek működése, elvárt kerozin minőség</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a:xfrm>
            <a:off x="457200" y="1268760"/>
            <a:ext cx="8229600" cy="5256583"/>
          </a:xfrm>
        </p:spPr>
        <p:txBody>
          <a:bodyPr>
            <a:normAutofit fontScale="77500" lnSpcReduction="20000"/>
          </a:bodyPr>
          <a:lstStyle/>
          <a:p>
            <a:r>
              <a:rPr lang="hu-HU" sz="2400" dirty="0" smtClean="0">
                <a:latin typeface="Arial" pitchFamily="34" charset="0"/>
                <a:cs typeface="Arial" pitchFamily="34" charset="0"/>
              </a:rPr>
              <a:t>0,3-0,5 </a:t>
            </a:r>
            <a:r>
              <a:rPr lang="hu-HU" sz="2400" dirty="0" err="1" smtClean="0">
                <a:latin typeface="Arial" pitchFamily="34" charset="0"/>
                <a:cs typeface="Arial" pitchFamily="34" charset="0"/>
              </a:rPr>
              <a:t>MPa-ra</a:t>
            </a:r>
            <a:r>
              <a:rPr lang="hu-HU" sz="2400" dirty="0" smtClean="0">
                <a:latin typeface="Arial" pitchFamily="34" charset="0"/>
                <a:cs typeface="Arial" pitchFamily="34" charset="0"/>
              </a:rPr>
              <a:t> komprimált levegő + 5-6 </a:t>
            </a:r>
            <a:r>
              <a:rPr lang="hu-HU" sz="2400" dirty="0" err="1" smtClean="0">
                <a:latin typeface="Arial" pitchFamily="34" charset="0"/>
                <a:cs typeface="Arial" pitchFamily="34" charset="0"/>
              </a:rPr>
              <a:t>MPa-on</a:t>
            </a:r>
            <a:r>
              <a:rPr lang="hu-HU" sz="2400" dirty="0" smtClean="0">
                <a:latin typeface="Arial" pitchFamily="34" charset="0"/>
                <a:cs typeface="Arial" pitchFamily="34" charset="0"/>
              </a:rPr>
              <a:t> beinjektált kerozin – az égéstérben 1600-1800 C</a:t>
            </a:r>
          </a:p>
          <a:p>
            <a:r>
              <a:rPr lang="hu-HU" sz="2400" dirty="0" smtClean="0">
                <a:latin typeface="Arial" pitchFamily="34" charset="0"/>
                <a:cs typeface="Arial" pitchFamily="34" charset="0"/>
              </a:rPr>
              <a:t>Az égéstermékek levegős hígítás (hűtés) után gázturbina lapátokat hajtanak meg 16000/min</a:t>
            </a:r>
          </a:p>
          <a:p>
            <a:r>
              <a:rPr lang="hu-HU" sz="2400" dirty="0" smtClean="0">
                <a:latin typeface="Arial" pitchFamily="34" charset="0"/>
                <a:cs typeface="Arial" pitchFamily="34" charset="0"/>
              </a:rPr>
              <a:t>Kilépő égéstermékek (korom) utóégető kamrába kerülnek – pótlólagos tolóerő</a:t>
            </a:r>
          </a:p>
          <a:p>
            <a:endParaRPr lang="hu-HU" sz="2400" dirty="0" smtClean="0">
              <a:latin typeface="Arial" pitchFamily="34" charset="0"/>
              <a:cs typeface="Arial" pitchFamily="34" charset="0"/>
            </a:endParaRPr>
          </a:p>
          <a:p>
            <a:pPr>
              <a:buNone/>
            </a:pPr>
            <a:r>
              <a:rPr lang="hu-HU" sz="2400" dirty="0" smtClean="0">
                <a:latin typeface="Arial" pitchFamily="34" charset="0"/>
                <a:cs typeface="Arial" pitchFamily="34" charset="0"/>
              </a:rPr>
              <a:t> Nagy levegőfelesleg (égéstérben 1,4-1,5, összességében 3,5-5)</a:t>
            </a:r>
          </a:p>
          <a:p>
            <a:pPr>
              <a:buNone/>
            </a:pPr>
            <a:endParaRPr lang="hu-HU" sz="2400" dirty="0" smtClean="0">
              <a:latin typeface="Arial" pitchFamily="34" charset="0"/>
              <a:cs typeface="Arial" pitchFamily="34" charset="0"/>
            </a:endParaRPr>
          </a:p>
          <a:p>
            <a:pPr>
              <a:buNone/>
            </a:pPr>
            <a:r>
              <a:rPr lang="hu-HU" sz="2400" dirty="0" smtClean="0">
                <a:latin typeface="Arial" pitchFamily="34" charset="0"/>
                <a:cs typeface="Arial" pitchFamily="34" charset="0"/>
              </a:rPr>
              <a:t> </a:t>
            </a:r>
            <a:r>
              <a:rPr lang="hu-HU" sz="2400" b="1" dirty="0" smtClean="0">
                <a:latin typeface="Arial" pitchFamily="34" charset="0"/>
                <a:cs typeface="Arial" pitchFamily="34" charset="0"/>
              </a:rPr>
              <a:t>Kerozin</a:t>
            </a:r>
            <a:r>
              <a:rPr lang="hu-HU" sz="2400" dirty="0" smtClean="0">
                <a:latin typeface="Arial" pitchFamily="34" charset="0"/>
                <a:cs typeface="Arial" pitchFamily="34" charset="0"/>
              </a:rPr>
              <a:t>nal (É-A: JET) szembeni követelmények:  </a:t>
            </a:r>
          </a:p>
          <a:p>
            <a:pPr>
              <a:buNone/>
            </a:pPr>
            <a:r>
              <a:rPr lang="hu-HU" sz="2400" dirty="0" smtClean="0">
                <a:latin typeface="Arial" pitchFamily="34" charset="0"/>
                <a:cs typeface="Arial" pitchFamily="34" charset="0"/>
              </a:rPr>
              <a:t>	- benzin és gázolaj között levett SR párlatból (C8-C16) készül hidrogénezéssel (HT)</a:t>
            </a:r>
          </a:p>
          <a:p>
            <a:pPr>
              <a:buNone/>
            </a:pPr>
            <a:r>
              <a:rPr lang="hu-HU" sz="2400" dirty="0" smtClean="0">
                <a:latin typeface="Arial" pitchFamily="34" charset="0"/>
                <a:cs typeface="Arial" pitchFamily="34" charset="0"/>
              </a:rPr>
              <a:t>	- </a:t>
            </a:r>
            <a:r>
              <a:rPr lang="hu-HU" sz="2400" dirty="0" err="1" smtClean="0">
                <a:latin typeface="Arial" pitchFamily="34" charset="0"/>
                <a:cs typeface="Arial" pitchFamily="34" charset="0"/>
              </a:rPr>
              <a:t>forrpont.tartomány</a:t>
            </a:r>
            <a:r>
              <a:rPr lang="hu-HU" sz="2400" dirty="0" smtClean="0">
                <a:latin typeface="Arial" pitchFamily="34" charset="0"/>
                <a:cs typeface="Arial" pitchFamily="34" charset="0"/>
              </a:rPr>
              <a:t>: 260-315 C , magas kezdőforrpont [széles hőmérsékleti sávban (-50 – 250)  használják]</a:t>
            </a:r>
          </a:p>
          <a:p>
            <a:pPr>
              <a:buNone/>
            </a:pPr>
            <a:r>
              <a:rPr lang="hu-HU" sz="2400" dirty="0" smtClean="0">
                <a:latin typeface="Arial" pitchFamily="34" charset="0"/>
                <a:cs typeface="Arial" pitchFamily="34" charset="0"/>
              </a:rPr>
              <a:t>	- </a:t>
            </a:r>
            <a:r>
              <a:rPr lang="hu-HU" sz="2400" dirty="0" err="1" smtClean="0">
                <a:latin typeface="Arial" pitchFamily="34" charset="0"/>
                <a:cs typeface="Arial" pitchFamily="34" charset="0"/>
              </a:rPr>
              <a:t>lp</a:t>
            </a:r>
            <a:r>
              <a:rPr lang="hu-HU" sz="2400" dirty="0" smtClean="0">
                <a:latin typeface="Arial" pitchFamily="34" charset="0"/>
                <a:cs typeface="Arial" pitchFamily="34" charset="0"/>
              </a:rPr>
              <a:t>&gt;38 C, </a:t>
            </a:r>
            <a:r>
              <a:rPr lang="hu-HU" sz="2400" dirty="0" err="1" smtClean="0">
                <a:latin typeface="Arial" pitchFamily="34" charset="0"/>
                <a:cs typeface="Arial" pitchFamily="34" charset="0"/>
              </a:rPr>
              <a:t>öngyúll</a:t>
            </a:r>
            <a:r>
              <a:rPr lang="hu-HU" sz="2400" dirty="0" smtClean="0">
                <a:latin typeface="Arial" pitchFamily="34" charset="0"/>
                <a:cs typeface="Arial" pitchFamily="34" charset="0"/>
              </a:rPr>
              <a:t>.&lt;210 C </a:t>
            </a:r>
          </a:p>
          <a:p>
            <a:pPr>
              <a:buNone/>
            </a:pPr>
            <a:r>
              <a:rPr lang="hu-HU" sz="2400" dirty="0" smtClean="0">
                <a:latin typeface="Arial" pitchFamily="34" charset="0"/>
                <a:cs typeface="Arial" pitchFamily="34" charset="0"/>
              </a:rPr>
              <a:t>	- kis fagyáspont (-40 C, vagy alatt) </a:t>
            </a:r>
          </a:p>
          <a:p>
            <a:pPr>
              <a:buNone/>
            </a:pPr>
            <a:r>
              <a:rPr lang="hu-HU" sz="2400" dirty="0" smtClean="0">
                <a:latin typeface="Arial" pitchFamily="34" charset="0"/>
                <a:cs typeface="Arial" pitchFamily="34" charset="0"/>
              </a:rPr>
              <a:t>	- nagy tisztaság [nem lehet dugulás]</a:t>
            </a:r>
          </a:p>
          <a:p>
            <a:pPr>
              <a:buNone/>
            </a:pPr>
            <a:r>
              <a:rPr lang="hu-HU" sz="2400" dirty="0" smtClean="0">
                <a:latin typeface="Arial" pitchFamily="34" charset="0"/>
                <a:cs typeface="Arial" pitchFamily="34" charset="0"/>
              </a:rPr>
              <a:t>	- adalékok: antioxidáns, antisztatikus, korróziós, jegesedés-gátló, </a:t>
            </a:r>
            <a:r>
              <a:rPr lang="hu-HU" sz="2400" dirty="0" err="1" smtClean="0">
                <a:latin typeface="Arial" pitchFamily="34" charset="0"/>
                <a:cs typeface="Arial" pitchFamily="34" charset="0"/>
              </a:rPr>
              <a:t>biocid</a:t>
            </a:r>
            <a:r>
              <a:rPr lang="hu-HU" sz="2400" dirty="0" smtClean="0">
                <a:latin typeface="Arial" pitchFamily="34" charset="0"/>
                <a:cs typeface="Arial" pitchFamily="34" charset="0"/>
              </a:rPr>
              <a:t>, fém </a:t>
            </a:r>
            <a:r>
              <a:rPr lang="hu-HU" sz="2400" dirty="0" err="1" smtClean="0">
                <a:latin typeface="Arial" pitchFamily="34" charset="0"/>
                <a:cs typeface="Arial" pitchFamily="34" charset="0"/>
              </a:rPr>
              <a:t>deaktivátor</a:t>
            </a:r>
            <a:r>
              <a:rPr lang="hu-HU" sz="2400" dirty="0" smtClean="0">
                <a:latin typeface="Arial" pitchFamily="34" charset="0"/>
                <a:cs typeface="Arial" pitchFamily="34" charset="0"/>
              </a:rPr>
              <a:t>  </a:t>
            </a:r>
          </a:p>
          <a:p>
            <a:endParaRPr lang="hu-HU" sz="2400" dirty="0" smtClean="0">
              <a:latin typeface="Arial" pitchFamily="34" charset="0"/>
              <a:cs typeface="Arial" pitchFamily="34" charset="0"/>
            </a:endParaRPr>
          </a:p>
          <a:p>
            <a:endParaRPr lang="hu-HU"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43408"/>
            <a:ext cx="9144000" cy="1143000"/>
          </a:xfrm>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Belső égésű motorok és működésük – Diesel-motor</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pic>
        <p:nvPicPr>
          <p:cNvPr id="486402" name="Picture 2" descr="http://www.heise.de/autos/imgs/14/3/1/7/2/3/5/8602fda071e69101.jpeg"/>
          <p:cNvPicPr>
            <a:picLocks noChangeAspect="1" noChangeArrowheads="1"/>
          </p:cNvPicPr>
          <p:nvPr/>
        </p:nvPicPr>
        <p:blipFill>
          <a:blip r:embed="rId3" cstate="print"/>
          <a:srcRect/>
          <a:stretch>
            <a:fillRect/>
          </a:stretch>
        </p:blipFill>
        <p:spPr bwMode="auto">
          <a:xfrm>
            <a:off x="1547664" y="548680"/>
            <a:ext cx="6000750" cy="3476626"/>
          </a:xfrm>
          <a:prstGeom prst="rect">
            <a:avLst/>
          </a:prstGeom>
          <a:noFill/>
        </p:spPr>
      </p:pic>
      <p:sp>
        <p:nvSpPr>
          <p:cNvPr id="4" name="Szövegdoboz 3"/>
          <p:cNvSpPr txBox="1"/>
          <p:nvPr/>
        </p:nvSpPr>
        <p:spPr>
          <a:xfrm>
            <a:off x="5724128" y="3861048"/>
            <a:ext cx="5976664" cy="246221"/>
          </a:xfrm>
          <a:prstGeom prst="rect">
            <a:avLst/>
          </a:prstGeom>
          <a:noFill/>
        </p:spPr>
        <p:txBody>
          <a:bodyPr wrap="square" rtlCol="0">
            <a:spAutoFit/>
          </a:bodyPr>
          <a:lstStyle/>
          <a:p>
            <a:r>
              <a:rPr lang="hu-HU" sz="1000" dirty="0" smtClean="0">
                <a:latin typeface="Arial" pitchFamily="34" charset="0"/>
                <a:cs typeface="Arial" pitchFamily="34" charset="0"/>
              </a:rPr>
              <a:t>HCCI: </a:t>
            </a:r>
            <a:r>
              <a:rPr lang="hu-HU" sz="1000" dirty="0" err="1" smtClean="0">
                <a:latin typeface="Arial" pitchFamily="34" charset="0"/>
                <a:cs typeface="Arial" pitchFamily="34" charset="0"/>
              </a:rPr>
              <a:t>Homogeneous</a:t>
            </a:r>
            <a:r>
              <a:rPr lang="hu-HU" sz="1000" dirty="0" smtClean="0">
                <a:latin typeface="Arial" pitchFamily="34" charset="0"/>
                <a:cs typeface="Arial" pitchFamily="34" charset="0"/>
              </a:rPr>
              <a:t> </a:t>
            </a:r>
            <a:r>
              <a:rPr lang="hu-HU" sz="1000" dirty="0" err="1" smtClean="0">
                <a:latin typeface="Arial" pitchFamily="34" charset="0"/>
                <a:cs typeface="Arial" pitchFamily="34" charset="0"/>
              </a:rPr>
              <a:t>Charge</a:t>
            </a:r>
            <a:r>
              <a:rPr lang="hu-HU" sz="1000" dirty="0" smtClean="0">
                <a:latin typeface="Arial" pitchFamily="34" charset="0"/>
                <a:cs typeface="Arial" pitchFamily="34" charset="0"/>
              </a:rPr>
              <a:t> </a:t>
            </a:r>
            <a:r>
              <a:rPr lang="hu-HU" sz="1000" dirty="0" err="1" smtClean="0">
                <a:latin typeface="Arial" pitchFamily="34" charset="0"/>
                <a:cs typeface="Arial" pitchFamily="34" charset="0"/>
              </a:rPr>
              <a:t>Compression</a:t>
            </a:r>
            <a:r>
              <a:rPr lang="hu-HU" sz="1000" dirty="0" smtClean="0">
                <a:latin typeface="Arial" pitchFamily="34" charset="0"/>
                <a:cs typeface="Arial" pitchFamily="34" charset="0"/>
              </a:rPr>
              <a:t> </a:t>
            </a:r>
            <a:r>
              <a:rPr lang="hu-HU" sz="1000" dirty="0" err="1" smtClean="0">
                <a:latin typeface="Arial" pitchFamily="34" charset="0"/>
                <a:cs typeface="Arial" pitchFamily="34" charset="0"/>
              </a:rPr>
              <a:t>Ignition</a:t>
            </a:r>
            <a:endParaRPr lang="hu-HU" sz="1000" dirty="0">
              <a:latin typeface="Arial" pitchFamily="34" charset="0"/>
              <a:cs typeface="Arial" pitchFamily="34" charset="0"/>
            </a:endParaRPr>
          </a:p>
        </p:txBody>
      </p:sp>
      <p:sp>
        <p:nvSpPr>
          <p:cNvPr id="5" name="Szövegdoboz 4"/>
          <p:cNvSpPr txBox="1"/>
          <p:nvPr/>
        </p:nvSpPr>
        <p:spPr>
          <a:xfrm>
            <a:off x="7164288" y="2780928"/>
            <a:ext cx="1368152" cy="400110"/>
          </a:xfrm>
          <a:prstGeom prst="rect">
            <a:avLst/>
          </a:prstGeom>
          <a:noFill/>
        </p:spPr>
        <p:txBody>
          <a:bodyPr wrap="square" rtlCol="0">
            <a:spAutoFit/>
          </a:bodyPr>
          <a:lstStyle/>
          <a:p>
            <a:r>
              <a:rPr lang="hu-HU" sz="1000" dirty="0" err="1" smtClean="0">
                <a:latin typeface="Arial" pitchFamily="34" charset="0"/>
                <a:cs typeface="Arial" pitchFamily="34" charset="0"/>
              </a:rPr>
              <a:t>Multiply</a:t>
            </a:r>
            <a:r>
              <a:rPr lang="hu-HU" sz="1000" dirty="0" smtClean="0">
                <a:latin typeface="Arial" pitchFamily="34" charset="0"/>
                <a:cs typeface="Arial" pitchFamily="34" charset="0"/>
              </a:rPr>
              <a:t> </a:t>
            </a:r>
            <a:r>
              <a:rPr lang="hu-HU" sz="1000" dirty="0" err="1" smtClean="0">
                <a:latin typeface="Arial" pitchFamily="34" charset="0"/>
                <a:cs typeface="Arial" pitchFamily="34" charset="0"/>
              </a:rPr>
              <a:t>ignition</a:t>
            </a:r>
            <a:r>
              <a:rPr lang="hu-HU" sz="1000" dirty="0" smtClean="0">
                <a:latin typeface="Arial" pitchFamily="34" charset="0"/>
                <a:cs typeface="Arial" pitchFamily="34" charset="0"/>
              </a:rPr>
              <a:t> </a:t>
            </a:r>
            <a:r>
              <a:rPr lang="hu-HU" sz="1000" dirty="0" err="1" smtClean="0">
                <a:latin typeface="Arial" pitchFamily="34" charset="0"/>
                <a:cs typeface="Arial" pitchFamily="34" charset="0"/>
              </a:rPr>
              <a:t>points</a:t>
            </a:r>
            <a:endParaRPr lang="hu-HU" sz="1000" dirty="0">
              <a:latin typeface="Arial" pitchFamily="34" charset="0"/>
              <a:cs typeface="Arial" pitchFamily="34" charset="0"/>
            </a:endParaRPr>
          </a:p>
        </p:txBody>
      </p:sp>
      <p:graphicFrame>
        <p:nvGraphicFramePr>
          <p:cNvPr id="6" name="Táblázat 5"/>
          <p:cNvGraphicFramePr>
            <a:graphicFrameLocks noGrp="1"/>
          </p:cNvGraphicFramePr>
          <p:nvPr/>
        </p:nvGraphicFramePr>
        <p:xfrm>
          <a:off x="323528" y="4077072"/>
          <a:ext cx="7200800" cy="1829549"/>
        </p:xfrm>
        <a:graphic>
          <a:graphicData uri="http://schemas.openxmlformats.org/drawingml/2006/table">
            <a:tbl>
              <a:tblPr/>
              <a:tblGrid>
                <a:gridCol w="1296144"/>
                <a:gridCol w="2088232"/>
                <a:gridCol w="2008068"/>
                <a:gridCol w="1808356"/>
              </a:tblGrid>
              <a:tr h="190500">
                <a:tc>
                  <a:txBody>
                    <a:bodyPr/>
                    <a:lstStyle/>
                    <a:p>
                      <a:pPr algn="l" fontAlgn="b"/>
                      <a:r>
                        <a:rPr lang="hu-HU"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100" b="1" i="0" u="none" strike="noStrike" dirty="0">
                          <a:solidFill>
                            <a:srgbClr val="000000"/>
                          </a:solidFill>
                          <a:latin typeface="Calibri"/>
                        </a:rPr>
                        <a:t>Otto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hu-HU" sz="1100" b="1" i="0" u="none" strike="noStrike" dirty="0">
                          <a:solidFill>
                            <a:srgbClr val="000000"/>
                          </a:solidFill>
                          <a:latin typeface="Calibri"/>
                        </a:rPr>
                        <a:t>Diesel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hu-HU" sz="1100" b="1" i="0" u="none" strike="noStrike" dirty="0">
                          <a:solidFill>
                            <a:srgbClr val="000000"/>
                          </a:solidFill>
                          <a:latin typeface="Calibri"/>
                        </a:rPr>
                        <a:t>HCCI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355873">
                <a:tc>
                  <a:txBody>
                    <a:bodyPr/>
                    <a:lstStyle/>
                    <a:p>
                      <a:pPr algn="l" fontAlgn="ctr"/>
                      <a:r>
                        <a:rPr lang="hu-HU" sz="1100" b="0" i="0" u="none" strike="noStrike">
                          <a:solidFill>
                            <a:srgbClr val="000000"/>
                          </a:solidFill>
                          <a:latin typeface="Calibri"/>
                        </a:rPr>
                        <a:t>Start of operation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err="1">
                          <a:solidFill>
                            <a:srgbClr val="000000"/>
                          </a:solidFill>
                          <a:latin typeface="Calibri"/>
                        </a:rPr>
                        <a:t>Gasoline&amp;air</a:t>
                      </a:r>
                      <a:r>
                        <a:rPr lang="en-US" sz="1100" b="0" i="0" u="none" strike="noStrike" dirty="0">
                          <a:solidFill>
                            <a:srgbClr val="000000"/>
                          </a:solidFill>
                          <a:latin typeface="Calibri"/>
                        </a:rPr>
                        <a:t> ~</a:t>
                      </a:r>
                      <a:r>
                        <a:rPr lang="en-US" sz="1100" b="0" i="0" u="none" strike="noStrike" dirty="0" err="1">
                          <a:solidFill>
                            <a:srgbClr val="000000"/>
                          </a:solidFill>
                          <a:latin typeface="Calibri"/>
                        </a:rPr>
                        <a:t>stoich</a:t>
                      </a:r>
                      <a:r>
                        <a:rPr lang="en-US" sz="1100" b="0" i="0" u="none" strike="noStrike" dirty="0">
                          <a:solidFill>
                            <a:srgbClr val="000000"/>
                          </a:solidFill>
                          <a:latin typeface="Calibri"/>
                        </a:rPr>
                        <a:t>. mix (2.5 </a:t>
                      </a:r>
                      <a:r>
                        <a:rPr lang="en-US" sz="1100" b="0" i="0" u="none" strike="noStrike" dirty="0" err="1">
                          <a:solidFill>
                            <a:srgbClr val="000000"/>
                          </a:solidFill>
                          <a:latin typeface="Calibri"/>
                        </a:rPr>
                        <a:t>MPa</a:t>
                      </a:r>
                      <a:r>
                        <a:rPr lang="en-US" sz="1100" b="0" i="0" u="none" strike="noStrike" dirty="0">
                          <a:solidFill>
                            <a:srgbClr val="000000"/>
                          </a:solidFill>
                          <a:latin typeface="Calibri"/>
                        </a:rPr>
                        <a:t>) ignited by </a:t>
                      </a:r>
                      <a:r>
                        <a:rPr lang="en-US" sz="1100" b="0" i="0" u="none" strike="noStrike" dirty="0" smtClean="0">
                          <a:solidFill>
                            <a:srgbClr val="000000"/>
                          </a:solidFill>
                          <a:latin typeface="Calibri"/>
                        </a:rPr>
                        <a:t>spark</a:t>
                      </a:r>
                      <a:r>
                        <a:rPr lang="hu-HU" sz="1100" b="0" i="0" u="none" strike="noStrike" dirty="0" smtClean="0">
                          <a:solidFill>
                            <a:srgbClr val="000000"/>
                          </a:solidFill>
                          <a:latin typeface="Calibri"/>
                        </a:rPr>
                        <a:t> (</a:t>
                      </a:r>
                      <a:r>
                        <a:rPr lang="hu-HU" sz="1100" b="0" i="0" u="none" strike="noStrike" dirty="0" err="1" smtClean="0">
                          <a:solidFill>
                            <a:srgbClr val="000000"/>
                          </a:solidFill>
                          <a:latin typeface="Calibri"/>
                        </a:rPr>
                        <a:t>self-ignition</a:t>
                      </a:r>
                      <a:r>
                        <a:rPr lang="hu-HU" sz="1100" b="0" i="0" u="none" strike="noStrike" dirty="0" smtClean="0">
                          <a:solidFill>
                            <a:srgbClr val="000000"/>
                          </a:solidFill>
                          <a:latin typeface="Calibri"/>
                        </a:rPr>
                        <a:t> 246 C)</a:t>
                      </a:r>
                      <a:endParaRPr lang="en-US" sz="1100" b="0"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en-US" sz="1100" b="0" i="0" u="none" strike="noStrike" dirty="0">
                          <a:solidFill>
                            <a:srgbClr val="000000"/>
                          </a:solidFill>
                          <a:latin typeface="Calibri"/>
                        </a:rPr>
                        <a:t>Gas oil injected into compressed air - </a:t>
                      </a:r>
                      <a:r>
                        <a:rPr lang="en-US" sz="1100" b="0" i="0" u="none" strike="noStrike" dirty="0" smtClean="0">
                          <a:solidFill>
                            <a:srgbClr val="000000"/>
                          </a:solidFill>
                          <a:latin typeface="Calibri"/>
                        </a:rPr>
                        <a:t>self-ignition</a:t>
                      </a:r>
                      <a:r>
                        <a:rPr lang="hu-HU" sz="1100" b="0" i="0" u="none" strike="noStrike" dirty="0" smtClean="0">
                          <a:solidFill>
                            <a:srgbClr val="000000"/>
                          </a:solidFill>
                          <a:latin typeface="Calibri"/>
                        </a:rPr>
                        <a:t> (3.5-5 </a:t>
                      </a:r>
                      <a:r>
                        <a:rPr lang="hu-HU" sz="1100" b="0" i="0" u="none" strike="noStrike" dirty="0" err="1" smtClean="0">
                          <a:solidFill>
                            <a:srgbClr val="000000"/>
                          </a:solidFill>
                          <a:latin typeface="Calibri"/>
                        </a:rPr>
                        <a:t>MPa</a:t>
                      </a:r>
                      <a:r>
                        <a:rPr lang="hu-HU" sz="1100" b="0" i="0" u="none" strike="noStrike" dirty="0" smtClean="0">
                          <a:solidFill>
                            <a:srgbClr val="000000"/>
                          </a:solidFill>
                          <a:latin typeface="Calibri"/>
                        </a:rPr>
                        <a:t>, 500-700 C; </a:t>
                      </a:r>
                      <a:r>
                        <a:rPr lang="hu-HU" sz="1100" b="0" i="0" u="none" strike="noStrike" baseline="0" dirty="0" smtClean="0">
                          <a:solidFill>
                            <a:srgbClr val="000000"/>
                          </a:solidFill>
                          <a:latin typeface="Calibri"/>
                        </a:rPr>
                        <a:t> [0.1 </a:t>
                      </a:r>
                      <a:r>
                        <a:rPr lang="hu-HU" sz="1100" b="0" i="0" u="none" strike="noStrike" baseline="0" dirty="0" err="1" smtClean="0">
                          <a:solidFill>
                            <a:srgbClr val="000000"/>
                          </a:solidFill>
                          <a:latin typeface="Calibri"/>
                        </a:rPr>
                        <a:t>Mpa</a:t>
                      </a:r>
                      <a:r>
                        <a:rPr lang="hu-HU" sz="1100" b="0" i="0" u="none" strike="noStrike" baseline="0" dirty="0" smtClean="0">
                          <a:solidFill>
                            <a:srgbClr val="000000"/>
                          </a:solidFill>
                          <a:latin typeface="Calibri"/>
                        </a:rPr>
                        <a:t>~</a:t>
                      </a:r>
                      <a:r>
                        <a:rPr lang="hu-HU" sz="1100" b="0" i="0" u="none" strike="noStrike" dirty="0" smtClean="0">
                          <a:solidFill>
                            <a:srgbClr val="000000"/>
                          </a:solidFill>
                          <a:latin typeface="Calibri"/>
                        </a:rPr>
                        <a:t>210C])</a:t>
                      </a:r>
                      <a:endParaRPr lang="en-US" sz="1100" b="0"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US" sz="1100" b="0" i="0" u="none" strike="noStrike" dirty="0" err="1">
                          <a:solidFill>
                            <a:srgbClr val="000000"/>
                          </a:solidFill>
                          <a:latin typeface="Calibri"/>
                        </a:rPr>
                        <a:t>Gasoline&amp;air</a:t>
                      </a:r>
                      <a:r>
                        <a:rPr lang="en-US" sz="1100" b="0" i="0" u="none" strike="noStrike" dirty="0">
                          <a:solidFill>
                            <a:srgbClr val="000000"/>
                          </a:solidFill>
                          <a:latin typeface="Calibri"/>
                        </a:rPr>
                        <a:t> poor mix (max 25 </a:t>
                      </a:r>
                      <a:r>
                        <a:rPr lang="en-US" sz="1100" b="0" i="0" u="none" strike="noStrike" dirty="0" smtClean="0">
                          <a:solidFill>
                            <a:srgbClr val="000000"/>
                          </a:solidFill>
                          <a:latin typeface="Calibri"/>
                        </a:rPr>
                        <a:t>M</a:t>
                      </a:r>
                      <a:r>
                        <a:rPr lang="hu-HU" sz="1100" b="0" i="0" u="none" strike="noStrike" dirty="0" smtClean="0">
                          <a:solidFill>
                            <a:srgbClr val="000000"/>
                          </a:solidFill>
                          <a:latin typeface="Calibri"/>
                        </a:rPr>
                        <a:t>P</a:t>
                      </a:r>
                      <a:r>
                        <a:rPr lang="en-US" sz="1100" b="0" i="0" u="none" strike="noStrike" dirty="0" smtClean="0">
                          <a:solidFill>
                            <a:srgbClr val="000000"/>
                          </a:solidFill>
                          <a:latin typeface="Calibri"/>
                        </a:rPr>
                        <a:t>a</a:t>
                      </a:r>
                      <a:r>
                        <a:rPr lang="hu-HU" sz="1100" b="0" i="0" u="none" strike="noStrike" dirty="0" smtClean="0">
                          <a:solidFill>
                            <a:srgbClr val="000000"/>
                          </a:solidFill>
                          <a:latin typeface="Calibri"/>
                        </a:rPr>
                        <a:t>, 246C</a:t>
                      </a:r>
                      <a:r>
                        <a:rPr lang="en-US" sz="1100" b="0" i="0" u="none" strike="noStrike" dirty="0" smtClean="0">
                          <a:solidFill>
                            <a:srgbClr val="000000"/>
                          </a:solidFill>
                          <a:latin typeface="Calibri"/>
                        </a:rPr>
                        <a:t>) </a:t>
                      </a:r>
                      <a:r>
                        <a:rPr lang="en-US" sz="1100" b="0" i="0" u="none" strike="noStrike" dirty="0">
                          <a:solidFill>
                            <a:srgbClr val="000000"/>
                          </a:solidFill>
                          <a:latin typeface="Calibri"/>
                        </a:rPr>
                        <a:t>self-ignition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371475">
                <a:tc>
                  <a:txBody>
                    <a:bodyPr/>
                    <a:lstStyle/>
                    <a:p>
                      <a:pPr algn="l" fontAlgn="ctr"/>
                      <a:r>
                        <a:rPr lang="hu-HU" sz="1100" b="0" i="0" u="none" strike="noStrike" dirty="0" smtClean="0">
                          <a:solidFill>
                            <a:srgbClr val="000000"/>
                          </a:solidFill>
                          <a:latin typeface="Calibri"/>
                        </a:rPr>
                        <a:t>Output/</a:t>
                      </a:r>
                      <a:r>
                        <a:rPr lang="hu-HU" sz="1100" b="0" i="0" u="none" strike="noStrike" dirty="0" err="1" smtClean="0">
                          <a:solidFill>
                            <a:srgbClr val="000000"/>
                          </a:solidFill>
                          <a:latin typeface="Calibri"/>
                        </a:rPr>
                        <a:t>cylinder</a:t>
                      </a:r>
                      <a:r>
                        <a:rPr lang="hu-HU" sz="1100" b="0" i="0" u="none" strike="noStrike" dirty="0" smtClean="0">
                          <a:solidFill>
                            <a:srgbClr val="000000"/>
                          </a:solidFill>
                          <a:latin typeface="Calibri"/>
                        </a:rPr>
                        <a:t> </a:t>
                      </a:r>
                      <a:r>
                        <a:rPr lang="hu-HU" sz="1100" b="0" i="0" u="none" strike="noStrike" dirty="0" err="1">
                          <a:solidFill>
                            <a:srgbClr val="000000"/>
                          </a:solidFill>
                          <a:latin typeface="Calibri"/>
                        </a:rPr>
                        <a:t>volume</a:t>
                      </a:r>
                      <a:endParaRPr lang="hu-HU"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100" b="0" i="0" u="none" strike="noStrike" dirty="0" err="1">
                          <a:solidFill>
                            <a:srgbClr val="000000"/>
                          </a:solidFill>
                          <a:latin typeface="Calibri"/>
                        </a:rPr>
                        <a:t>Relatively</a:t>
                      </a:r>
                      <a:r>
                        <a:rPr lang="hu-HU" sz="1100" b="0" i="0" u="none" strike="noStrike" dirty="0">
                          <a:solidFill>
                            <a:srgbClr val="000000"/>
                          </a:solidFill>
                          <a:latin typeface="Calibri"/>
                        </a:rPr>
                        <a:t> </a:t>
                      </a:r>
                      <a:r>
                        <a:rPr lang="hu-HU" sz="1100" b="0" i="0" u="none" strike="noStrike" dirty="0" err="1">
                          <a:solidFill>
                            <a:srgbClr val="000000"/>
                          </a:solidFill>
                          <a:latin typeface="Calibri"/>
                        </a:rPr>
                        <a:t>high</a:t>
                      </a:r>
                      <a:r>
                        <a:rPr lang="hu-HU" sz="1100" b="0" i="0" u="none" strike="noStrike" dirty="0">
                          <a:solidFill>
                            <a:srgbClr val="000000"/>
                          </a:solidFill>
                          <a:latin typeface="Calibri"/>
                        </a:rPr>
                        <a:t> (91kW/1.6l)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hu-HU" sz="1100" b="0" i="0" u="none" strike="noStrike" dirty="0" err="1" smtClean="0">
                          <a:solidFill>
                            <a:srgbClr val="000000"/>
                          </a:solidFill>
                          <a:latin typeface="Calibri"/>
                        </a:rPr>
                        <a:t>Relatively</a:t>
                      </a:r>
                      <a:r>
                        <a:rPr lang="hu-HU" sz="1100" b="0" i="0" u="none" strike="noStrike" dirty="0" smtClean="0">
                          <a:solidFill>
                            <a:srgbClr val="000000"/>
                          </a:solidFill>
                          <a:latin typeface="Calibri"/>
                        </a:rPr>
                        <a:t> </a:t>
                      </a:r>
                      <a:r>
                        <a:rPr lang="hu-HU" sz="1100" b="0" i="0" u="none" strike="noStrike" dirty="0" err="1">
                          <a:solidFill>
                            <a:srgbClr val="000000"/>
                          </a:solidFill>
                          <a:latin typeface="Calibri"/>
                        </a:rPr>
                        <a:t>low</a:t>
                      </a:r>
                      <a:r>
                        <a:rPr lang="hu-HU" sz="1100" b="0" i="0" u="none" strike="noStrike" dirty="0">
                          <a:solidFill>
                            <a:srgbClr val="000000"/>
                          </a:solidFill>
                          <a:latin typeface="Calibri"/>
                        </a:rPr>
                        <a:t>  </a:t>
                      </a:r>
                      <a:r>
                        <a:rPr lang="hu-HU" sz="1100" b="0" i="0" u="none" strike="noStrike" dirty="0" smtClean="0">
                          <a:solidFill>
                            <a:srgbClr val="000000"/>
                          </a:solidFill>
                          <a:latin typeface="Calibri"/>
                        </a:rPr>
                        <a:t>(93 </a:t>
                      </a:r>
                      <a:r>
                        <a:rPr lang="hu-HU" sz="1100" b="0" i="0" u="none" strike="noStrike" dirty="0">
                          <a:solidFill>
                            <a:srgbClr val="000000"/>
                          </a:solidFill>
                          <a:latin typeface="Calibri"/>
                        </a:rPr>
                        <a:t>kW/2.0l)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US" sz="1100" b="0" i="0" u="none" strike="noStrike" dirty="0">
                          <a:solidFill>
                            <a:srgbClr val="000000"/>
                          </a:solidFill>
                          <a:latin typeface="Calibri"/>
                        </a:rPr>
                        <a:t>Highest (1.8l </a:t>
                      </a:r>
                      <a:r>
                        <a:rPr lang="en-US" sz="1100" b="0" i="0" u="none" strike="noStrike" dirty="0" err="1">
                          <a:solidFill>
                            <a:srgbClr val="000000"/>
                          </a:solidFill>
                          <a:latin typeface="Calibri"/>
                        </a:rPr>
                        <a:t>vs</a:t>
                      </a:r>
                      <a:r>
                        <a:rPr lang="en-US" sz="1100" b="0" i="0" u="none" strike="noStrike" dirty="0">
                          <a:solidFill>
                            <a:srgbClr val="000000"/>
                          </a:solidFill>
                          <a:latin typeface="Calibri"/>
                        </a:rPr>
                        <a:t> Otto 3.5l, Mercedes)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190500">
                <a:tc>
                  <a:txBody>
                    <a:bodyPr/>
                    <a:lstStyle/>
                    <a:p>
                      <a:pPr algn="l" fontAlgn="b"/>
                      <a:r>
                        <a:rPr lang="hu-HU" sz="1100" b="0" i="0" u="none" strike="noStrike">
                          <a:solidFill>
                            <a:srgbClr val="000000"/>
                          </a:solidFill>
                          <a:latin typeface="Calibri"/>
                        </a:rPr>
                        <a:t>Rel. efficiency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100" b="0" i="0" u="none" strike="noStrike" dirty="0" err="1">
                          <a:solidFill>
                            <a:srgbClr val="000000"/>
                          </a:solidFill>
                          <a:latin typeface="Calibri"/>
                        </a:rPr>
                        <a:t>Lower</a:t>
                      </a:r>
                      <a:r>
                        <a:rPr lang="hu-HU" sz="1100" b="0" i="0" u="none" strike="noStrike" dirty="0">
                          <a:solidFill>
                            <a:srgbClr val="000000"/>
                          </a:solidFill>
                          <a:latin typeface="Calibri"/>
                        </a:rPr>
                        <a:t> (6.7l/100km)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hu-HU" sz="1100" b="0" i="0" u="none" strike="noStrike" dirty="0" err="1">
                          <a:solidFill>
                            <a:srgbClr val="000000"/>
                          </a:solidFill>
                          <a:latin typeface="Calibri"/>
                        </a:rPr>
                        <a:t>Higher</a:t>
                      </a:r>
                      <a:r>
                        <a:rPr lang="hu-HU" sz="1100" b="0" i="0" u="none" strike="noStrike" dirty="0">
                          <a:solidFill>
                            <a:srgbClr val="000000"/>
                          </a:solidFill>
                          <a:latin typeface="Calibri"/>
                        </a:rPr>
                        <a:t> (5.3l/100km)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hu-HU" sz="1100" b="0" i="0" u="none" strike="noStrike" dirty="0" err="1">
                          <a:solidFill>
                            <a:srgbClr val="000000"/>
                          </a:solidFill>
                          <a:latin typeface="Calibri"/>
                        </a:rPr>
                        <a:t>Highest</a:t>
                      </a:r>
                      <a:r>
                        <a:rPr lang="hu-HU" sz="1100" b="0" i="0" u="none" strike="noStrike" dirty="0">
                          <a:solidFill>
                            <a:srgbClr val="000000"/>
                          </a:solidFill>
                          <a:latin typeface="Calibri"/>
                        </a:rPr>
                        <a:t> (5.3l/100km)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374129">
                <a:tc>
                  <a:txBody>
                    <a:bodyPr/>
                    <a:lstStyle/>
                    <a:p>
                      <a:pPr algn="l" fontAlgn="ctr"/>
                      <a:r>
                        <a:rPr lang="hu-HU" sz="1100" b="0" i="0" u="none" strike="noStrike">
                          <a:solidFill>
                            <a:srgbClr val="000000"/>
                          </a:solidFill>
                          <a:latin typeface="Calibri"/>
                        </a:rPr>
                        <a:t>Compression rate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Under optimum (to avoid knocking, 10:1)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en-US" sz="1100" b="0" i="0" u="none" strike="noStrike" dirty="0">
                          <a:solidFill>
                            <a:srgbClr val="000000"/>
                          </a:solidFill>
                          <a:latin typeface="Calibri"/>
                        </a:rPr>
                        <a:t>Above optimum (to reach ignition, 17:1)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hu-HU"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190500">
                <a:tc>
                  <a:txBody>
                    <a:bodyPr/>
                    <a:lstStyle/>
                    <a:p>
                      <a:pPr algn="l" fontAlgn="b"/>
                      <a:r>
                        <a:rPr lang="hu-HU" sz="1100" b="0" i="0" u="none" strike="noStrike">
                          <a:solidFill>
                            <a:srgbClr val="000000"/>
                          </a:solidFill>
                          <a:latin typeface="Calibri"/>
                        </a:rPr>
                        <a:t>Env. effect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100" b="0" i="0" u="none" strike="noStrike" dirty="0" err="1">
                          <a:solidFill>
                            <a:srgbClr val="000000"/>
                          </a:solidFill>
                          <a:latin typeface="Calibri"/>
                        </a:rPr>
                        <a:t>Middle</a:t>
                      </a:r>
                      <a:endParaRPr lang="hu-HU"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hu-HU" sz="1100" b="0" i="0" u="none" strike="noStrike" dirty="0" err="1">
                          <a:solidFill>
                            <a:srgbClr val="000000"/>
                          </a:solidFill>
                          <a:latin typeface="Calibri"/>
                        </a:rPr>
                        <a:t>Worse</a:t>
                      </a:r>
                      <a:r>
                        <a:rPr lang="hu-HU" sz="1100" b="0" i="0" u="none" strike="noStrike" dirty="0">
                          <a:solidFill>
                            <a:srgbClr val="000000"/>
                          </a:solidFill>
                          <a:latin typeface="Calibri"/>
                        </a:rPr>
                        <a:t> (PM)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hu-HU" sz="1100" b="0" i="0" u="none" strike="noStrike" dirty="0">
                          <a:solidFill>
                            <a:srgbClr val="000000"/>
                          </a:solidFill>
                          <a:latin typeface="Calibri"/>
                        </a:rPr>
                        <a:t>Best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bl>
          </a:graphicData>
        </a:graphic>
      </p:graphicFrame>
      <p:sp>
        <p:nvSpPr>
          <p:cNvPr id="9" name="Ellipszis 8"/>
          <p:cNvSpPr/>
          <p:nvPr/>
        </p:nvSpPr>
        <p:spPr>
          <a:xfrm>
            <a:off x="3131840" y="548680"/>
            <a:ext cx="2880320" cy="53732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Szövegdoboz 10"/>
          <p:cNvSpPr txBox="1"/>
          <p:nvPr/>
        </p:nvSpPr>
        <p:spPr>
          <a:xfrm>
            <a:off x="179512" y="5949280"/>
            <a:ext cx="8820472" cy="830997"/>
          </a:xfrm>
          <a:prstGeom prst="rect">
            <a:avLst/>
          </a:prstGeom>
          <a:solidFill>
            <a:srgbClr val="FFFF00"/>
          </a:solidFill>
        </p:spPr>
        <p:txBody>
          <a:bodyPr wrap="square" rtlCol="0">
            <a:spAutoFit/>
          </a:bodyPr>
          <a:lstStyle/>
          <a:p>
            <a:r>
              <a:rPr lang="hu-HU" sz="1200" dirty="0" smtClean="0">
                <a:latin typeface="Arial" pitchFamily="34" charset="0"/>
                <a:cs typeface="Arial" pitchFamily="34" charset="0"/>
              </a:rPr>
              <a:t>A komprimált  forró levegőbe porlasztják a gázolajat. </a:t>
            </a:r>
          </a:p>
          <a:p>
            <a:pPr>
              <a:buFontTx/>
              <a:buChar char="-"/>
            </a:pPr>
            <a:r>
              <a:rPr lang="hu-HU" sz="1200" dirty="0" smtClean="0">
                <a:latin typeface="Arial" pitchFamily="34" charset="0"/>
                <a:cs typeface="Arial" pitchFamily="34" charset="0"/>
              </a:rPr>
              <a:t>Az indukció periódusnak minél rövidebbnek kell lennie. Nagy indukciós periódus, azaz gyújtási késés ( a beporlasztás kezdetétől a begyulladás kezdetéig tartó idő) esetén sok  gázolaj kerül be, csúcsnyomás keletkezik, ami kopogáshoz vezet : CN</a:t>
            </a:r>
          </a:p>
          <a:p>
            <a:pPr>
              <a:buFontTx/>
              <a:buChar char="-"/>
            </a:pPr>
            <a:r>
              <a:rPr lang="hu-HU" sz="1200" dirty="0" smtClean="0">
                <a:latin typeface="Arial" pitchFamily="34" charset="0"/>
                <a:cs typeface="Arial" pitchFamily="34" charset="0"/>
              </a:rPr>
              <a:t> az égésnek minél egyenletesebben kell lefolynia</a:t>
            </a:r>
            <a:endParaRPr lang="hu-HU"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Repülőgép üzemanyagok (2/</a:t>
            </a:r>
            <a:r>
              <a:rPr lang="hu-HU" sz="2800" b="1" dirty="0" err="1" smtClean="0">
                <a:effectLst>
                  <a:outerShdw blurRad="38100" dist="38100" dir="2700000" algn="tl">
                    <a:srgbClr val="000000">
                      <a:alpha val="43137"/>
                    </a:srgbClr>
                  </a:outerShdw>
                </a:effectLst>
                <a:latin typeface="Arial" pitchFamily="34" charset="0"/>
                <a:cs typeface="Arial" pitchFamily="34" charset="0"/>
              </a:rPr>
              <a:t>2</a:t>
            </a:r>
            <a:r>
              <a:rPr lang="hu-HU" sz="2800" b="1" dirty="0" smtClean="0">
                <a:effectLst>
                  <a:outerShdw blurRad="38100" dist="38100" dir="2700000" algn="tl">
                    <a:srgbClr val="000000">
                      <a:alpha val="43137"/>
                    </a:srgbClr>
                  </a:outerShdw>
                </a:effectLst>
                <a:latin typeface="Arial" pitchFamily="34" charset="0"/>
                <a:cs typeface="Arial" pitchFamily="34" charset="0"/>
              </a:rPr>
              <a:t>)</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pic>
        <p:nvPicPr>
          <p:cNvPr id="1208323" name="Picture 3"/>
          <p:cNvPicPr>
            <a:picLocks noGrp="1" noChangeAspect="1" noChangeArrowheads="1"/>
          </p:cNvPicPr>
          <p:nvPr>
            <p:ph idx="1"/>
          </p:nvPr>
        </p:nvPicPr>
        <p:blipFill>
          <a:blip r:embed="rId2" cstate="print"/>
          <a:srcRect/>
          <a:stretch>
            <a:fillRect/>
          </a:stretch>
        </p:blipFill>
        <p:spPr bwMode="auto">
          <a:xfrm>
            <a:off x="611560" y="5244802"/>
            <a:ext cx="3752850" cy="1352550"/>
          </a:xfrm>
          <a:prstGeom prst="rect">
            <a:avLst/>
          </a:prstGeom>
          <a:noFill/>
          <a:ln w="9525">
            <a:noFill/>
            <a:miter lim="800000"/>
            <a:headEnd/>
            <a:tailEnd/>
          </a:ln>
        </p:spPr>
      </p:pic>
      <p:pic>
        <p:nvPicPr>
          <p:cNvPr id="1208324" name="Picture 4"/>
          <p:cNvPicPr>
            <a:picLocks noChangeAspect="1" noChangeArrowheads="1"/>
          </p:cNvPicPr>
          <p:nvPr/>
        </p:nvPicPr>
        <p:blipFill>
          <a:blip r:embed="rId3" cstate="print"/>
          <a:srcRect/>
          <a:stretch>
            <a:fillRect/>
          </a:stretch>
        </p:blipFill>
        <p:spPr bwMode="auto">
          <a:xfrm>
            <a:off x="611560" y="1412776"/>
            <a:ext cx="3781425" cy="3810000"/>
          </a:xfrm>
          <a:prstGeom prst="rect">
            <a:avLst/>
          </a:prstGeom>
          <a:noFill/>
          <a:ln w="9525">
            <a:noFill/>
            <a:miter lim="800000"/>
            <a:headEnd/>
            <a:tailEnd/>
          </a:ln>
        </p:spPr>
      </p:pic>
      <p:sp>
        <p:nvSpPr>
          <p:cNvPr id="7" name="Szövegdoboz 6"/>
          <p:cNvSpPr txBox="1"/>
          <p:nvPr/>
        </p:nvSpPr>
        <p:spPr>
          <a:xfrm>
            <a:off x="4572000" y="1700808"/>
            <a:ext cx="4104456" cy="830997"/>
          </a:xfrm>
          <a:prstGeom prst="rect">
            <a:avLst/>
          </a:prstGeom>
          <a:noFill/>
        </p:spPr>
        <p:txBody>
          <a:bodyPr wrap="square" rtlCol="0">
            <a:spAutoFit/>
          </a:bodyPr>
          <a:lstStyle/>
          <a:p>
            <a:r>
              <a:rPr lang="hu-HU" sz="1200" b="1" dirty="0" smtClean="0">
                <a:latin typeface="Arial" pitchFamily="34" charset="0"/>
                <a:cs typeface="Arial" pitchFamily="34" charset="0"/>
              </a:rPr>
              <a:t>Adalékok:</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oxidációgátló</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Ionol</a:t>
            </a:r>
            <a:r>
              <a:rPr lang="hu-HU" sz="1200" dirty="0" smtClean="0">
                <a:latin typeface="Arial" pitchFamily="34" charset="0"/>
                <a:cs typeface="Arial" pitchFamily="34" charset="0"/>
              </a:rPr>
              <a:t>), elektromos vezetést segítő (</a:t>
            </a:r>
            <a:r>
              <a:rPr lang="hu-HU" sz="1200" dirty="0" err="1" smtClean="0">
                <a:latin typeface="Arial" pitchFamily="34" charset="0"/>
                <a:cs typeface="Arial" pitchFamily="34" charset="0"/>
              </a:rPr>
              <a:t>Stada</a:t>
            </a:r>
            <a:r>
              <a:rPr lang="hu-HU" sz="1200" dirty="0" smtClean="0">
                <a:latin typeface="Arial" pitchFamily="34" charset="0"/>
                <a:cs typeface="Arial" pitchFamily="34" charset="0"/>
              </a:rPr>
              <a:t> 450), </a:t>
            </a:r>
            <a:r>
              <a:rPr lang="hu-HU" sz="1200" dirty="0" err="1" smtClean="0">
                <a:latin typeface="Arial" pitchFamily="34" charset="0"/>
                <a:cs typeface="Arial" pitchFamily="34" charset="0"/>
              </a:rPr>
              <a:t>korróziógátló</a:t>
            </a:r>
            <a:endParaRPr lang="hu-HU" sz="1200" dirty="0" smtClean="0">
              <a:latin typeface="Arial" pitchFamily="34" charset="0"/>
              <a:cs typeface="Arial" pitchFamily="34" charset="0"/>
            </a:endParaRPr>
          </a:p>
          <a:p>
            <a:r>
              <a:rPr lang="hu-HU" sz="1200" dirty="0" smtClean="0">
                <a:latin typeface="Arial" pitchFamily="34" charset="0"/>
                <a:cs typeface="Arial" pitchFamily="34" charset="0"/>
              </a:rPr>
              <a:t>Felszállás előtt bekeverendő: </a:t>
            </a:r>
            <a:r>
              <a:rPr lang="hu-HU" sz="1200" dirty="0" err="1" smtClean="0">
                <a:latin typeface="Arial" pitchFamily="34" charset="0"/>
                <a:cs typeface="Arial" pitchFamily="34" charset="0"/>
              </a:rPr>
              <a:t>féminaktivátor</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jegesedésgátló</a:t>
            </a:r>
            <a:endParaRPr lang="hu-HU" sz="1200" dirty="0">
              <a:latin typeface="Arial" pitchFamily="34" charset="0"/>
              <a:cs typeface="Arial" pitchFamily="34" charset="0"/>
            </a:endParaRPr>
          </a:p>
        </p:txBody>
      </p:sp>
      <p:sp>
        <p:nvSpPr>
          <p:cNvPr id="8" name="Szövegdoboz 7"/>
          <p:cNvSpPr txBox="1"/>
          <p:nvPr/>
        </p:nvSpPr>
        <p:spPr>
          <a:xfrm>
            <a:off x="1475656" y="1412776"/>
            <a:ext cx="2520280" cy="276999"/>
          </a:xfrm>
          <a:prstGeom prst="rect">
            <a:avLst/>
          </a:prstGeom>
          <a:noFill/>
        </p:spPr>
        <p:txBody>
          <a:bodyPr wrap="square" rtlCol="0">
            <a:spAutoFit/>
          </a:bodyPr>
          <a:lstStyle/>
          <a:p>
            <a:r>
              <a:rPr lang="hu-HU" sz="1200" b="1" dirty="0" smtClean="0">
                <a:latin typeface="Arial" pitchFamily="34" charset="0"/>
                <a:cs typeface="Arial" pitchFamily="34" charset="0"/>
              </a:rPr>
              <a:t>JET A-1 </a:t>
            </a:r>
            <a:endParaRPr lang="hu-HU" sz="1200" b="1" dirty="0">
              <a:latin typeface="Arial" pitchFamily="34" charset="0"/>
              <a:cs typeface="Arial" pitchFamily="34" charset="0"/>
            </a:endParaRPr>
          </a:p>
        </p:txBody>
      </p:sp>
      <p:sp>
        <p:nvSpPr>
          <p:cNvPr id="9" name="Balra nyíl 8"/>
          <p:cNvSpPr/>
          <p:nvPr/>
        </p:nvSpPr>
        <p:spPr>
          <a:xfrm>
            <a:off x="4499992" y="3933056"/>
            <a:ext cx="288032"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Balra nyíl 9"/>
          <p:cNvSpPr/>
          <p:nvPr/>
        </p:nvSpPr>
        <p:spPr>
          <a:xfrm>
            <a:off x="4499992" y="4221088"/>
            <a:ext cx="288032"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5794" name="Picture 2"/>
          <p:cNvPicPr>
            <a:picLocks noChangeAspect="1" noChangeArrowheads="1"/>
          </p:cNvPicPr>
          <p:nvPr/>
        </p:nvPicPr>
        <p:blipFill>
          <a:blip r:embed="rId2" cstate="print"/>
          <a:srcRect/>
          <a:stretch>
            <a:fillRect/>
          </a:stretch>
        </p:blipFill>
        <p:spPr bwMode="auto">
          <a:xfrm>
            <a:off x="66675" y="44624"/>
            <a:ext cx="9010650" cy="6181725"/>
          </a:xfrm>
          <a:prstGeom prst="rect">
            <a:avLst/>
          </a:prstGeom>
          <a:noFill/>
          <a:ln w="9525">
            <a:noFill/>
            <a:miter lim="800000"/>
            <a:headEnd/>
            <a:tailEnd/>
          </a:ln>
        </p:spPr>
      </p:pic>
      <p:pic>
        <p:nvPicPr>
          <p:cNvPr id="1825795" name="Picture 3"/>
          <p:cNvPicPr>
            <a:picLocks noChangeAspect="1" noChangeArrowheads="1"/>
          </p:cNvPicPr>
          <p:nvPr/>
        </p:nvPicPr>
        <p:blipFill>
          <a:blip r:embed="rId3" cstate="print"/>
          <a:srcRect/>
          <a:stretch>
            <a:fillRect/>
          </a:stretch>
        </p:blipFill>
        <p:spPr bwMode="auto">
          <a:xfrm>
            <a:off x="5721796" y="5646762"/>
            <a:ext cx="3314700" cy="590550"/>
          </a:xfrm>
          <a:prstGeom prst="rect">
            <a:avLst/>
          </a:prstGeom>
          <a:noFill/>
          <a:ln w="9525">
            <a:noFill/>
            <a:miter lim="800000"/>
            <a:headEnd/>
            <a:tailEnd/>
          </a:ln>
        </p:spPr>
      </p:pic>
      <p:pic>
        <p:nvPicPr>
          <p:cNvPr id="1825796" name="Picture 4"/>
          <p:cNvPicPr>
            <a:picLocks noChangeAspect="1" noChangeArrowheads="1"/>
          </p:cNvPicPr>
          <p:nvPr/>
        </p:nvPicPr>
        <p:blipFill>
          <a:blip r:embed="rId4" cstate="print"/>
          <a:srcRect/>
          <a:stretch>
            <a:fillRect/>
          </a:stretch>
        </p:blipFill>
        <p:spPr bwMode="auto">
          <a:xfrm>
            <a:off x="2522587" y="5733256"/>
            <a:ext cx="3057525" cy="876300"/>
          </a:xfrm>
          <a:prstGeom prst="rect">
            <a:avLst/>
          </a:prstGeom>
          <a:noFill/>
          <a:ln w="9525">
            <a:noFill/>
            <a:miter lim="800000"/>
            <a:headEnd/>
            <a:tailEnd/>
          </a:ln>
        </p:spPr>
      </p:pic>
      <p:sp>
        <p:nvSpPr>
          <p:cNvPr id="5" name="Szövegdoboz 4"/>
          <p:cNvSpPr txBox="1"/>
          <p:nvPr/>
        </p:nvSpPr>
        <p:spPr>
          <a:xfrm>
            <a:off x="323528" y="6597352"/>
            <a:ext cx="7128792" cy="276999"/>
          </a:xfrm>
          <a:prstGeom prst="rect">
            <a:avLst/>
          </a:prstGeom>
          <a:noFill/>
        </p:spPr>
        <p:txBody>
          <a:bodyPr wrap="square" rtlCol="0">
            <a:spAutoFit/>
          </a:bodyPr>
          <a:lstStyle/>
          <a:p>
            <a:r>
              <a:rPr lang="hu-HU" sz="1200" dirty="0" smtClean="0">
                <a:latin typeface="Arial" pitchFamily="34" charset="0"/>
                <a:cs typeface="Arial" pitchFamily="34" charset="0"/>
              </a:rPr>
              <a:t>RPK – </a:t>
            </a:r>
            <a:r>
              <a:rPr lang="hu-HU" sz="1200" dirty="0" err="1" smtClean="0">
                <a:latin typeface="Arial" pitchFamily="34" charset="0"/>
                <a:cs typeface="Arial" pitchFamily="34" charset="0"/>
              </a:rPr>
              <a:t>revenue</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passenger</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kilometre</a:t>
            </a:r>
            <a:r>
              <a:rPr lang="hu-HU" sz="1200" dirty="0" smtClean="0">
                <a:latin typeface="Arial" pitchFamily="34" charset="0"/>
                <a:cs typeface="Arial" pitchFamily="34" charset="0"/>
              </a:rPr>
              <a:t> = fizető utasok száma x megtett kilométerek száma</a:t>
            </a:r>
            <a:endParaRPr lang="hu-HU" sz="1200" dirty="0">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6818" name="Picture 2"/>
          <p:cNvPicPr>
            <a:picLocks noChangeAspect="1" noChangeArrowheads="1"/>
          </p:cNvPicPr>
          <p:nvPr/>
        </p:nvPicPr>
        <p:blipFill>
          <a:blip r:embed="rId2" cstate="print"/>
          <a:srcRect/>
          <a:stretch>
            <a:fillRect/>
          </a:stretch>
        </p:blipFill>
        <p:spPr bwMode="auto">
          <a:xfrm>
            <a:off x="61913" y="21679"/>
            <a:ext cx="9020175" cy="6143625"/>
          </a:xfrm>
          <a:prstGeom prst="rect">
            <a:avLst/>
          </a:prstGeom>
          <a:noFill/>
          <a:ln w="9525">
            <a:noFill/>
            <a:miter lim="800000"/>
            <a:headEnd/>
            <a:tailEnd/>
          </a:ln>
        </p:spPr>
      </p:pic>
      <p:pic>
        <p:nvPicPr>
          <p:cNvPr id="1826819" name="Picture 3"/>
          <p:cNvPicPr>
            <a:picLocks noChangeAspect="1" noChangeArrowheads="1"/>
          </p:cNvPicPr>
          <p:nvPr/>
        </p:nvPicPr>
        <p:blipFill>
          <a:blip r:embed="rId3" cstate="print"/>
          <a:srcRect/>
          <a:stretch>
            <a:fillRect/>
          </a:stretch>
        </p:blipFill>
        <p:spPr bwMode="auto">
          <a:xfrm>
            <a:off x="5721796" y="5358730"/>
            <a:ext cx="3314700" cy="590550"/>
          </a:xfrm>
          <a:prstGeom prst="rect">
            <a:avLst/>
          </a:prstGeom>
          <a:noFill/>
          <a:ln w="9525">
            <a:noFill/>
            <a:miter lim="800000"/>
            <a:headEnd/>
            <a:tailEnd/>
          </a:ln>
        </p:spPr>
      </p:pic>
      <p:pic>
        <p:nvPicPr>
          <p:cNvPr id="1826820" name="Picture 4"/>
          <p:cNvPicPr>
            <a:picLocks noChangeAspect="1" noChangeArrowheads="1"/>
          </p:cNvPicPr>
          <p:nvPr/>
        </p:nvPicPr>
        <p:blipFill>
          <a:blip r:embed="rId4" cstate="print"/>
          <a:srcRect/>
          <a:stretch>
            <a:fillRect/>
          </a:stretch>
        </p:blipFill>
        <p:spPr bwMode="auto">
          <a:xfrm>
            <a:off x="2555776" y="5949280"/>
            <a:ext cx="3057525" cy="8763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r"/>
            <a:r>
              <a:rPr lang="hu-HU" sz="2800" b="1" dirty="0" err="1" smtClean="0">
                <a:effectLst>
                  <a:outerShdw blurRad="38100" dist="38100" dir="2700000" algn="tl">
                    <a:srgbClr val="000000">
                      <a:alpha val="43137"/>
                    </a:srgbClr>
                  </a:outerShdw>
                </a:effectLst>
                <a:latin typeface="Arial" pitchFamily="34" charset="0"/>
                <a:cs typeface="Arial" pitchFamily="34" charset="0"/>
              </a:rPr>
              <a:t>Marine</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fuels</a:t>
            </a:r>
            <a:r>
              <a:rPr lang="hu-HU" sz="2800" b="1" dirty="0" smtClean="0">
                <a:effectLst>
                  <a:outerShdw blurRad="38100" dist="38100" dir="2700000" algn="tl">
                    <a:srgbClr val="000000">
                      <a:alpha val="43137"/>
                    </a:srgbClr>
                  </a:outerShdw>
                </a:effectLst>
                <a:latin typeface="Arial" pitchFamily="34" charset="0"/>
                <a:cs typeface="Arial" pitchFamily="34" charset="0"/>
              </a:rPr>
              <a:t> (1/3)</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p:txBody>
          <a:bodyPr>
            <a:normAutofit fontScale="70000" lnSpcReduction="20000"/>
          </a:bodyPr>
          <a:lstStyle/>
          <a:p>
            <a:r>
              <a:rPr lang="en-US" sz="3100" b="1" dirty="0" smtClean="0">
                <a:latin typeface="Arial" pitchFamily="34" charset="0"/>
                <a:cs typeface="Arial" pitchFamily="34" charset="0"/>
              </a:rPr>
              <a:t>MGO (</a:t>
            </a:r>
            <a:r>
              <a:rPr lang="en-US" sz="4000" b="1" dirty="0" smtClean="0">
                <a:latin typeface="Arial" pitchFamily="34" charset="0"/>
                <a:cs typeface="Arial" pitchFamily="34" charset="0"/>
              </a:rPr>
              <a:t>Marine gas oil</a:t>
            </a:r>
            <a:r>
              <a:rPr lang="en-US" sz="3100" b="1" dirty="0" smtClean="0">
                <a:latin typeface="Arial" pitchFamily="34" charset="0"/>
                <a:cs typeface="Arial" pitchFamily="34" charset="0"/>
              </a:rPr>
              <a:t>)</a:t>
            </a:r>
            <a:r>
              <a:rPr lang="en-US" sz="3100" dirty="0" smtClean="0">
                <a:latin typeface="Arial" pitchFamily="34" charset="0"/>
                <a:cs typeface="Arial" pitchFamily="34" charset="0"/>
              </a:rPr>
              <a:t> - </a:t>
            </a:r>
            <a:r>
              <a:rPr lang="hu-HU" sz="3100" dirty="0" smtClean="0">
                <a:latin typeface="Arial" pitchFamily="34" charset="0"/>
                <a:cs typeface="Arial" pitchFamily="34" charset="0"/>
              </a:rPr>
              <a:t>R</a:t>
            </a:r>
            <a:r>
              <a:rPr lang="en-US" sz="3100" dirty="0" err="1" smtClean="0">
                <a:latin typeface="Arial" pitchFamily="34" charset="0"/>
                <a:cs typeface="Arial" pitchFamily="34" charset="0"/>
              </a:rPr>
              <a:t>oughly</a:t>
            </a:r>
            <a:r>
              <a:rPr lang="en-US" sz="3100" dirty="0" smtClean="0">
                <a:latin typeface="Arial" pitchFamily="34" charset="0"/>
                <a:cs typeface="Arial" pitchFamily="34" charset="0"/>
              </a:rPr>
              <a:t> equivalent to No. 2 fuel oil</a:t>
            </a:r>
            <a:r>
              <a:rPr lang="hu-HU" sz="3100" dirty="0" smtClean="0">
                <a:latin typeface="Arial" pitchFamily="34" charset="0"/>
                <a:cs typeface="Arial" pitchFamily="34" charset="0"/>
              </a:rPr>
              <a:t> (i.e. </a:t>
            </a:r>
            <a:r>
              <a:rPr lang="hu-HU" sz="3100" dirty="0" err="1" smtClean="0">
                <a:latin typeface="Arial" pitchFamily="34" charset="0"/>
                <a:cs typeface="Arial" pitchFamily="34" charset="0"/>
              </a:rPr>
              <a:t>heating</a:t>
            </a:r>
            <a:r>
              <a:rPr lang="hu-HU" sz="3100" dirty="0" smtClean="0">
                <a:latin typeface="Arial" pitchFamily="34" charset="0"/>
                <a:cs typeface="Arial" pitchFamily="34" charset="0"/>
              </a:rPr>
              <a:t> </a:t>
            </a:r>
            <a:r>
              <a:rPr lang="hu-HU" sz="3100" dirty="0" err="1" smtClean="0">
                <a:latin typeface="Arial" pitchFamily="34" charset="0"/>
                <a:cs typeface="Arial" pitchFamily="34" charset="0"/>
              </a:rPr>
              <a:t>oil</a:t>
            </a:r>
            <a:r>
              <a:rPr lang="hu-HU" sz="3100" dirty="0" smtClean="0">
                <a:latin typeface="Arial" pitchFamily="34" charset="0"/>
                <a:cs typeface="Arial" pitchFamily="34" charset="0"/>
              </a:rPr>
              <a:t>)</a:t>
            </a:r>
            <a:r>
              <a:rPr lang="en-US" sz="3100" dirty="0" smtClean="0">
                <a:latin typeface="Arial" pitchFamily="34" charset="0"/>
                <a:cs typeface="Arial" pitchFamily="34" charset="0"/>
              </a:rPr>
              <a:t>, made from distillate only</a:t>
            </a:r>
            <a:r>
              <a:rPr lang="hu-HU" sz="3100" dirty="0" smtClean="0">
                <a:latin typeface="Arial" pitchFamily="34" charset="0"/>
                <a:cs typeface="Arial" pitchFamily="34" charset="0"/>
              </a:rPr>
              <a:t>, </a:t>
            </a:r>
            <a:r>
              <a:rPr lang="hu-HU" sz="3100" dirty="0" err="1" smtClean="0">
                <a:latin typeface="Arial" pitchFamily="34" charset="0"/>
                <a:cs typeface="Arial" pitchFamily="34" charset="0"/>
              </a:rPr>
              <a:t>max</a:t>
            </a:r>
            <a:r>
              <a:rPr lang="hu-HU" sz="3100" dirty="0" smtClean="0">
                <a:latin typeface="Arial" pitchFamily="34" charset="0"/>
                <a:cs typeface="Arial" pitchFamily="34" charset="0"/>
              </a:rPr>
              <a:t>. 0.1% S</a:t>
            </a:r>
            <a:endParaRPr lang="en-US" sz="3100" dirty="0" smtClean="0">
              <a:latin typeface="Arial" pitchFamily="34" charset="0"/>
              <a:cs typeface="Arial" pitchFamily="34" charset="0"/>
            </a:endParaRPr>
          </a:p>
          <a:p>
            <a:r>
              <a:rPr lang="en-US" sz="3100" b="1" dirty="0" smtClean="0">
                <a:latin typeface="Arial" pitchFamily="34" charset="0"/>
                <a:cs typeface="Arial" pitchFamily="34" charset="0"/>
              </a:rPr>
              <a:t>MDO (Marine diesel oil)</a:t>
            </a:r>
            <a:r>
              <a:rPr lang="en-US" sz="3100" dirty="0" smtClean="0">
                <a:latin typeface="Arial" pitchFamily="34" charset="0"/>
                <a:cs typeface="Arial" pitchFamily="34" charset="0"/>
              </a:rPr>
              <a:t> - A blend of heavy gasoil that may contain very small amounts of black refinery feed stocks for use in internal combustion engines</a:t>
            </a:r>
            <a:r>
              <a:rPr lang="hu-HU" sz="3100" dirty="0" smtClean="0">
                <a:latin typeface="Arial" pitchFamily="34" charset="0"/>
                <a:cs typeface="Arial" pitchFamily="34" charset="0"/>
              </a:rPr>
              <a:t> (</a:t>
            </a:r>
            <a:r>
              <a:rPr lang="hu-HU" sz="3100" dirty="0" err="1" smtClean="0">
                <a:latin typeface="Arial" pitchFamily="34" charset="0"/>
                <a:cs typeface="Arial" pitchFamily="34" charset="0"/>
              </a:rPr>
              <a:t>max</a:t>
            </a:r>
            <a:r>
              <a:rPr lang="hu-HU" sz="3100" dirty="0" smtClean="0">
                <a:latin typeface="Arial" pitchFamily="34" charset="0"/>
                <a:cs typeface="Arial" pitchFamily="34" charset="0"/>
              </a:rPr>
              <a:t>. 1.5% S)</a:t>
            </a:r>
            <a:endParaRPr lang="en-US" sz="3100" dirty="0" smtClean="0">
              <a:latin typeface="Arial" pitchFamily="34" charset="0"/>
              <a:cs typeface="Arial" pitchFamily="34" charset="0"/>
            </a:endParaRPr>
          </a:p>
          <a:p>
            <a:r>
              <a:rPr lang="en-US" sz="3100" b="1" dirty="0" smtClean="0">
                <a:latin typeface="Arial" pitchFamily="34" charset="0"/>
                <a:cs typeface="Arial" pitchFamily="34" charset="0"/>
              </a:rPr>
              <a:t>IFO (Intermediate fuel oil)</a:t>
            </a:r>
            <a:r>
              <a:rPr lang="en-US" sz="3100" dirty="0" smtClean="0">
                <a:latin typeface="Arial" pitchFamily="34" charset="0"/>
                <a:cs typeface="Arial" pitchFamily="34" charset="0"/>
              </a:rPr>
              <a:t> </a:t>
            </a:r>
            <a:r>
              <a:rPr lang="hu-HU" sz="3100" dirty="0" smtClean="0">
                <a:latin typeface="Arial" pitchFamily="34" charset="0"/>
                <a:cs typeface="Arial" pitchFamily="34" charset="0"/>
              </a:rPr>
              <a:t>- </a:t>
            </a:r>
            <a:r>
              <a:rPr lang="en-US" sz="3100" dirty="0" smtClean="0">
                <a:latin typeface="Arial" pitchFamily="34" charset="0"/>
                <a:cs typeface="Arial" pitchFamily="34" charset="0"/>
              </a:rPr>
              <a:t>A blend of gasoil and heavy fuel oil, with less gasoil than marine diesel oil</a:t>
            </a:r>
          </a:p>
          <a:p>
            <a:r>
              <a:rPr lang="en-US" sz="3100" b="1" dirty="0" smtClean="0">
                <a:latin typeface="Arial" pitchFamily="34" charset="0"/>
                <a:cs typeface="Arial" pitchFamily="34" charset="0"/>
              </a:rPr>
              <a:t>MFO (Marine fuel oil)</a:t>
            </a:r>
            <a:r>
              <a:rPr lang="en-US" sz="3100" dirty="0" smtClean="0">
                <a:latin typeface="Arial" pitchFamily="34" charset="0"/>
                <a:cs typeface="Arial" pitchFamily="34" charset="0"/>
              </a:rPr>
              <a:t> - </a:t>
            </a:r>
            <a:r>
              <a:rPr lang="hu-HU" sz="3100" dirty="0" smtClean="0">
                <a:latin typeface="Arial" pitchFamily="34" charset="0"/>
                <a:cs typeface="Arial" pitchFamily="34" charset="0"/>
              </a:rPr>
              <a:t>S</a:t>
            </a:r>
            <a:r>
              <a:rPr lang="en-US" sz="3100" dirty="0" err="1" smtClean="0">
                <a:latin typeface="Arial" pitchFamily="34" charset="0"/>
                <a:cs typeface="Arial" pitchFamily="34" charset="0"/>
              </a:rPr>
              <a:t>ame</a:t>
            </a:r>
            <a:r>
              <a:rPr lang="en-US" sz="3100" dirty="0" smtClean="0">
                <a:latin typeface="Arial" pitchFamily="34" charset="0"/>
                <a:cs typeface="Arial" pitchFamily="34" charset="0"/>
              </a:rPr>
              <a:t> as HFO (just another "naming")</a:t>
            </a:r>
          </a:p>
          <a:p>
            <a:r>
              <a:rPr lang="en-US" sz="3100" b="1" dirty="0" smtClean="0">
                <a:latin typeface="Arial" pitchFamily="34" charset="0"/>
                <a:cs typeface="Arial" pitchFamily="34" charset="0"/>
              </a:rPr>
              <a:t>HFO (Heavy fuel oil</a:t>
            </a:r>
            <a:r>
              <a:rPr lang="hu-HU" sz="3100" b="1" dirty="0" smtClean="0">
                <a:latin typeface="Arial" pitchFamily="34" charset="0"/>
                <a:cs typeface="Arial" pitchFamily="34" charset="0"/>
              </a:rPr>
              <a:t>, </a:t>
            </a:r>
            <a:r>
              <a:rPr lang="hu-HU" sz="4000" b="1" dirty="0" smtClean="0">
                <a:latin typeface="Arial" pitchFamily="34" charset="0"/>
                <a:cs typeface="Arial" pitchFamily="34" charset="0"/>
              </a:rPr>
              <a:t>bunker </a:t>
            </a:r>
            <a:r>
              <a:rPr lang="hu-HU" sz="4000" b="1" dirty="0" err="1" smtClean="0">
                <a:latin typeface="Arial" pitchFamily="34" charset="0"/>
                <a:cs typeface="Arial" pitchFamily="34" charset="0"/>
              </a:rPr>
              <a:t>oil</a:t>
            </a:r>
            <a:r>
              <a:rPr lang="en-US" sz="3100" b="1" dirty="0" smtClean="0">
                <a:latin typeface="Arial" pitchFamily="34" charset="0"/>
                <a:cs typeface="Arial" pitchFamily="34" charset="0"/>
              </a:rPr>
              <a:t>)</a:t>
            </a:r>
            <a:r>
              <a:rPr lang="en-US" sz="3100" dirty="0" smtClean="0">
                <a:latin typeface="Arial" pitchFamily="34" charset="0"/>
                <a:cs typeface="Arial" pitchFamily="34" charset="0"/>
              </a:rPr>
              <a:t> - Pure or nearly pure </a:t>
            </a:r>
            <a:r>
              <a:rPr lang="hu-HU" sz="3100" dirty="0" err="1" smtClean="0">
                <a:latin typeface="Arial" pitchFamily="34" charset="0"/>
                <a:cs typeface="Arial" pitchFamily="34" charset="0"/>
              </a:rPr>
              <a:t>high</a:t>
            </a:r>
            <a:r>
              <a:rPr lang="hu-HU" sz="3100" dirty="0" smtClean="0">
                <a:latin typeface="Arial" pitchFamily="34" charset="0"/>
                <a:cs typeface="Arial" pitchFamily="34" charset="0"/>
              </a:rPr>
              <a:t> </a:t>
            </a:r>
            <a:r>
              <a:rPr lang="hu-HU" sz="3100" dirty="0" err="1" smtClean="0">
                <a:latin typeface="Arial" pitchFamily="34" charset="0"/>
                <a:cs typeface="Arial" pitchFamily="34" charset="0"/>
              </a:rPr>
              <a:t>viscosity</a:t>
            </a:r>
            <a:r>
              <a:rPr lang="hu-HU" sz="3100" dirty="0" smtClean="0">
                <a:latin typeface="Arial" pitchFamily="34" charset="0"/>
                <a:cs typeface="Arial" pitchFamily="34" charset="0"/>
              </a:rPr>
              <a:t> </a:t>
            </a:r>
            <a:r>
              <a:rPr lang="en-US" sz="3100" dirty="0" smtClean="0">
                <a:latin typeface="Arial" pitchFamily="34" charset="0"/>
                <a:cs typeface="Arial" pitchFamily="34" charset="0"/>
              </a:rPr>
              <a:t>residual oil, roughly equivalent to No. 6 fuel oil</a:t>
            </a:r>
            <a:r>
              <a:rPr lang="hu-HU" sz="3100" dirty="0" smtClean="0">
                <a:latin typeface="Arial" pitchFamily="34" charset="0"/>
                <a:cs typeface="Arial" pitchFamily="34" charset="0"/>
              </a:rPr>
              <a:t>, </a:t>
            </a:r>
            <a:r>
              <a:rPr lang="hu-HU" sz="3100" dirty="0" err="1" smtClean="0">
                <a:latin typeface="Arial" pitchFamily="34" charset="0"/>
                <a:cs typeface="Arial" pitchFamily="34" charset="0"/>
              </a:rPr>
              <a:t>requires</a:t>
            </a:r>
            <a:r>
              <a:rPr lang="hu-HU" sz="3100" dirty="0" smtClean="0">
                <a:latin typeface="Arial" pitchFamily="34" charset="0"/>
                <a:cs typeface="Arial" pitchFamily="34" charset="0"/>
              </a:rPr>
              <a:t> </a:t>
            </a:r>
            <a:r>
              <a:rPr lang="hu-HU" sz="3100" dirty="0" err="1" smtClean="0">
                <a:latin typeface="Arial" pitchFamily="34" charset="0"/>
                <a:cs typeface="Arial" pitchFamily="34" charset="0"/>
              </a:rPr>
              <a:t>preheating</a:t>
            </a:r>
            <a:r>
              <a:rPr lang="hu-HU" sz="3100" dirty="0" smtClean="0">
                <a:latin typeface="Arial" pitchFamily="34" charset="0"/>
                <a:cs typeface="Arial" pitchFamily="34" charset="0"/>
              </a:rPr>
              <a:t> </a:t>
            </a:r>
            <a:r>
              <a:rPr lang="hu-HU" sz="3100" dirty="0" err="1" smtClean="0">
                <a:latin typeface="Arial" pitchFamily="34" charset="0"/>
                <a:cs typeface="Arial" pitchFamily="34" charset="0"/>
              </a:rPr>
              <a:t>to</a:t>
            </a:r>
            <a:r>
              <a:rPr lang="hu-HU" sz="3100" dirty="0" smtClean="0">
                <a:latin typeface="Arial" pitchFamily="34" charset="0"/>
                <a:cs typeface="Arial" pitchFamily="34" charset="0"/>
              </a:rPr>
              <a:t> 104-127 C, </a:t>
            </a:r>
            <a:r>
              <a:rPr lang="hu-HU" sz="3100" dirty="0" err="1" smtClean="0">
                <a:latin typeface="Arial" pitchFamily="34" charset="0"/>
                <a:cs typeface="Arial" pitchFamily="34" charset="0"/>
              </a:rPr>
              <a:t>sulphur</a:t>
            </a:r>
            <a:r>
              <a:rPr lang="hu-HU" sz="3100" dirty="0" smtClean="0">
                <a:latin typeface="Arial" pitchFamily="34" charset="0"/>
                <a:cs typeface="Arial" pitchFamily="34" charset="0"/>
              </a:rPr>
              <a:t> </a:t>
            </a:r>
            <a:r>
              <a:rPr lang="hu-HU" sz="3100" dirty="0" err="1" smtClean="0">
                <a:latin typeface="Arial" pitchFamily="34" charset="0"/>
                <a:cs typeface="Arial" pitchFamily="34" charset="0"/>
              </a:rPr>
              <a:t>content</a:t>
            </a:r>
            <a:r>
              <a:rPr lang="hu-HU" sz="3100" dirty="0" smtClean="0">
                <a:latin typeface="Arial" pitchFamily="34" charset="0"/>
                <a:cs typeface="Arial" pitchFamily="34" charset="0"/>
              </a:rPr>
              <a:t> 4.5% (</a:t>
            </a:r>
            <a:r>
              <a:rPr lang="hu-HU" sz="3100" dirty="0" err="1" smtClean="0">
                <a:latin typeface="Arial" pitchFamily="34" charset="0"/>
                <a:cs typeface="Arial" pitchFamily="34" charset="0"/>
              </a:rPr>
              <a:t>vacuum</a:t>
            </a:r>
            <a:r>
              <a:rPr lang="hu-HU" sz="3100" dirty="0" smtClean="0">
                <a:latin typeface="Arial" pitchFamily="34" charset="0"/>
                <a:cs typeface="Arial" pitchFamily="34" charset="0"/>
              </a:rPr>
              <a:t> </a:t>
            </a:r>
            <a:r>
              <a:rPr lang="hu-HU" sz="3100" dirty="0" err="1" smtClean="0">
                <a:latin typeface="Arial" pitchFamily="34" charset="0"/>
                <a:cs typeface="Arial" pitchFamily="34" charset="0"/>
              </a:rPr>
              <a:t>distillation</a:t>
            </a:r>
            <a:r>
              <a:rPr lang="hu-HU" sz="3100" dirty="0" smtClean="0">
                <a:latin typeface="Arial" pitchFamily="34" charset="0"/>
                <a:cs typeface="Arial" pitchFamily="34" charset="0"/>
              </a:rPr>
              <a:t> </a:t>
            </a:r>
            <a:r>
              <a:rPr lang="hu-HU" sz="3100" dirty="0" err="1" smtClean="0">
                <a:latin typeface="Arial" pitchFamily="34" charset="0"/>
                <a:cs typeface="Arial" pitchFamily="34" charset="0"/>
              </a:rPr>
              <a:t>residue</a:t>
            </a:r>
            <a:r>
              <a:rPr lang="hu-HU" sz="3100" dirty="0" smtClean="0">
                <a:latin typeface="Arial" pitchFamily="34" charset="0"/>
                <a:cs typeface="Arial" pitchFamily="34" charset="0"/>
              </a:rPr>
              <a:t>)</a:t>
            </a:r>
            <a:endParaRPr lang="en-US" sz="3100" dirty="0" smtClean="0">
              <a:latin typeface="Arial" pitchFamily="34" charset="0"/>
              <a:cs typeface="Arial" pitchFamily="34" charset="0"/>
            </a:endParaRPr>
          </a:p>
          <a:p>
            <a:endParaRPr lang="hu-HU" dirty="0"/>
          </a:p>
        </p:txBody>
      </p:sp>
      <p:sp>
        <p:nvSpPr>
          <p:cNvPr id="5" name="Szalagnyíl jobbra 4"/>
          <p:cNvSpPr/>
          <p:nvPr/>
        </p:nvSpPr>
        <p:spPr>
          <a:xfrm>
            <a:off x="323528" y="3933056"/>
            <a:ext cx="360040" cy="10801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44624"/>
            <a:ext cx="8229600" cy="1143000"/>
          </a:xfrm>
        </p:spPr>
        <p:txBody>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MARPOL (</a:t>
            </a:r>
            <a:r>
              <a:rPr lang="hu-HU" sz="2800" b="1" dirty="0" err="1" smtClean="0">
                <a:effectLst>
                  <a:outerShdw blurRad="38100" dist="38100" dir="2700000" algn="tl">
                    <a:srgbClr val="000000">
                      <a:alpha val="43137"/>
                    </a:srgbClr>
                  </a:outerShdw>
                </a:effectLst>
                <a:latin typeface="Arial" pitchFamily="34" charset="0"/>
                <a:cs typeface="Arial" pitchFamily="34" charset="0"/>
              </a:rPr>
              <a:t>marine</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pollution</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Annex</a:t>
            </a:r>
            <a:r>
              <a:rPr lang="hu-HU" sz="2800" b="1" dirty="0" smtClean="0">
                <a:effectLst>
                  <a:outerShdw blurRad="38100" dist="38100" dir="2700000" algn="tl">
                    <a:srgbClr val="000000">
                      <a:alpha val="43137"/>
                    </a:srgbClr>
                  </a:outerShdw>
                </a:effectLst>
                <a:latin typeface="Arial" pitchFamily="34" charset="0"/>
                <a:cs typeface="Arial" pitchFamily="34" charset="0"/>
              </a:rPr>
              <a:t> VI (2/3)              </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4" name="Tartalom helye 3"/>
          <p:cNvGraphicFramePr>
            <a:graphicFrameLocks noGrp="1"/>
          </p:cNvGraphicFramePr>
          <p:nvPr>
            <p:ph idx="1"/>
          </p:nvPr>
        </p:nvGraphicFramePr>
        <p:xfrm>
          <a:off x="395536" y="1133022"/>
          <a:ext cx="8496944" cy="9408394"/>
        </p:xfrm>
        <a:graphic>
          <a:graphicData uri="http://schemas.openxmlformats.org/drawingml/2006/table">
            <a:tbl>
              <a:tblPr/>
              <a:tblGrid>
                <a:gridCol w="8496944"/>
              </a:tblGrid>
              <a:tr h="238209">
                <a:tc>
                  <a:txBody>
                    <a:bodyPr/>
                    <a:lstStyle/>
                    <a:p>
                      <a:r>
                        <a:rPr lang="hu-HU" sz="1600" dirty="0" smtClean="0"/>
                        <a:t>- </a:t>
                      </a:r>
                      <a:r>
                        <a:rPr lang="hu-HU" sz="1600" dirty="0" smtClean="0">
                          <a:latin typeface="Arial" pitchFamily="34" charset="0"/>
                          <a:cs typeface="Arial" pitchFamily="34" charset="0"/>
                        </a:rPr>
                        <a:t>MARPOL 73/78 – International</a:t>
                      </a:r>
                      <a:r>
                        <a:rPr lang="hu-HU" sz="1600" baseline="0" dirty="0" smtClean="0">
                          <a:latin typeface="Arial" pitchFamily="34" charset="0"/>
                          <a:cs typeface="Arial" pitchFamily="34" charset="0"/>
                        </a:rPr>
                        <a:t> </a:t>
                      </a:r>
                      <a:r>
                        <a:rPr lang="hu-HU" sz="1600" baseline="0" dirty="0" err="1" smtClean="0">
                          <a:latin typeface="Arial" pitchFamily="34" charset="0"/>
                          <a:cs typeface="Arial" pitchFamily="34" charset="0"/>
                        </a:rPr>
                        <a:t>Convention</a:t>
                      </a:r>
                      <a:r>
                        <a:rPr lang="hu-HU" sz="1600" baseline="0" dirty="0" smtClean="0">
                          <a:latin typeface="Arial" pitchFamily="34" charset="0"/>
                          <a:cs typeface="Arial" pitchFamily="34" charset="0"/>
                        </a:rPr>
                        <a:t> </a:t>
                      </a:r>
                      <a:r>
                        <a:rPr lang="hu-HU" sz="1600" baseline="0" dirty="0" err="1" smtClean="0">
                          <a:latin typeface="Arial" pitchFamily="34" charset="0"/>
                          <a:cs typeface="Arial" pitchFamily="34" charset="0"/>
                        </a:rPr>
                        <a:t>for</a:t>
                      </a:r>
                      <a:r>
                        <a:rPr lang="hu-HU" sz="1600" baseline="0" dirty="0" smtClean="0">
                          <a:latin typeface="Arial" pitchFamily="34" charset="0"/>
                          <a:cs typeface="Arial" pitchFamily="34" charset="0"/>
                        </a:rPr>
                        <a:t> </a:t>
                      </a:r>
                      <a:r>
                        <a:rPr lang="hu-HU" sz="1600" baseline="0" dirty="0" err="1" smtClean="0">
                          <a:latin typeface="Arial" pitchFamily="34" charset="0"/>
                          <a:cs typeface="Arial" pitchFamily="34" charset="0"/>
                        </a:rPr>
                        <a:t>the</a:t>
                      </a:r>
                      <a:r>
                        <a:rPr lang="hu-HU" sz="1600" baseline="0" dirty="0" smtClean="0">
                          <a:latin typeface="Arial" pitchFamily="34" charset="0"/>
                          <a:cs typeface="Arial" pitchFamily="34" charset="0"/>
                        </a:rPr>
                        <a:t> </a:t>
                      </a:r>
                      <a:r>
                        <a:rPr lang="hu-HU" sz="1600" baseline="0" dirty="0" err="1" smtClean="0">
                          <a:latin typeface="Arial" pitchFamily="34" charset="0"/>
                          <a:cs typeface="Arial" pitchFamily="34" charset="0"/>
                        </a:rPr>
                        <a:t>Prevention</a:t>
                      </a:r>
                      <a:r>
                        <a:rPr lang="hu-HU" sz="1600" baseline="0" dirty="0" smtClean="0">
                          <a:latin typeface="Arial" pitchFamily="34" charset="0"/>
                          <a:cs typeface="Arial" pitchFamily="34" charset="0"/>
                        </a:rPr>
                        <a:t> of </a:t>
                      </a:r>
                      <a:r>
                        <a:rPr lang="hu-HU" sz="1600" baseline="0" dirty="0" err="1" smtClean="0">
                          <a:latin typeface="Arial" pitchFamily="34" charset="0"/>
                          <a:cs typeface="Arial" pitchFamily="34" charset="0"/>
                        </a:rPr>
                        <a:t>Pollutions</a:t>
                      </a:r>
                      <a:r>
                        <a:rPr lang="hu-HU" sz="1600" baseline="0" dirty="0" smtClean="0">
                          <a:latin typeface="Arial" pitchFamily="34" charset="0"/>
                          <a:cs typeface="Arial" pitchFamily="34" charset="0"/>
                        </a:rPr>
                        <a:t> </a:t>
                      </a:r>
                      <a:r>
                        <a:rPr lang="hu-HU" sz="1600" baseline="0" dirty="0" err="1" smtClean="0">
                          <a:latin typeface="Arial" pitchFamily="34" charset="0"/>
                          <a:cs typeface="Arial" pitchFamily="34" charset="0"/>
                        </a:rPr>
                        <a:t>from</a:t>
                      </a:r>
                      <a:r>
                        <a:rPr lang="hu-HU" sz="1600" baseline="0" dirty="0" smtClean="0">
                          <a:latin typeface="Arial" pitchFamily="34" charset="0"/>
                          <a:cs typeface="Arial" pitchFamily="34" charset="0"/>
                        </a:rPr>
                        <a:t> </a:t>
                      </a:r>
                      <a:r>
                        <a:rPr lang="hu-HU" sz="1600" baseline="0" dirty="0" err="1" smtClean="0">
                          <a:latin typeface="Arial" pitchFamily="34" charset="0"/>
                          <a:cs typeface="Arial" pitchFamily="34" charset="0"/>
                        </a:rPr>
                        <a:t>Ships</a:t>
                      </a:r>
                      <a:r>
                        <a:rPr lang="hu-HU" sz="1600" baseline="0" dirty="0" smtClean="0">
                          <a:latin typeface="Arial" pitchFamily="34" charset="0"/>
                          <a:cs typeface="Arial" pitchFamily="34" charset="0"/>
                        </a:rPr>
                        <a:t>.  </a:t>
                      </a:r>
                      <a:r>
                        <a:rPr lang="hu-HU" sz="1600" baseline="0" dirty="0" err="1" smtClean="0">
                          <a:latin typeface="Arial" pitchFamily="34" charset="0"/>
                          <a:cs typeface="Arial" pitchFamily="34" charset="0"/>
                        </a:rPr>
                        <a:t>Annex</a:t>
                      </a:r>
                      <a:r>
                        <a:rPr lang="hu-HU" sz="1600" baseline="0" dirty="0" smtClean="0">
                          <a:latin typeface="Arial" pitchFamily="34" charset="0"/>
                          <a:cs typeface="Arial" pitchFamily="34" charset="0"/>
                        </a:rPr>
                        <a:t> VI, 1997: Air </a:t>
                      </a:r>
                      <a:r>
                        <a:rPr lang="hu-HU" sz="1600" baseline="0" dirty="0" err="1" smtClean="0">
                          <a:latin typeface="Arial" pitchFamily="34" charset="0"/>
                          <a:cs typeface="Arial" pitchFamily="34" charset="0"/>
                        </a:rPr>
                        <a:t>pollution</a:t>
                      </a:r>
                      <a:r>
                        <a:rPr lang="hu-HU" sz="1600" baseline="0" dirty="0" smtClean="0">
                          <a:latin typeface="Arial" pitchFamily="34" charset="0"/>
                          <a:cs typeface="Arial" pitchFamily="34" charset="0"/>
                        </a:rPr>
                        <a:t> [</a:t>
                      </a:r>
                      <a:r>
                        <a:rPr lang="hu-HU" sz="1600" baseline="0" dirty="0" err="1" smtClean="0">
                          <a:latin typeface="Arial" pitchFamily="34" charset="0"/>
                          <a:cs typeface="Arial" pitchFamily="34" charset="0"/>
                        </a:rPr>
                        <a:t>NOx</a:t>
                      </a:r>
                      <a:r>
                        <a:rPr lang="hu-HU" sz="1600" baseline="0" dirty="0" smtClean="0">
                          <a:latin typeface="Arial" pitchFamily="34" charset="0"/>
                          <a:cs typeface="Arial" pitchFamily="34" charset="0"/>
                        </a:rPr>
                        <a:t>, </a:t>
                      </a:r>
                      <a:r>
                        <a:rPr lang="hu-HU" sz="1600" baseline="0" dirty="0" err="1" smtClean="0">
                          <a:latin typeface="Arial" pitchFamily="34" charset="0"/>
                          <a:cs typeface="Arial" pitchFamily="34" charset="0"/>
                        </a:rPr>
                        <a:t>SOx</a:t>
                      </a:r>
                      <a:r>
                        <a:rPr lang="hu-HU" sz="1600" baseline="0" dirty="0" smtClean="0">
                          <a:latin typeface="Arial" pitchFamily="34" charset="0"/>
                          <a:cs typeface="Arial" pitchFamily="34" charset="0"/>
                        </a:rPr>
                        <a:t>, + </a:t>
                      </a:r>
                      <a:r>
                        <a:rPr lang="hu-HU" sz="1600" baseline="0" dirty="0" err="1" smtClean="0">
                          <a:latin typeface="Arial" pitchFamily="34" charset="0"/>
                          <a:cs typeface="Arial" pitchFamily="34" charset="0"/>
                        </a:rPr>
                        <a:t>ozone</a:t>
                      </a:r>
                      <a:r>
                        <a:rPr lang="hu-HU" sz="1600" baseline="0" dirty="0" smtClean="0">
                          <a:latin typeface="Arial" pitchFamily="34" charset="0"/>
                          <a:cs typeface="Arial" pitchFamily="34" charset="0"/>
                        </a:rPr>
                        <a:t> </a:t>
                      </a:r>
                      <a:r>
                        <a:rPr lang="hu-HU" sz="1600" baseline="0" dirty="0" err="1" smtClean="0">
                          <a:latin typeface="Arial" pitchFamily="34" charset="0"/>
                          <a:cs typeface="Arial" pitchFamily="34" charset="0"/>
                        </a:rPr>
                        <a:t>depleting</a:t>
                      </a:r>
                      <a:r>
                        <a:rPr lang="hu-HU" sz="1600" baseline="0" dirty="0" smtClean="0">
                          <a:latin typeface="Arial" pitchFamily="34" charset="0"/>
                          <a:cs typeface="Arial" pitchFamily="34" charset="0"/>
                        </a:rPr>
                        <a:t> </a:t>
                      </a:r>
                      <a:r>
                        <a:rPr lang="hu-HU" sz="1600" baseline="0" dirty="0" err="1" smtClean="0">
                          <a:latin typeface="Arial" pitchFamily="34" charset="0"/>
                          <a:cs typeface="Arial" pitchFamily="34" charset="0"/>
                        </a:rPr>
                        <a:t>substances</a:t>
                      </a:r>
                      <a:r>
                        <a:rPr lang="hu-HU" sz="1600" baseline="0" dirty="0" smtClean="0">
                          <a:latin typeface="Arial" pitchFamily="34" charset="0"/>
                          <a:cs typeface="Arial" pitchFamily="34" charset="0"/>
                        </a:rPr>
                        <a:t> (C,F,</a:t>
                      </a:r>
                      <a:r>
                        <a:rPr lang="hu-HU" sz="1600" baseline="0" dirty="0" err="1" smtClean="0">
                          <a:latin typeface="Arial" pitchFamily="34" charset="0"/>
                          <a:cs typeface="Arial" pitchFamily="34" charset="0"/>
                        </a:rPr>
                        <a:t>Br</a:t>
                      </a:r>
                      <a:r>
                        <a:rPr lang="hu-HU" sz="1600" baseline="0" dirty="0" smtClean="0">
                          <a:latin typeface="Arial" pitchFamily="34" charset="0"/>
                          <a:cs typeface="Arial" pitchFamily="34" charset="0"/>
                        </a:rPr>
                        <a:t>, Cl), +VOC]</a:t>
                      </a:r>
                      <a:endParaRPr lang="hu-HU" sz="1600" dirty="0">
                        <a:latin typeface="Arial" pitchFamily="34" charset="0"/>
                        <a:cs typeface="Arial" pitchFamily="34" charset="0"/>
                      </a:endParaRPr>
                    </a:p>
                  </a:txBody>
                  <a:tcPr marL="0" marR="0" marT="0" marB="0" anchor="ctr">
                    <a:lnL>
                      <a:noFill/>
                    </a:lnL>
                    <a:lnR>
                      <a:noFill/>
                    </a:lnR>
                    <a:lnT>
                      <a:noFill/>
                    </a:lnT>
                    <a:lnB>
                      <a:noFill/>
                    </a:lnB>
                    <a:solidFill>
                      <a:srgbClr val="FFFFFF"/>
                    </a:solidFill>
                  </a:tcPr>
                </a:tc>
              </a:tr>
              <a:tr h="4287754">
                <a:tc>
                  <a:txBody>
                    <a:bodyPr/>
                    <a:lstStyle/>
                    <a:p>
                      <a:pPr algn="just">
                        <a:buFontTx/>
                        <a:buChar char="-"/>
                      </a:pPr>
                      <a:r>
                        <a:rPr lang="hu-HU" sz="1600" dirty="0" smtClean="0">
                          <a:latin typeface="Arial" pitchFamily="34" charset="0"/>
                          <a:cs typeface="Arial" pitchFamily="34" charset="0"/>
                        </a:rPr>
                        <a:t> </a:t>
                      </a:r>
                      <a:r>
                        <a:rPr lang="en-US" sz="1600" dirty="0" err="1" smtClean="0">
                          <a:latin typeface="Arial" pitchFamily="34" charset="0"/>
                          <a:cs typeface="Arial" pitchFamily="34" charset="0"/>
                        </a:rPr>
                        <a:t>Marpol</a:t>
                      </a:r>
                      <a:r>
                        <a:rPr lang="en-US" sz="1600" dirty="0" smtClean="0">
                          <a:latin typeface="Arial" pitchFamily="34" charset="0"/>
                          <a:cs typeface="Arial" pitchFamily="34" charset="0"/>
                        </a:rPr>
                        <a:t> </a:t>
                      </a:r>
                      <a:r>
                        <a:rPr lang="en-US" sz="1600" dirty="0">
                          <a:latin typeface="Arial" pitchFamily="34" charset="0"/>
                          <a:cs typeface="Arial" pitchFamily="34" charset="0"/>
                        </a:rPr>
                        <a:t>annex VI </a:t>
                      </a:r>
                      <a:r>
                        <a:rPr lang="hu-HU" sz="1600" b="1" i="1" dirty="0" err="1" smtClean="0">
                          <a:latin typeface="Arial" pitchFamily="34" charset="0"/>
                          <a:cs typeface="Arial" pitchFamily="34" charset="0"/>
                        </a:rPr>
                        <a:t>limits</a:t>
                      </a:r>
                      <a:r>
                        <a:rPr lang="hu-HU" sz="1600" b="1" i="1" dirty="0" smtClean="0">
                          <a:latin typeface="Arial" pitchFamily="34" charset="0"/>
                          <a:cs typeface="Arial" pitchFamily="34" charset="0"/>
                        </a:rPr>
                        <a:t> </a:t>
                      </a:r>
                      <a:r>
                        <a:rPr lang="en-US" sz="1600" b="1" i="1" dirty="0" err="1" smtClean="0">
                          <a:latin typeface="Arial" pitchFamily="34" charset="0"/>
                          <a:cs typeface="Arial" pitchFamily="34" charset="0"/>
                        </a:rPr>
                        <a:t>NO</a:t>
                      </a:r>
                      <a:r>
                        <a:rPr lang="en-US" sz="1600" b="1" i="1" baseline="-25000" dirty="0" err="1" smtClean="0">
                          <a:latin typeface="Arial" pitchFamily="34" charset="0"/>
                          <a:cs typeface="Arial" pitchFamily="34" charset="0"/>
                        </a:rPr>
                        <a:t>x</a:t>
                      </a:r>
                      <a:r>
                        <a:rPr lang="en-US" sz="1600" b="1" i="1" dirty="0" smtClean="0">
                          <a:latin typeface="Arial" pitchFamily="34" charset="0"/>
                          <a:cs typeface="Arial" pitchFamily="34" charset="0"/>
                        </a:rPr>
                        <a:t> emissions</a:t>
                      </a:r>
                      <a:r>
                        <a:rPr lang="en-US" sz="1600" dirty="0" smtClean="0">
                          <a:latin typeface="Arial" pitchFamily="34" charset="0"/>
                          <a:cs typeface="Arial" pitchFamily="34" charset="0"/>
                        </a:rPr>
                        <a:t> </a:t>
                      </a:r>
                      <a:r>
                        <a:rPr lang="hu-HU" sz="1600" dirty="0" smtClean="0">
                          <a:latin typeface="Arial" pitchFamily="34" charset="0"/>
                          <a:cs typeface="Arial" pitchFamily="34" charset="0"/>
                        </a:rPr>
                        <a:t>(g/kWh)</a:t>
                      </a:r>
                      <a:r>
                        <a:rPr lang="hu-HU" sz="1600" baseline="0" dirty="0" smtClean="0">
                          <a:latin typeface="Arial" pitchFamily="34" charset="0"/>
                          <a:cs typeface="Arial" pitchFamily="34" charset="0"/>
                        </a:rPr>
                        <a:t> </a:t>
                      </a:r>
                      <a:r>
                        <a:rPr lang="en-US" sz="1600" dirty="0" smtClean="0">
                          <a:latin typeface="Arial" pitchFamily="34" charset="0"/>
                          <a:cs typeface="Arial" pitchFamily="34" charset="0"/>
                        </a:rPr>
                        <a:t>from marine diesel engines with a power output of more than 130 kW</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constructed</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on</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or</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after</a:t>
                      </a:r>
                      <a:r>
                        <a:rPr lang="hu-HU" sz="1600" dirty="0" smtClean="0">
                          <a:latin typeface="Arial" pitchFamily="34" charset="0"/>
                          <a:cs typeface="Arial" pitchFamily="34" charset="0"/>
                        </a:rPr>
                        <a:t> 1 </a:t>
                      </a:r>
                      <a:r>
                        <a:rPr lang="hu-HU" sz="1600" dirty="0" err="1" smtClean="0">
                          <a:latin typeface="Arial" pitchFamily="34" charset="0"/>
                          <a:cs typeface="Arial" pitchFamily="34" charset="0"/>
                        </a:rPr>
                        <a:t>January</a:t>
                      </a:r>
                      <a:r>
                        <a:rPr lang="hu-HU" sz="1600" dirty="0" smtClean="0">
                          <a:latin typeface="Arial" pitchFamily="34" charset="0"/>
                          <a:cs typeface="Arial" pitchFamily="34" charset="0"/>
                        </a:rPr>
                        <a:t> 2000 </a:t>
                      </a:r>
                      <a:r>
                        <a:rPr lang="hu-HU" sz="1600" dirty="0" err="1" smtClean="0">
                          <a:latin typeface="Arial" pitchFamily="34" charset="0"/>
                          <a:cs typeface="Arial" pitchFamily="34" charset="0"/>
                        </a:rPr>
                        <a:t>depending</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on</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the</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engine</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rated</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speed</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in</a:t>
                      </a:r>
                      <a:r>
                        <a:rPr lang="hu-HU" sz="1600" dirty="0" smtClean="0">
                          <a:latin typeface="Arial" pitchFamily="34" charset="0"/>
                          <a:cs typeface="Arial" pitchFamily="34" charset="0"/>
                        </a:rPr>
                        <a:t> 3 </a:t>
                      </a:r>
                      <a:r>
                        <a:rPr lang="hu-HU" sz="1600" dirty="0" err="1" smtClean="0">
                          <a:latin typeface="Arial" pitchFamily="34" charset="0"/>
                          <a:cs typeface="Arial" pitchFamily="34" charset="0"/>
                        </a:rPr>
                        <a:t>tiers</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progressive</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reductions</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by</a:t>
                      </a:r>
                      <a:r>
                        <a:rPr lang="hu-HU" sz="1600" dirty="0" smtClean="0">
                          <a:latin typeface="Arial" pitchFamily="34" charset="0"/>
                          <a:cs typeface="Arial" pitchFamily="34" charset="0"/>
                        </a:rPr>
                        <a:t> 2011 and 2016, </a:t>
                      </a:r>
                      <a:r>
                        <a:rPr lang="hu-HU" sz="1600" dirty="0" err="1" smtClean="0">
                          <a:latin typeface="Arial" pitchFamily="34" charset="0"/>
                          <a:cs typeface="Arial" pitchFamily="34" charset="0"/>
                        </a:rPr>
                        <a:t>tier</a:t>
                      </a:r>
                      <a:r>
                        <a:rPr lang="hu-HU" sz="1600" dirty="0" smtClean="0">
                          <a:latin typeface="Arial" pitchFamily="34" charset="0"/>
                          <a:cs typeface="Arial" pitchFamily="34" charset="0"/>
                        </a:rPr>
                        <a:t> II and </a:t>
                      </a:r>
                      <a:r>
                        <a:rPr lang="hu-HU" sz="1600" dirty="0" err="1" smtClean="0">
                          <a:latin typeface="Arial" pitchFamily="34" charset="0"/>
                          <a:cs typeface="Arial" pitchFamily="34" charset="0"/>
                        </a:rPr>
                        <a:t>tier</a:t>
                      </a:r>
                      <a:r>
                        <a:rPr lang="hu-HU" sz="1600" dirty="0" smtClean="0">
                          <a:latin typeface="Arial" pitchFamily="34" charset="0"/>
                          <a:cs typeface="Arial" pitchFamily="34" charset="0"/>
                        </a:rPr>
                        <a:t> 3 </a:t>
                      </a:r>
                      <a:r>
                        <a:rPr lang="hu-HU" sz="1600" dirty="0" err="1" smtClean="0">
                          <a:latin typeface="Arial" pitchFamily="34" charset="0"/>
                          <a:cs typeface="Arial" pitchFamily="34" charset="0"/>
                        </a:rPr>
                        <a:t>resp</a:t>
                      </a:r>
                      <a:r>
                        <a:rPr lang="hu-HU" sz="1600" dirty="0" smtClean="0">
                          <a:latin typeface="Arial" pitchFamily="34" charset="0"/>
                          <a:cs typeface="Arial" pitchFamily="34" charset="0"/>
                        </a:rPr>
                        <a:t>.)</a:t>
                      </a:r>
                    </a:p>
                    <a:p>
                      <a:pPr algn="just">
                        <a:buFontTx/>
                        <a:buChar char="-"/>
                      </a:pP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Marpol</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annex</a:t>
                      </a:r>
                      <a:r>
                        <a:rPr lang="hu-HU" sz="1600" dirty="0" smtClean="0">
                          <a:latin typeface="Arial" pitchFamily="34" charset="0"/>
                          <a:cs typeface="Arial" pitchFamily="34" charset="0"/>
                        </a:rPr>
                        <a:t> VI </a:t>
                      </a:r>
                      <a:r>
                        <a:rPr lang="en-US" sz="1600" dirty="0" smtClean="0">
                          <a:latin typeface="Arial" pitchFamily="34" charset="0"/>
                          <a:cs typeface="Arial" pitchFamily="34" charset="0"/>
                        </a:rPr>
                        <a:t>in </a:t>
                      </a:r>
                      <a:r>
                        <a:rPr lang="en-US" sz="1600" dirty="0">
                          <a:latin typeface="Arial" pitchFamily="34" charset="0"/>
                          <a:cs typeface="Arial" pitchFamily="34" charset="0"/>
                        </a:rPr>
                        <a:t>force from May 19 2005 limits the </a:t>
                      </a:r>
                      <a:r>
                        <a:rPr lang="en-US" sz="1600" b="1" i="1" dirty="0">
                          <a:latin typeface="Arial" pitchFamily="34" charset="0"/>
                          <a:cs typeface="Arial" pitchFamily="34" charset="0"/>
                        </a:rPr>
                        <a:t>maximum </a:t>
                      </a:r>
                      <a:r>
                        <a:rPr lang="en-US" sz="1600" b="1" i="1" dirty="0" err="1">
                          <a:latin typeface="Arial" pitchFamily="34" charset="0"/>
                          <a:cs typeface="Arial" pitchFamily="34" charset="0"/>
                        </a:rPr>
                        <a:t>sulphur</a:t>
                      </a:r>
                      <a:r>
                        <a:rPr lang="en-US" sz="1600" b="1" i="1" dirty="0">
                          <a:latin typeface="Arial" pitchFamily="34" charset="0"/>
                          <a:cs typeface="Arial" pitchFamily="34" charset="0"/>
                        </a:rPr>
                        <a:t> content of fuel</a:t>
                      </a:r>
                      <a:r>
                        <a:rPr lang="en-US" sz="1600" dirty="0">
                          <a:latin typeface="Arial" pitchFamily="34" charset="0"/>
                          <a:cs typeface="Arial" pitchFamily="34" charset="0"/>
                        </a:rPr>
                        <a:t> to 4.5</a:t>
                      </a:r>
                      <a:r>
                        <a:rPr lang="en-US" sz="1600" dirty="0" smtClean="0">
                          <a:latin typeface="Arial" pitchFamily="34" charset="0"/>
                          <a:cs typeface="Arial" pitchFamily="34" charset="0"/>
                        </a:rPr>
                        <a:t>%</a:t>
                      </a:r>
                      <a:r>
                        <a:rPr lang="hu-HU" sz="1600" dirty="0" smtClean="0">
                          <a:latin typeface="Arial" pitchFamily="34" charset="0"/>
                          <a:cs typeface="Arial" pitchFamily="34" charset="0"/>
                        </a:rPr>
                        <a:t>. </a:t>
                      </a:r>
                      <a:r>
                        <a:rPr lang="en-US" sz="1600" dirty="0" smtClean="0">
                          <a:latin typeface="Arial" pitchFamily="34" charset="0"/>
                          <a:cs typeface="Arial" pitchFamily="34" charset="0"/>
                        </a:rPr>
                        <a:t>This change</a:t>
                      </a:r>
                      <a:r>
                        <a:rPr lang="hu-HU" sz="1600" dirty="0" smtClean="0">
                          <a:latin typeface="Arial" pitchFamily="34" charset="0"/>
                          <a:cs typeface="Arial" pitchFamily="34" charset="0"/>
                        </a:rPr>
                        <a:t>d</a:t>
                      </a:r>
                      <a:r>
                        <a:rPr lang="en-US" sz="1600" dirty="0" smtClean="0">
                          <a:latin typeface="Arial" pitchFamily="34" charset="0"/>
                          <a:cs typeface="Arial" pitchFamily="34" charset="0"/>
                        </a:rPr>
                        <a:t> </a:t>
                      </a:r>
                      <a:r>
                        <a:rPr lang="en-US" sz="1600" dirty="0">
                          <a:latin typeface="Arial" pitchFamily="34" charset="0"/>
                          <a:cs typeface="Arial" pitchFamily="34" charset="0"/>
                        </a:rPr>
                        <a:t>to </a:t>
                      </a:r>
                      <a:r>
                        <a:rPr lang="en-US" sz="1600" b="1" i="1" dirty="0">
                          <a:latin typeface="Arial" pitchFamily="34" charset="0"/>
                          <a:cs typeface="Arial" pitchFamily="34" charset="0"/>
                        </a:rPr>
                        <a:t>3.5% after 1st Jan 2012 and to 0.5% after 2020 (or 2025</a:t>
                      </a:r>
                      <a:r>
                        <a:rPr lang="en-US" sz="1600" dirty="0">
                          <a:latin typeface="Arial" pitchFamily="34" charset="0"/>
                          <a:cs typeface="Arial" pitchFamily="34" charset="0"/>
                        </a:rPr>
                        <a:t>, depending on the outcome of a review in 2018.)</a:t>
                      </a:r>
                    </a:p>
                    <a:p>
                      <a:pPr rtl="0" eaLnBrk="1" latinLnBrk="0" hangingPunct="1"/>
                      <a:r>
                        <a:rPr lang="hu-HU" sz="1600" dirty="0" smtClean="0">
                          <a:latin typeface="Arial" pitchFamily="34" charset="0"/>
                          <a:cs typeface="Arial" pitchFamily="34" charset="0"/>
                        </a:rPr>
                        <a:t>- </a:t>
                      </a:r>
                      <a:r>
                        <a:rPr lang="en-US" sz="1600" b="1" i="1" dirty="0" smtClean="0">
                          <a:latin typeface="Arial" pitchFamily="34" charset="0"/>
                          <a:cs typeface="Arial" pitchFamily="34" charset="0"/>
                        </a:rPr>
                        <a:t>In</a:t>
                      </a:r>
                      <a:r>
                        <a:rPr lang="en-US" sz="1600" dirty="0" smtClean="0">
                          <a:latin typeface="Arial" pitchFamily="34" charset="0"/>
                          <a:cs typeface="Arial" pitchFamily="34" charset="0"/>
                        </a:rPr>
                        <a:t> </a:t>
                      </a:r>
                      <a:r>
                        <a:rPr lang="en-US" sz="1600" dirty="0" err="1">
                          <a:latin typeface="Arial" pitchFamily="34" charset="0"/>
                          <a:cs typeface="Arial" pitchFamily="34" charset="0"/>
                        </a:rPr>
                        <a:t>SOx</a:t>
                      </a:r>
                      <a:r>
                        <a:rPr lang="en-US" sz="1600" dirty="0">
                          <a:latin typeface="Arial" pitchFamily="34" charset="0"/>
                          <a:cs typeface="Arial" pitchFamily="34" charset="0"/>
                        </a:rPr>
                        <a:t> Emission Control Areas (</a:t>
                      </a:r>
                      <a:r>
                        <a:rPr lang="en-US" sz="1600" b="1" i="1" dirty="0">
                          <a:latin typeface="Arial" pitchFamily="34" charset="0"/>
                          <a:cs typeface="Arial" pitchFamily="34" charset="0"/>
                        </a:rPr>
                        <a:t>SECAs</a:t>
                      </a:r>
                      <a:r>
                        <a:rPr lang="en-US" sz="1600" dirty="0">
                          <a:latin typeface="Arial" pitchFamily="34" charset="0"/>
                          <a:cs typeface="Arial" pitchFamily="34" charset="0"/>
                        </a:rPr>
                        <a:t>) </a:t>
                      </a:r>
                      <a:r>
                        <a:rPr lang="hu-HU" sz="1600" b="1" i="1" dirty="0" smtClean="0">
                          <a:latin typeface="Arial" pitchFamily="34" charset="0"/>
                          <a:cs typeface="Arial" pitchFamily="34" charset="0"/>
                        </a:rPr>
                        <a:t>s</a:t>
                      </a:r>
                      <a:r>
                        <a:rPr lang="en-US" sz="1600" b="1" i="1" dirty="0" err="1" smtClean="0">
                          <a:latin typeface="Arial" pitchFamily="34" charset="0"/>
                          <a:cs typeface="Arial" pitchFamily="34" charset="0"/>
                        </a:rPr>
                        <a:t>ulphur</a:t>
                      </a:r>
                      <a:r>
                        <a:rPr lang="en-US" sz="1600" b="1" i="1" dirty="0" smtClean="0">
                          <a:latin typeface="Arial" pitchFamily="34" charset="0"/>
                          <a:cs typeface="Arial" pitchFamily="34" charset="0"/>
                        </a:rPr>
                        <a:t> </a:t>
                      </a:r>
                      <a:r>
                        <a:rPr lang="en-US" sz="1600" b="1" i="1" dirty="0">
                          <a:latin typeface="Arial" pitchFamily="34" charset="0"/>
                          <a:cs typeface="Arial" pitchFamily="34" charset="0"/>
                        </a:rPr>
                        <a:t>limit in fuel is 1% </a:t>
                      </a:r>
                      <a:r>
                        <a:rPr lang="hu-HU" sz="1600" b="1" i="1" dirty="0" smtClean="0">
                          <a:latin typeface="Arial" pitchFamily="34" charset="0"/>
                          <a:cs typeface="Arial" pitchFamily="34" charset="0"/>
                        </a:rPr>
                        <a:t>(</a:t>
                      </a:r>
                      <a:r>
                        <a:rPr lang="hu-HU" sz="1600" b="1" i="1" dirty="0" err="1" smtClean="0">
                          <a:latin typeface="Arial" pitchFamily="34" charset="0"/>
                          <a:cs typeface="Arial" pitchFamily="34" charset="0"/>
                        </a:rPr>
                        <a:t>from</a:t>
                      </a:r>
                      <a:r>
                        <a:rPr lang="hu-HU" sz="1600" b="1" i="1" dirty="0" smtClean="0">
                          <a:latin typeface="Arial" pitchFamily="34" charset="0"/>
                          <a:cs typeface="Arial" pitchFamily="34" charset="0"/>
                        </a:rPr>
                        <a:t> 1.5%) </a:t>
                      </a:r>
                      <a:r>
                        <a:rPr lang="en-US" sz="1600" b="1" i="1" dirty="0" smtClean="0">
                          <a:latin typeface="Arial" pitchFamily="34" charset="0"/>
                          <a:cs typeface="Arial" pitchFamily="34" charset="0"/>
                        </a:rPr>
                        <a:t>until </a:t>
                      </a:r>
                      <a:r>
                        <a:rPr lang="en-US" sz="1600" b="1" i="1" dirty="0">
                          <a:latin typeface="Arial" pitchFamily="34" charset="0"/>
                          <a:cs typeface="Arial" pitchFamily="34" charset="0"/>
                        </a:rPr>
                        <a:t>1st July 2015 when it changes to 0.1</a:t>
                      </a:r>
                      <a:r>
                        <a:rPr lang="en-US" sz="1600" b="1" i="1" dirty="0" smtClean="0">
                          <a:latin typeface="Arial" pitchFamily="34" charset="0"/>
                          <a:cs typeface="Arial" pitchFamily="34" charset="0"/>
                        </a:rPr>
                        <a:t>%</a:t>
                      </a:r>
                      <a:r>
                        <a:rPr lang="hu-HU" sz="1600" dirty="0" smtClean="0">
                          <a:latin typeface="Arial" pitchFamily="34" charset="0"/>
                          <a:cs typeface="Arial" pitchFamily="34" charset="0"/>
                        </a:rPr>
                        <a:t>. </a:t>
                      </a:r>
                      <a:r>
                        <a:rPr lang="en-US" sz="1600" kern="1200" dirty="0" smtClean="0">
                          <a:solidFill>
                            <a:schemeClr val="tx1"/>
                          </a:solidFill>
                          <a:latin typeface="Arial" pitchFamily="34" charset="0"/>
                          <a:ea typeface="+mn-ea"/>
                          <a:cs typeface="Arial" pitchFamily="34" charset="0"/>
                        </a:rPr>
                        <a:t>SECAs are:</a:t>
                      </a:r>
                      <a:endParaRPr lang="hu-HU" sz="1600" dirty="0" smtClean="0">
                        <a:latin typeface="Arial" pitchFamily="34" charset="0"/>
                        <a:cs typeface="Arial" pitchFamily="34" charset="0"/>
                      </a:endParaRPr>
                    </a:p>
                    <a:p>
                      <a:pPr rtl="0" eaLnBrk="1" latinLnBrk="0" hangingPunct="1"/>
                      <a:r>
                        <a:rPr lang="hu-HU" sz="1600" kern="1200" dirty="0" smtClean="0">
                          <a:solidFill>
                            <a:schemeClr val="tx1"/>
                          </a:solidFill>
                          <a:latin typeface="Arial" pitchFamily="34" charset="0"/>
                          <a:ea typeface="+mn-ea"/>
                          <a:cs typeface="Arial" pitchFamily="34" charset="0"/>
                        </a:rPr>
                        <a:t>           = </a:t>
                      </a:r>
                      <a:r>
                        <a:rPr lang="en-US" sz="1600" kern="1200" dirty="0" smtClean="0">
                          <a:solidFill>
                            <a:schemeClr val="tx1"/>
                          </a:solidFill>
                          <a:latin typeface="Arial" pitchFamily="34" charset="0"/>
                          <a:ea typeface="+mn-ea"/>
                          <a:cs typeface="Arial" pitchFamily="34" charset="0"/>
                        </a:rPr>
                        <a:t>The Baltic (from 19th May 2006). </a:t>
                      </a:r>
                      <a:endParaRPr lang="hu-HU" sz="1600" dirty="0" smtClean="0">
                        <a:latin typeface="Arial" pitchFamily="34" charset="0"/>
                        <a:cs typeface="Arial" pitchFamily="34" charset="0"/>
                      </a:endParaRPr>
                    </a:p>
                    <a:p>
                      <a:pPr rtl="0" eaLnBrk="1" latinLnBrk="0" hangingPunct="1"/>
                      <a:r>
                        <a:rPr lang="hu-HU" sz="1600" kern="1200" dirty="0" smtClean="0">
                          <a:solidFill>
                            <a:schemeClr val="tx1"/>
                          </a:solidFill>
                          <a:latin typeface="Arial" pitchFamily="34" charset="0"/>
                          <a:ea typeface="+mn-ea"/>
                          <a:cs typeface="Arial" pitchFamily="34" charset="0"/>
                        </a:rPr>
                        <a:t>           = </a:t>
                      </a:r>
                      <a:r>
                        <a:rPr lang="en-US" sz="1600" kern="1200" dirty="0" smtClean="0">
                          <a:solidFill>
                            <a:schemeClr val="tx1"/>
                          </a:solidFill>
                          <a:latin typeface="Arial" pitchFamily="34" charset="0"/>
                          <a:ea typeface="+mn-ea"/>
                          <a:cs typeface="Arial" pitchFamily="34" charset="0"/>
                        </a:rPr>
                        <a:t>North European Waters (from 19th November 2007) </a:t>
                      </a:r>
                      <a:endParaRPr lang="hu-HU" sz="1600" dirty="0" smtClean="0">
                        <a:latin typeface="Arial" pitchFamily="34" charset="0"/>
                        <a:cs typeface="Arial" pitchFamily="34" charset="0"/>
                      </a:endParaRPr>
                    </a:p>
                    <a:p>
                      <a:pPr algn="just"/>
                      <a:r>
                        <a:rPr lang="hu-HU" sz="1600" dirty="0" smtClean="0">
                          <a:latin typeface="Arial" pitchFamily="34" charset="0"/>
                          <a:cs typeface="Arial" pitchFamily="34" charset="0"/>
                        </a:rPr>
                        <a:t>- </a:t>
                      </a:r>
                      <a:r>
                        <a:rPr lang="en-US" sz="1600" b="1" i="1" dirty="0" smtClean="0">
                          <a:latin typeface="Arial" pitchFamily="34" charset="0"/>
                          <a:cs typeface="Arial" pitchFamily="34" charset="0"/>
                        </a:rPr>
                        <a:t>Instead </a:t>
                      </a:r>
                      <a:r>
                        <a:rPr lang="en-US" sz="1600" b="1" i="1" dirty="0">
                          <a:latin typeface="Arial" pitchFamily="34" charset="0"/>
                          <a:cs typeface="Arial" pitchFamily="34" charset="0"/>
                        </a:rPr>
                        <a:t>of limiting the </a:t>
                      </a:r>
                      <a:r>
                        <a:rPr lang="en-US" sz="1600" b="1" i="1" dirty="0" err="1">
                          <a:latin typeface="Arial" pitchFamily="34" charset="0"/>
                          <a:cs typeface="Arial" pitchFamily="34" charset="0"/>
                        </a:rPr>
                        <a:t>sulphur</a:t>
                      </a:r>
                      <a:r>
                        <a:rPr lang="en-US" sz="1600" b="1" i="1" dirty="0">
                          <a:latin typeface="Arial" pitchFamily="34" charset="0"/>
                          <a:cs typeface="Arial" pitchFamily="34" charset="0"/>
                        </a:rPr>
                        <a:t> content to 1.0% a scrubber can be used to reduce </a:t>
                      </a:r>
                      <a:r>
                        <a:rPr lang="en-US" sz="1600" b="1" i="1" dirty="0" err="1">
                          <a:latin typeface="Arial" pitchFamily="34" charset="0"/>
                          <a:cs typeface="Arial" pitchFamily="34" charset="0"/>
                        </a:rPr>
                        <a:t>sulphur</a:t>
                      </a:r>
                      <a:r>
                        <a:rPr lang="en-US" sz="1600" b="1" i="1" dirty="0">
                          <a:latin typeface="Arial" pitchFamily="34" charset="0"/>
                          <a:cs typeface="Arial" pitchFamily="34" charset="0"/>
                        </a:rPr>
                        <a:t> emissions to 4 g </a:t>
                      </a:r>
                      <a:r>
                        <a:rPr lang="en-US" sz="1600" b="1" i="1" dirty="0" err="1">
                          <a:latin typeface="Arial" pitchFamily="34" charset="0"/>
                          <a:cs typeface="Arial" pitchFamily="34" charset="0"/>
                        </a:rPr>
                        <a:t>SOx</a:t>
                      </a:r>
                      <a:r>
                        <a:rPr lang="en-US" sz="1600" b="1" i="1" dirty="0">
                          <a:latin typeface="Arial" pitchFamily="34" charset="0"/>
                          <a:cs typeface="Arial" pitchFamily="34" charset="0"/>
                        </a:rPr>
                        <a:t>/kWh. This limit will change when the </a:t>
                      </a:r>
                      <a:r>
                        <a:rPr lang="en-US" sz="1600" b="1" i="1" dirty="0" err="1">
                          <a:latin typeface="Arial" pitchFamily="34" charset="0"/>
                          <a:cs typeface="Arial" pitchFamily="34" charset="0"/>
                        </a:rPr>
                        <a:t>sulphur</a:t>
                      </a:r>
                      <a:r>
                        <a:rPr lang="en-US" sz="1600" b="1" i="1" dirty="0">
                          <a:latin typeface="Arial" pitchFamily="34" charset="0"/>
                          <a:cs typeface="Arial" pitchFamily="34" charset="0"/>
                        </a:rPr>
                        <a:t> limit drops.</a:t>
                      </a:r>
                    </a:p>
                    <a:p>
                      <a:pPr>
                        <a:buFontTx/>
                        <a:buChar char="-"/>
                      </a:pPr>
                      <a:r>
                        <a:rPr lang="hu-HU" sz="1600" dirty="0" smtClean="0">
                          <a:latin typeface="Arial" pitchFamily="34" charset="0"/>
                          <a:cs typeface="Arial" pitchFamily="34" charset="0"/>
                        </a:rPr>
                        <a:t> </a:t>
                      </a:r>
                      <a:r>
                        <a:rPr lang="en-US" sz="1600" dirty="0" smtClean="0">
                          <a:latin typeface="Arial" pitchFamily="34" charset="0"/>
                          <a:cs typeface="Arial" pitchFamily="34" charset="0"/>
                        </a:rPr>
                        <a:t>Under </a:t>
                      </a:r>
                      <a:r>
                        <a:rPr lang="en-US" sz="1600" dirty="0">
                          <a:latin typeface="Arial" pitchFamily="34" charset="0"/>
                          <a:cs typeface="Arial" pitchFamily="34" charset="0"/>
                        </a:rPr>
                        <a:t>the revised MARPOL Annex VI, the term </a:t>
                      </a:r>
                      <a:r>
                        <a:rPr lang="en-US" sz="1600" dirty="0" err="1">
                          <a:latin typeface="Arial" pitchFamily="34" charset="0"/>
                          <a:cs typeface="Arial" pitchFamily="34" charset="0"/>
                        </a:rPr>
                        <a:t>Sulphur</a:t>
                      </a:r>
                      <a:r>
                        <a:rPr lang="en-US" sz="1600" dirty="0">
                          <a:latin typeface="Arial" pitchFamily="34" charset="0"/>
                          <a:cs typeface="Arial" pitchFamily="34" charset="0"/>
                        </a:rPr>
                        <a:t> Emission Control Area, or SECA, is being replaced with Emission Control Area, or ECA. This will allow for ECAs to specify limits not just for </a:t>
                      </a:r>
                      <a:r>
                        <a:rPr lang="en-US" sz="1600" dirty="0" err="1">
                          <a:latin typeface="Arial" pitchFamily="34" charset="0"/>
                          <a:cs typeface="Arial" pitchFamily="34" charset="0"/>
                        </a:rPr>
                        <a:t>sulphur</a:t>
                      </a:r>
                      <a:r>
                        <a:rPr lang="en-US" sz="1600" dirty="0">
                          <a:latin typeface="Arial" pitchFamily="34" charset="0"/>
                          <a:cs typeface="Arial" pitchFamily="34" charset="0"/>
                        </a:rPr>
                        <a:t> oxides (</a:t>
                      </a:r>
                      <a:r>
                        <a:rPr lang="en-US" sz="1600" dirty="0" err="1">
                          <a:latin typeface="Arial" pitchFamily="34" charset="0"/>
                          <a:cs typeface="Arial" pitchFamily="34" charset="0"/>
                        </a:rPr>
                        <a:t>SOx</a:t>
                      </a:r>
                      <a:r>
                        <a:rPr lang="en-US" sz="1600" dirty="0">
                          <a:latin typeface="Arial" pitchFamily="34" charset="0"/>
                          <a:cs typeface="Arial" pitchFamily="34" charset="0"/>
                        </a:rPr>
                        <a:t>), but also for particulate matter (PM), and (</a:t>
                      </a:r>
                      <a:r>
                        <a:rPr lang="en-US" sz="1600" dirty="0" err="1">
                          <a:latin typeface="Arial" pitchFamily="34" charset="0"/>
                          <a:cs typeface="Arial" pitchFamily="34" charset="0"/>
                        </a:rPr>
                        <a:t>NOx</a:t>
                      </a:r>
                      <a:r>
                        <a:rPr lang="en-US" sz="1600" dirty="0">
                          <a:latin typeface="Arial" pitchFamily="34" charset="0"/>
                          <a:cs typeface="Arial" pitchFamily="34" charset="0"/>
                        </a:rPr>
                        <a:t>). Proposed new S(ECA)s are a 200 mile </a:t>
                      </a:r>
                      <a:r>
                        <a:rPr lang="hu-HU" sz="1600" dirty="0" smtClean="0">
                          <a:latin typeface="Arial" pitchFamily="34" charset="0"/>
                          <a:cs typeface="Arial" pitchFamily="34" charset="0"/>
                        </a:rPr>
                        <a:t>(1 </a:t>
                      </a:r>
                      <a:r>
                        <a:rPr lang="hu-HU" sz="1600" dirty="0" err="1" smtClean="0">
                          <a:latin typeface="Arial" pitchFamily="34" charset="0"/>
                          <a:cs typeface="Arial" pitchFamily="34" charset="0"/>
                        </a:rPr>
                        <a:t>mile</a:t>
                      </a:r>
                      <a:r>
                        <a:rPr lang="hu-HU" sz="1600" dirty="0" smtClean="0">
                          <a:latin typeface="Arial" pitchFamily="34" charset="0"/>
                          <a:cs typeface="Arial" pitchFamily="34" charset="0"/>
                        </a:rPr>
                        <a:t> = 1.852</a:t>
                      </a:r>
                      <a:r>
                        <a:rPr lang="hu-HU" sz="1600" baseline="0" dirty="0" smtClean="0">
                          <a:latin typeface="Arial" pitchFamily="34" charset="0"/>
                          <a:cs typeface="Arial" pitchFamily="34" charset="0"/>
                        </a:rPr>
                        <a:t> m) </a:t>
                      </a:r>
                      <a:r>
                        <a:rPr lang="en-US" sz="1600" dirty="0" smtClean="0">
                          <a:latin typeface="Arial" pitchFamily="34" charset="0"/>
                          <a:cs typeface="Arial" pitchFamily="34" charset="0"/>
                        </a:rPr>
                        <a:t>ECA </a:t>
                      </a:r>
                      <a:r>
                        <a:rPr lang="en-US" sz="1600" dirty="0">
                          <a:latin typeface="Arial" pitchFamily="34" charset="0"/>
                          <a:cs typeface="Arial" pitchFamily="34" charset="0"/>
                        </a:rPr>
                        <a:t>around the East and West Coast of the North American continent as well as Hawaii, </a:t>
                      </a:r>
                      <a:r>
                        <a:rPr lang="hu-HU" sz="1600" dirty="0" smtClean="0">
                          <a:latin typeface="Arial" pitchFamily="34" charset="0"/>
                          <a:cs typeface="Arial" pitchFamily="34" charset="0"/>
                        </a:rPr>
                        <a:t>t</a:t>
                      </a:r>
                      <a:r>
                        <a:rPr lang="en-US" sz="1600" dirty="0" smtClean="0">
                          <a:latin typeface="Arial" pitchFamily="34" charset="0"/>
                          <a:cs typeface="Arial" pitchFamily="34" charset="0"/>
                        </a:rPr>
                        <a:t>he </a:t>
                      </a:r>
                      <a:r>
                        <a:rPr lang="en-US" sz="1600" dirty="0">
                          <a:latin typeface="Arial" pitchFamily="34" charset="0"/>
                          <a:cs typeface="Arial" pitchFamily="34" charset="0"/>
                        </a:rPr>
                        <a:t>Mediterranean, </a:t>
                      </a:r>
                      <a:r>
                        <a:rPr lang="en-US" sz="1600" dirty="0" smtClean="0">
                          <a:latin typeface="Arial" pitchFamily="34" charset="0"/>
                          <a:cs typeface="Arial" pitchFamily="34" charset="0"/>
                        </a:rPr>
                        <a:t>Si</a:t>
                      </a:r>
                      <a:r>
                        <a:rPr lang="hu-HU" sz="1600" dirty="0" smtClean="0">
                          <a:latin typeface="Arial" pitchFamily="34" charset="0"/>
                          <a:cs typeface="Arial" pitchFamily="34" charset="0"/>
                        </a:rPr>
                        <a:t>n</a:t>
                      </a:r>
                      <a:r>
                        <a:rPr lang="en-US" sz="1600" dirty="0" err="1" smtClean="0">
                          <a:latin typeface="Arial" pitchFamily="34" charset="0"/>
                          <a:cs typeface="Arial" pitchFamily="34" charset="0"/>
                        </a:rPr>
                        <a:t>gapore</a:t>
                      </a:r>
                      <a:r>
                        <a:rPr lang="en-US" sz="1600" dirty="0" smtClean="0">
                          <a:latin typeface="Arial" pitchFamily="34" charset="0"/>
                          <a:cs typeface="Arial" pitchFamily="34" charset="0"/>
                        </a:rPr>
                        <a:t> </a:t>
                      </a:r>
                      <a:r>
                        <a:rPr lang="en-US" sz="1600" dirty="0">
                          <a:latin typeface="Arial" pitchFamily="34" charset="0"/>
                          <a:cs typeface="Arial" pitchFamily="34" charset="0"/>
                        </a:rPr>
                        <a:t>and around Australia</a:t>
                      </a:r>
                      <a:r>
                        <a:rPr lang="en-US" sz="1600" dirty="0" smtClean="0">
                          <a:latin typeface="Arial" pitchFamily="34" charset="0"/>
                          <a:cs typeface="Arial" pitchFamily="34" charset="0"/>
                        </a:rPr>
                        <a:t>.</a:t>
                      </a:r>
                      <a:endParaRPr lang="hu-HU" sz="1600" b="1" dirty="0" smtClean="0">
                        <a:latin typeface="Arial" pitchFamily="34" charset="0"/>
                        <a:cs typeface="Arial" pitchFamily="34" charset="0"/>
                      </a:endParaRPr>
                    </a:p>
                    <a:p>
                      <a:pPr>
                        <a:buFontTx/>
                        <a:buChar char="-"/>
                      </a:pPr>
                      <a:r>
                        <a:rPr lang="hu-HU" sz="1600" b="1" dirty="0" smtClean="0">
                          <a:latin typeface="Arial" pitchFamily="34" charset="0"/>
                          <a:cs typeface="Arial" pitchFamily="34" charset="0"/>
                        </a:rPr>
                        <a:t> </a:t>
                      </a:r>
                      <a:r>
                        <a:rPr lang="en-US" sz="1600" b="1" dirty="0" smtClean="0">
                          <a:latin typeface="Arial" pitchFamily="34" charset="0"/>
                          <a:cs typeface="Arial" pitchFamily="34" charset="0"/>
                        </a:rPr>
                        <a:t>Low and high </a:t>
                      </a:r>
                      <a:r>
                        <a:rPr lang="en-US" sz="1600" b="1" dirty="0" err="1" smtClean="0">
                          <a:latin typeface="Arial" pitchFamily="34" charset="0"/>
                          <a:cs typeface="Arial" pitchFamily="34" charset="0"/>
                        </a:rPr>
                        <a:t>sulphur</a:t>
                      </a:r>
                      <a:r>
                        <a:rPr lang="en-US" sz="1600" b="1" dirty="0" smtClean="0">
                          <a:latin typeface="Arial" pitchFamily="34" charset="0"/>
                          <a:cs typeface="Arial" pitchFamily="34" charset="0"/>
                        </a:rPr>
                        <a:t> fuel has to be stored in different tanks</a:t>
                      </a:r>
                      <a:r>
                        <a:rPr lang="en-US" sz="1600" b="1" dirty="0" smtClean="0"/>
                        <a:t> </a:t>
                      </a:r>
                      <a:endParaRPr lang="en-US" sz="1600" b="1" dirty="0"/>
                    </a:p>
                  </a:txBody>
                  <a:tcPr marL="0" marR="0" marT="0" marB="0" anchor="ctr">
                    <a:lnL>
                      <a:noFill/>
                    </a:lnL>
                    <a:lnR>
                      <a:noFill/>
                    </a:lnR>
                    <a:lnT>
                      <a:noFill/>
                    </a:lnT>
                    <a:lnB>
                      <a:noFill/>
                    </a:lnB>
                    <a:solidFill>
                      <a:srgbClr val="92D050"/>
                    </a:solidFill>
                  </a:tcPr>
                </a:tc>
              </a:tr>
              <a:tr h="4287754">
                <a:tc>
                  <a:txBody>
                    <a:bodyPr/>
                    <a:lstStyle/>
                    <a:p>
                      <a:endParaRPr lang="hu-HU" sz="1600" dirty="0" smtClean="0"/>
                    </a:p>
                    <a:p>
                      <a:endParaRPr lang="en-US" sz="1600" dirty="0"/>
                    </a:p>
                  </a:txBody>
                  <a:tcPr marL="0" marR="0" marT="0" marB="0" anchor="ctr">
                    <a:lnL>
                      <a:noFill/>
                    </a:lnL>
                    <a:lnR>
                      <a:noFill/>
                    </a:lnR>
                    <a:lnT>
                      <a:noFill/>
                    </a:lnT>
                    <a:lnB>
                      <a:noFill/>
                    </a:lnB>
                    <a:solidFill>
                      <a:srgbClr val="FFFFFF"/>
                    </a:solidFill>
                  </a:tcPr>
                </a:tc>
              </a:tr>
            </a:tbl>
          </a:graphicData>
        </a:graphic>
      </p:graphicFrame>
      <p:sp>
        <p:nvSpPr>
          <p:cNvPr id="4769793" name="Rectangle 1"/>
          <p:cNvSpPr>
            <a:spLocks noChangeArrowheads="1"/>
          </p:cNvSpPr>
          <p:nvPr/>
        </p:nvSpPr>
        <p:spPr bwMode="auto">
          <a:xfrm>
            <a:off x="4479634"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Szövegdoboz 5"/>
          <p:cNvSpPr txBox="1"/>
          <p:nvPr/>
        </p:nvSpPr>
        <p:spPr>
          <a:xfrm>
            <a:off x="467544" y="6309320"/>
            <a:ext cx="7416824" cy="461665"/>
          </a:xfrm>
          <a:prstGeom prst="rect">
            <a:avLst/>
          </a:prstGeom>
          <a:noFill/>
        </p:spPr>
        <p:txBody>
          <a:bodyPr wrap="square" rtlCol="0">
            <a:spAutoFit/>
          </a:bodyPr>
          <a:lstStyle/>
          <a:p>
            <a:r>
              <a:rPr lang="hu-HU" sz="1200" dirty="0" err="1" smtClean="0">
                <a:latin typeface="Arial" pitchFamily="34" charset="0"/>
                <a:cs typeface="Arial" pitchFamily="34" charset="0"/>
              </a:rPr>
              <a:t>Source</a:t>
            </a:r>
            <a:r>
              <a:rPr lang="hu-HU" sz="1200" dirty="0" smtClean="0">
                <a:latin typeface="Arial" pitchFamily="34" charset="0"/>
                <a:cs typeface="Arial" pitchFamily="34" charset="0"/>
              </a:rPr>
              <a:t>: </a:t>
            </a:r>
            <a:r>
              <a:rPr lang="hu-HU" sz="1200" dirty="0" smtClean="0">
                <a:latin typeface="Arial" pitchFamily="34" charset="0"/>
                <a:cs typeface="Arial" pitchFamily="34" charset="0"/>
                <a:hlinkClick r:id="rId2"/>
              </a:rPr>
              <a:t>http://www.marinediesels.info/2_stroke_engine_parts/Other_info/annex_vi.htm</a:t>
            </a:r>
            <a:r>
              <a:rPr lang="hu-HU" sz="1200" dirty="0" smtClean="0">
                <a:latin typeface="Arial" pitchFamily="34" charset="0"/>
                <a:cs typeface="Arial" pitchFamily="34" charset="0"/>
              </a:rPr>
              <a:t>;                          IMO – International </a:t>
            </a:r>
            <a:r>
              <a:rPr lang="hu-HU" sz="1200" dirty="0" err="1" smtClean="0">
                <a:latin typeface="Arial" pitchFamily="34" charset="0"/>
                <a:cs typeface="Arial" pitchFamily="34" charset="0"/>
              </a:rPr>
              <a:t>Maritime</a:t>
            </a:r>
            <a:r>
              <a:rPr lang="hu-HU" sz="1200" dirty="0" smtClean="0">
                <a:latin typeface="Arial" pitchFamily="34" charset="0"/>
                <a:cs typeface="Arial" pitchFamily="34" charset="0"/>
              </a:rPr>
              <a:t> Organization</a:t>
            </a:r>
            <a:endParaRPr lang="hu-HU"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EU </a:t>
            </a:r>
            <a:r>
              <a:rPr lang="hu-HU" sz="2800" b="1" dirty="0" err="1" smtClean="0">
                <a:effectLst>
                  <a:outerShdw blurRad="38100" dist="38100" dir="2700000" algn="tl">
                    <a:srgbClr val="000000">
                      <a:alpha val="43137"/>
                    </a:srgbClr>
                  </a:outerShdw>
                </a:effectLst>
                <a:latin typeface="Arial" pitchFamily="34" charset="0"/>
                <a:cs typeface="Arial" pitchFamily="34" charset="0"/>
              </a:rPr>
              <a:t>Directive</a:t>
            </a:r>
            <a:r>
              <a:rPr lang="hu-HU" sz="2800" b="1" dirty="0" smtClean="0">
                <a:effectLst>
                  <a:outerShdw blurRad="38100" dist="38100" dir="2700000" algn="tl">
                    <a:srgbClr val="000000">
                      <a:alpha val="43137"/>
                    </a:srgbClr>
                  </a:outerShdw>
                </a:effectLst>
                <a:latin typeface="Arial" pitchFamily="34" charset="0"/>
                <a:cs typeface="Arial" pitchFamily="34" charset="0"/>
              </a:rPr>
              <a:t> 2005/33/EC (3/</a:t>
            </a:r>
            <a:r>
              <a:rPr lang="hu-HU" sz="2800" b="1" dirty="0" err="1" smtClean="0">
                <a:effectLst>
                  <a:outerShdw blurRad="38100" dist="38100" dir="2700000" algn="tl">
                    <a:srgbClr val="000000">
                      <a:alpha val="43137"/>
                    </a:srgbClr>
                  </a:outerShdw>
                </a:effectLst>
                <a:latin typeface="Arial" pitchFamily="34" charset="0"/>
                <a:cs typeface="Arial" pitchFamily="34" charset="0"/>
              </a:rPr>
              <a:t>3</a:t>
            </a:r>
            <a:r>
              <a:rPr lang="hu-HU" sz="2800" b="1" dirty="0" smtClean="0">
                <a:effectLst>
                  <a:outerShdw blurRad="38100" dist="38100" dir="2700000" algn="tl">
                    <a:srgbClr val="000000">
                      <a:alpha val="43137"/>
                    </a:srgbClr>
                  </a:outerShdw>
                </a:effectLst>
                <a:latin typeface="Arial" pitchFamily="34" charset="0"/>
                <a:cs typeface="Arial" pitchFamily="34" charset="0"/>
              </a:rPr>
              <a:t>)</a:t>
            </a:r>
            <a:endParaRPr lang="hu-HU" sz="2800" dirty="0"/>
          </a:p>
        </p:txBody>
      </p:sp>
      <p:sp>
        <p:nvSpPr>
          <p:cNvPr id="3" name="Tartalom helye 2"/>
          <p:cNvSpPr>
            <a:spLocks noGrp="1"/>
          </p:cNvSpPr>
          <p:nvPr>
            <p:ph idx="1"/>
          </p:nvPr>
        </p:nvSpPr>
        <p:spPr/>
        <p:txBody>
          <a:bodyPr>
            <a:normAutofit fontScale="85000" lnSpcReduction="10000"/>
          </a:bodyPr>
          <a:lstStyle/>
          <a:p>
            <a:r>
              <a:rPr lang="hu-HU" sz="2400" b="1" i="1" dirty="0" smtClean="0">
                <a:latin typeface="Arial" pitchFamily="34" charset="0"/>
                <a:cs typeface="Arial" pitchFamily="34" charset="0"/>
              </a:rPr>
              <a:t>F</a:t>
            </a:r>
            <a:r>
              <a:rPr lang="en-US" sz="2400" b="1" i="1" dirty="0" err="1" smtClean="0">
                <a:latin typeface="Arial" pitchFamily="34" charset="0"/>
                <a:cs typeface="Arial" pitchFamily="34" charset="0"/>
              </a:rPr>
              <a:t>rom</a:t>
            </a:r>
            <a:r>
              <a:rPr lang="en-US" sz="2400" b="1" i="1" dirty="0" smtClean="0">
                <a:latin typeface="Arial" pitchFamily="34" charset="0"/>
                <a:cs typeface="Arial" pitchFamily="34" charset="0"/>
              </a:rPr>
              <a:t> 1 January 2010 </a:t>
            </a:r>
            <a:r>
              <a:rPr lang="hu-HU" sz="2400" b="1" i="1" dirty="0" err="1" smtClean="0">
                <a:latin typeface="Arial" pitchFamily="34" charset="0"/>
                <a:cs typeface="Arial" pitchFamily="34" charset="0"/>
              </a:rPr>
              <a:t>it</a:t>
            </a:r>
            <a:r>
              <a:rPr lang="hu-HU" sz="2400" b="1" i="1" dirty="0" smtClean="0">
                <a:latin typeface="Arial" pitchFamily="34" charset="0"/>
                <a:cs typeface="Arial" pitchFamily="34" charset="0"/>
              </a:rPr>
              <a:t> l</a:t>
            </a:r>
            <a:r>
              <a:rPr lang="en-US" sz="2400" b="1" i="1" dirty="0" err="1" smtClean="0">
                <a:latin typeface="Arial" pitchFamily="34" charset="0"/>
                <a:cs typeface="Arial" pitchFamily="34" charset="0"/>
              </a:rPr>
              <a:t>imit</a:t>
            </a:r>
            <a:r>
              <a:rPr lang="hu-HU" sz="2400" b="1" i="1" dirty="0" smtClean="0">
                <a:latin typeface="Arial" pitchFamily="34" charset="0"/>
                <a:cs typeface="Arial" pitchFamily="34" charset="0"/>
              </a:rPr>
              <a:t>s</a:t>
            </a:r>
            <a:r>
              <a:rPr lang="en-US" sz="2400" b="1" i="1" dirty="0" smtClean="0">
                <a:latin typeface="Arial" pitchFamily="34" charset="0"/>
                <a:cs typeface="Arial" pitchFamily="34" charset="0"/>
              </a:rPr>
              <a:t> to 0.1% by mass the </a:t>
            </a:r>
            <a:r>
              <a:rPr lang="en-US" sz="2400" b="1" i="1" dirty="0" err="1" smtClean="0">
                <a:latin typeface="Arial" pitchFamily="34" charset="0"/>
                <a:cs typeface="Arial" pitchFamily="34" charset="0"/>
              </a:rPr>
              <a:t>sulphur</a:t>
            </a:r>
            <a:r>
              <a:rPr lang="en-US" sz="2400" b="1" i="1" dirty="0" smtClean="0">
                <a:latin typeface="Arial" pitchFamily="34" charset="0"/>
                <a:cs typeface="Arial" pitchFamily="34" charset="0"/>
              </a:rPr>
              <a:t> content of marine fuels </a:t>
            </a:r>
            <a:r>
              <a:rPr lang="hu-HU" sz="2400" b="1" i="1" dirty="0" smtClean="0">
                <a:latin typeface="Arial" pitchFamily="34" charset="0"/>
                <a:cs typeface="Arial" pitchFamily="34" charset="0"/>
              </a:rPr>
              <a:t>(</a:t>
            </a:r>
            <a:r>
              <a:rPr lang="hu-HU" sz="2400" b="1" i="1" dirty="0" err="1" smtClean="0">
                <a:latin typeface="Arial" pitchFamily="34" charset="0"/>
                <a:cs typeface="Arial" pitchFamily="34" charset="0"/>
              </a:rPr>
              <a:t>gas</a:t>
            </a:r>
            <a:r>
              <a:rPr lang="hu-HU" sz="2400" b="1" i="1" dirty="0" smtClean="0">
                <a:latin typeface="Arial" pitchFamily="34" charset="0"/>
                <a:cs typeface="Arial" pitchFamily="34" charset="0"/>
              </a:rPr>
              <a:t> </a:t>
            </a:r>
            <a:r>
              <a:rPr lang="hu-HU" sz="2400" b="1" i="1" dirty="0" err="1" smtClean="0">
                <a:latin typeface="Arial" pitchFamily="34" charset="0"/>
                <a:cs typeface="Arial" pitchFamily="34" charset="0"/>
              </a:rPr>
              <a:t>oils</a:t>
            </a:r>
            <a:r>
              <a:rPr lang="hu-HU" sz="2400" b="1" i="1" dirty="0" smtClean="0">
                <a:latin typeface="Arial" pitchFamily="34" charset="0"/>
                <a:cs typeface="Arial" pitchFamily="34" charset="0"/>
              </a:rPr>
              <a:t>) </a:t>
            </a:r>
            <a:r>
              <a:rPr lang="en-US" sz="2400" b="1" i="1" dirty="0" smtClean="0">
                <a:latin typeface="Arial" pitchFamily="34" charset="0"/>
                <a:cs typeface="Arial" pitchFamily="34" charset="0"/>
              </a:rPr>
              <a:t>used by ships on inland waterways and at berth</a:t>
            </a:r>
            <a:r>
              <a:rPr lang="en-US" sz="2400" dirty="0" smtClean="0">
                <a:latin typeface="Arial" pitchFamily="34" charset="0"/>
                <a:cs typeface="Arial" pitchFamily="34" charset="0"/>
              </a:rPr>
              <a:t> in order to improve air quality around ports and inland waterways</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heating</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oil</a:t>
            </a:r>
            <a:r>
              <a:rPr lang="hu-HU" sz="2400" dirty="0" smtClean="0">
                <a:latin typeface="Arial" pitchFamily="34" charset="0"/>
                <a:cs typeface="Arial" pitchFamily="34" charset="0"/>
              </a:rPr>
              <a:t>=tüzelőolaj </a:t>
            </a:r>
            <a:r>
              <a:rPr lang="hu-HU" sz="2400" dirty="0" err="1" smtClean="0">
                <a:latin typeface="Arial" pitchFamily="34" charset="0"/>
                <a:cs typeface="Arial" pitchFamily="34" charset="0"/>
              </a:rPr>
              <a:t>quality</a:t>
            </a:r>
            <a:r>
              <a:rPr lang="hu-HU" sz="2400" dirty="0" smtClean="0">
                <a:latin typeface="Arial" pitchFamily="34" charset="0"/>
                <a:cs typeface="Arial" pitchFamily="34" charset="0"/>
              </a:rPr>
              <a:t>)</a:t>
            </a:r>
            <a:r>
              <a:rPr lang="en-US" sz="2400" dirty="0" smtClean="0">
                <a:latin typeface="Arial" pitchFamily="34" charset="0"/>
                <a:cs typeface="Arial" pitchFamily="34" charset="0"/>
              </a:rPr>
              <a:t>;</a:t>
            </a:r>
            <a:r>
              <a:rPr lang="hu-HU" sz="2400" dirty="0" smtClean="0">
                <a:latin typeface="Arial" pitchFamily="34" charset="0"/>
                <a:cs typeface="Arial" pitchFamily="34" charset="0"/>
              </a:rPr>
              <a:t> </a:t>
            </a:r>
            <a:endParaRPr lang="en-US" sz="2400" dirty="0" smtClean="0">
              <a:latin typeface="Arial" pitchFamily="34" charset="0"/>
              <a:cs typeface="Arial" pitchFamily="34" charset="0"/>
            </a:endParaRPr>
          </a:p>
          <a:p>
            <a:r>
              <a:rPr lang="hu-HU" sz="2400" dirty="0" smtClean="0">
                <a:latin typeface="Arial" pitchFamily="34" charset="0"/>
                <a:cs typeface="Arial" pitchFamily="34" charset="0"/>
              </a:rPr>
              <a:t>B</a:t>
            </a:r>
            <a:r>
              <a:rPr lang="en-US" sz="2400" dirty="0" smtClean="0">
                <a:latin typeface="Arial" pitchFamily="34" charset="0"/>
                <a:cs typeface="Arial" pitchFamily="34" charset="0"/>
              </a:rPr>
              <a:t>y way of derogation to the abovementioned limits for fuel oil, </a:t>
            </a:r>
            <a:r>
              <a:rPr lang="en-US" sz="2400" b="1" i="1" dirty="0" smtClean="0">
                <a:latin typeface="Arial" pitchFamily="34" charset="0"/>
                <a:cs typeface="Arial" pitchFamily="34" charset="0"/>
              </a:rPr>
              <a:t>allow</a:t>
            </a:r>
            <a:r>
              <a:rPr lang="hu-HU" sz="2400" b="1" i="1" dirty="0" smtClean="0">
                <a:latin typeface="Arial" pitchFamily="34" charset="0"/>
                <a:cs typeface="Arial" pitchFamily="34" charset="0"/>
              </a:rPr>
              <a:t>s </a:t>
            </a:r>
            <a:r>
              <a:rPr lang="en-US" sz="2400" b="1" i="1" dirty="0" smtClean="0">
                <a:latin typeface="Arial" pitchFamily="34" charset="0"/>
                <a:cs typeface="Arial" pitchFamily="34" charset="0"/>
              </a:rPr>
              <a:t>ships to use an approved emission abatement technology</a:t>
            </a:r>
            <a:r>
              <a:rPr lang="en-US" sz="2400" dirty="0" smtClean="0">
                <a:latin typeface="Arial" pitchFamily="34" charset="0"/>
                <a:cs typeface="Arial" pitchFamily="34" charset="0"/>
              </a:rPr>
              <a:t>, provided that these ships continuously achieve emission reductions which are at least equivalent and that they thoroughly document that any waste streams discharged into enclosed ports and estuaries have no impact on ecosystems;</a:t>
            </a:r>
            <a:endParaRPr lang="hu-HU" sz="2400" dirty="0" smtClean="0">
              <a:latin typeface="Arial" pitchFamily="34" charset="0"/>
              <a:cs typeface="Arial" pitchFamily="34" charset="0"/>
            </a:endParaRPr>
          </a:p>
          <a:p>
            <a:r>
              <a:rPr lang="hu-HU" sz="2400" b="1" i="1" dirty="0" smtClean="0">
                <a:latin typeface="Arial" pitchFamily="34" charset="0"/>
                <a:cs typeface="Arial" pitchFamily="34" charset="0"/>
              </a:rPr>
              <a:t>SECA </a:t>
            </a:r>
            <a:r>
              <a:rPr lang="hu-HU" sz="2400" b="1" i="1" dirty="0" err="1" smtClean="0">
                <a:latin typeface="Arial" pitchFamily="34" charset="0"/>
                <a:cs typeface="Arial" pitchFamily="34" charset="0"/>
              </a:rPr>
              <a:t>limits</a:t>
            </a:r>
            <a:r>
              <a:rPr lang="hu-HU" sz="2400" b="1" i="1" dirty="0" smtClean="0">
                <a:latin typeface="Arial" pitchFamily="34" charset="0"/>
                <a:cs typeface="Arial" pitchFamily="34" charset="0"/>
              </a:rPr>
              <a:t> </a:t>
            </a:r>
            <a:r>
              <a:rPr lang="hu-HU" sz="2400" b="1" i="1" dirty="0" err="1" smtClean="0">
                <a:latin typeface="Arial" pitchFamily="34" charset="0"/>
                <a:cs typeface="Arial" pitchFamily="34" charset="0"/>
              </a:rPr>
              <a:t>as</a:t>
            </a:r>
            <a:r>
              <a:rPr lang="hu-HU" sz="2400" b="1" i="1" dirty="0" smtClean="0">
                <a:latin typeface="Arial" pitchFamily="34" charset="0"/>
                <a:cs typeface="Arial" pitchFamily="34" charset="0"/>
              </a:rPr>
              <a:t> </a:t>
            </a:r>
            <a:r>
              <a:rPr lang="hu-HU" sz="2400" b="1" i="1" dirty="0" err="1" smtClean="0">
                <a:latin typeface="Arial" pitchFamily="34" charset="0"/>
                <a:cs typeface="Arial" pitchFamily="34" charset="0"/>
              </a:rPr>
              <a:t>in</a:t>
            </a:r>
            <a:r>
              <a:rPr lang="hu-HU" sz="2400" b="1" i="1" dirty="0" smtClean="0">
                <a:latin typeface="Arial" pitchFamily="34" charset="0"/>
                <a:cs typeface="Arial" pitchFamily="34" charset="0"/>
              </a:rPr>
              <a:t> MARPOL </a:t>
            </a:r>
            <a:r>
              <a:rPr lang="hu-HU" sz="2400" b="1" i="1" dirty="0" err="1" smtClean="0">
                <a:latin typeface="Arial" pitchFamily="34" charset="0"/>
                <a:cs typeface="Arial" pitchFamily="34" charset="0"/>
              </a:rPr>
              <a:t>Annex</a:t>
            </a:r>
            <a:r>
              <a:rPr lang="hu-HU" sz="2400" b="1" i="1" dirty="0" smtClean="0">
                <a:latin typeface="Arial" pitchFamily="34" charset="0"/>
                <a:cs typeface="Arial" pitchFamily="34" charset="0"/>
              </a:rPr>
              <a:t> VI</a:t>
            </a:r>
            <a:endParaRPr lang="en-US" sz="2400" b="1" i="1" dirty="0" smtClean="0">
              <a:latin typeface="Arial" pitchFamily="34" charset="0"/>
              <a:cs typeface="Arial" pitchFamily="34" charset="0"/>
            </a:endParaRPr>
          </a:p>
          <a:p>
            <a:r>
              <a:rPr lang="hu-HU" sz="2400" b="1" i="1" dirty="0" smtClean="0">
                <a:latin typeface="Arial" pitchFamily="34" charset="0"/>
                <a:cs typeface="Arial" pitchFamily="34" charset="0"/>
              </a:rPr>
              <a:t>L</a:t>
            </a:r>
            <a:r>
              <a:rPr lang="en-US" sz="2400" b="1" i="1" dirty="0" err="1" smtClean="0">
                <a:latin typeface="Arial" pitchFamily="34" charset="0"/>
                <a:cs typeface="Arial" pitchFamily="34" charset="0"/>
              </a:rPr>
              <a:t>imit</a:t>
            </a:r>
            <a:r>
              <a:rPr lang="hu-HU" sz="2400" b="1" i="1" dirty="0" smtClean="0">
                <a:latin typeface="Arial" pitchFamily="34" charset="0"/>
                <a:cs typeface="Arial" pitchFamily="34" charset="0"/>
              </a:rPr>
              <a:t>s</a:t>
            </a:r>
            <a:r>
              <a:rPr lang="en-US" sz="2400" b="1" i="1" dirty="0" smtClean="0">
                <a:latin typeface="Arial" pitchFamily="34" charset="0"/>
                <a:cs typeface="Arial" pitchFamily="34" charset="0"/>
              </a:rPr>
              <a:t> to 1.5% by mass the </a:t>
            </a:r>
            <a:r>
              <a:rPr lang="en-US" sz="2400" b="1" i="1" dirty="0" err="1" smtClean="0">
                <a:latin typeface="Arial" pitchFamily="34" charset="0"/>
                <a:cs typeface="Arial" pitchFamily="34" charset="0"/>
              </a:rPr>
              <a:t>sulphur</a:t>
            </a:r>
            <a:r>
              <a:rPr lang="en-US" sz="2400" b="1" i="1" dirty="0" smtClean="0">
                <a:latin typeface="Arial" pitchFamily="34" charset="0"/>
                <a:cs typeface="Arial" pitchFamily="34" charset="0"/>
              </a:rPr>
              <a:t> content of marine diesel oils</a:t>
            </a:r>
            <a:r>
              <a:rPr lang="en-US" sz="2400" dirty="0" smtClean="0">
                <a:latin typeface="Arial" pitchFamily="34" charset="0"/>
                <a:cs typeface="Arial" pitchFamily="34" charset="0"/>
              </a:rPr>
              <a:t> </a:t>
            </a:r>
            <a:r>
              <a:rPr lang="hu-HU" sz="2400" dirty="0" smtClean="0">
                <a:latin typeface="Arial" pitchFamily="34" charset="0"/>
                <a:cs typeface="Arial" pitchFamily="34" charset="0"/>
              </a:rPr>
              <a:t>(a </a:t>
            </a:r>
            <a:r>
              <a:rPr lang="hu-HU" sz="2400" dirty="0" err="1" smtClean="0">
                <a:latin typeface="Arial" pitchFamily="34" charset="0"/>
                <a:cs typeface="Arial" pitchFamily="34" charset="0"/>
              </a:rPr>
              <a:t>blend</a:t>
            </a:r>
            <a:r>
              <a:rPr lang="hu-HU" sz="2400" dirty="0" smtClean="0">
                <a:latin typeface="Arial" pitchFamily="34" charset="0"/>
                <a:cs typeface="Arial" pitchFamily="34" charset="0"/>
              </a:rPr>
              <a:t> of </a:t>
            </a:r>
            <a:r>
              <a:rPr lang="hu-HU" sz="2400" dirty="0" err="1" smtClean="0">
                <a:latin typeface="Arial" pitchFamily="34" charset="0"/>
                <a:cs typeface="Arial" pitchFamily="34" charset="0"/>
              </a:rPr>
              <a:t>gas</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oil</a:t>
            </a:r>
            <a:r>
              <a:rPr lang="hu-HU" sz="2400" dirty="0" smtClean="0">
                <a:latin typeface="Arial" pitchFamily="34" charset="0"/>
                <a:cs typeface="Arial" pitchFamily="34" charset="0"/>
              </a:rPr>
              <a:t> and </a:t>
            </a:r>
            <a:r>
              <a:rPr lang="hu-HU" sz="2400" dirty="0" err="1" smtClean="0">
                <a:latin typeface="Arial" pitchFamily="34" charset="0"/>
                <a:cs typeface="Arial" pitchFamily="34" charset="0"/>
              </a:rPr>
              <a:t>heavy</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fuel</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oil</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needs</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to</a:t>
            </a:r>
            <a:r>
              <a:rPr lang="hu-HU" sz="2400" dirty="0" smtClean="0">
                <a:latin typeface="Arial" pitchFamily="34" charset="0"/>
                <a:cs typeface="Arial" pitchFamily="34" charset="0"/>
              </a:rPr>
              <a:t> be </a:t>
            </a:r>
            <a:r>
              <a:rPr lang="hu-HU" sz="2400" dirty="0" err="1" smtClean="0">
                <a:latin typeface="Arial" pitchFamily="34" charset="0"/>
                <a:cs typeface="Arial" pitchFamily="34" charset="0"/>
              </a:rPr>
              <a:t>heated</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for</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use</a:t>
            </a:r>
            <a:r>
              <a:rPr lang="hu-HU" sz="2400" dirty="0" smtClean="0">
                <a:latin typeface="Arial" pitchFamily="34" charset="0"/>
                <a:cs typeface="Arial" pitchFamily="34" charset="0"/>
              </a:rPr>
              <a:t>) </a:t>
            </a:r>
            <a:r>
              <a:rPr lang="en-US" sz="2400" dirty="0" smtClean="0">
                <a:latin typeface="Arial" pitchFamily="34" charset="0"/>
                <a:cs typeface="Arial" pitchFamily="34" charset="0"/>
              </a:rPr>
              <a:t>sold in the European Union</a:t>
            </a:r>
          </a:p>
          <a:p>
            <a:endParaRPr lang="hu-HU" sz="2400" dirty="0">
              <a:latin typeface="Arial" pitchFamily="34" charset="0"/>
              <a:cs typeface="Arial" pitchFamily="34" charset="0"/>
            </a:endParaRPr>
          </a:p>
        </p:txBody>
      </p:sp>
      <p:sp>
        <p:nvSpPr>
          <p:cNvPr id="4" name="Szövegdoboz 3"/>
          <p:cNvSpPr txBox="1"/>
          <p:nvPr/>
        </p:nvSpPr>
        <p:spPr>
          <a:xfrm>
            <a:off x="611560" y="6165304"/>
            <a:ext cx="8136904" cy="276999"/>
          </a:xfrm>
          <a:prstGeom prst="rect">
            <a:avLst/>
          </a:prstGeom>
          <a:noFill/>
        </p:spPr>
        <p:txBody>
          <a:bodyPr wrap="square" rtlCol="0">
            <a:spAutoFit/>
          </a:bodyPr>
          <a:lstStyle/>
          <a:p>
            <a:r>
              <a:rPr lang="hu-HU" sz="1200" dirty="0" smtClean="0">
                <a:latin typeface="Arial" pitchFamily="34" charset="0"/>
                <a:cs typeface="Arial" pitchFamily="34" charset="0"/>
              </a:rPr>
              <a:t>Forrás: </a:t>
            </a:r>
            <a:r>
              <a:rPr lang="hu-HU" sz="1200" dirty="0" smtClean="0">
                <a:latin typeface="Arial" pitchFamily="34" charset="0"/>
                <a:cs typeface="Arial" pitchFamily="34" charset="0"/>
                <a:hlinkClick r:id="rId2"/>
              </a:rPr>
              <a:t>http://eur-lex.europa.eu/LexUriServ/LexUriServ.do?uri=OJ:L:2005:191:0059:0069:EN:PDF</a:t>
            </a:r>
            <a:endParaRPr lang="hu-HU"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3746" name="Picture 2"/>
          <p:cNvPicPr>
            <a:picLocks noChangeAspect="1" noChangeArrowheads="1"/>
          </p:cNvPicPr>
          <p:nvPr/>
        </p:nvPicPr>
        <p:blipFill>
          <a:blip r:embed="rId2" cstate="print"/>
          <a:srcRect/>
          <a:stretch>
            <a:fillRect/>
          </a:stretch>
        </p:blipFill>
        <p:spPr bwMode="auto">
          <a:xfrm>
            <a:off x="76200" y="46062"/>
            <a:ext cx="8991600" cy="6191250"/>
          </a:xfrm>
          <a:prstGeom prst="rect">
            <a:avLst/>
          </a:prstGeom>
          <a:noFill/>
          <a:ln w="9525">
            <a:noFill/>
            <a:miter lim="800000"/>
            <a:headEnd/>
            <a:tailEnd/>
          </a:ln>
        </p:spPr>
      </p:pic>
      <p:pic>
        <p:nvPicPr>
          <p:cNvPr id="1823747" name="Picture 3"/>
          <p:cNvPicPr>
            <a:picLocks noChangeAspect="1" noChangeArrowheads="1"/>
          </p:cNvPicPr>
          <p:nvPr/>
        </p:nvPicPr>
        <p:blipFill>
          <a:blip r:embed="rId3" cstate="print"/>
          <a:srcRect/>
          <a:stretch>
            <a:fillRect/>
          </a:stretch>
        </p:blipFill>
        <p:spPr bwMode="auto">
          <a:xfrm>
            <a:off x="5721796" y="5589240"/>
            <a:ext cx="3314700" cy="590550"/>
          </a:xfrm>
          <a:prstGeom prst="rect">
            <a:avLst/>
          </a:prstGeom>
          <a:noFill/>
          <a:ln w="9525">
            <a:noFill/>
            <a:miter lim="800000"/>
            <a:headEnd/>
            <a:tailEnd/>
          </a:ln>
        </p:spPr>
      </p:pic>
      <p:pic>
        <p:nvPicPr>
          <p:cNvPr id="1823748" name="Picture 4"/>
          <p:cNvPicPr>
            <a:picLocks noChangeAspect="1" noChangeArrowheads="1"/>
          </p:cNvPicPr>
          <p:nvPr/>
        </p:nvPicPr>
        <p:blipFill>
          <a:blip r:embed="rId4" cstate="print"/>
          <a:srcRect/>
          <a:stretch>
            <a:fillRect/>
          </a:stretch>
        </p:blipFill>
        <p:spPr bwMode="auto">
          <a:xfrm>
            <a:off x="2627784" y="5937076"/>
            <a:ext cx="3057525" cy="8763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p:cNvSpPr>
            <a:spLocks noGrp="1"/>
          </p:cNvSpPr>
          <p:nvPr>
            <p:ph type="ftr" sz="quarter" idx="10"/>
          </p:nvPr>
        </p:nvSpPr>
        <p:spPr>
          <a:xfrm>
            <a:off x="457200" y="6356351"/>
            <a:ext cx="6043626" cy="501649"/>
          </a:xfrm>
        </p:spPr>
        <p:txBody>
          <a:bodyPr/>
          <a:lstStyle/>
          <a:p>
            <a:r>
              <a:rPr lang="hu-HU" dirty="0" err="1" smtClean="0">
                <a:latin typeface="Arial" pitchFamily="34" charset="0"/>
                <a:cs typeface="Arial" pitchFamily="34" charset="0"/>
              </a:rPr>
              <a:t>Based</a:t>
            </a:r>
            <a:r>
              <a:rPr lang="hu-HU" dirty="0" smtClean="0">
                <a:latin typeface="Arial" pitchFamily="34" charset="0"/>
                <a:cs typeface="Arial" pitchFamily="34" charset="0"/>
              </a:rPr>
              <a:t> </a:t>
            </a:r>
            <a:r>
              <a:rPr lang="hu-HU" dirty="0" err="1" smtClean="0">
                <a:latin typeface="Arial" pitchFamily="34" charset="0"/>
                <a:cs typeface="Arial" pitchFamily="34" charset="0"/>
              </a:rPr>
              <a:t>on</a:t>
            </a:r>
            <a:r>
              <a:rPr lang="hu-HU" dirty="0" smtClean="0">
                <a:latin typeface="Arial" pitchFamily="34" charset="0"/>
                <a:cs typeface="Arial" pitchFamily="34" charset="0"/>
              </a:rPr>
              <a:t> </a:t>
            </a:r>
            <a:r>
              <a:rPr lang="hu-HU" i="1" dirty="0" err="1" smtClean="0">
                <a:latin typeface="Arial" pitchFamily="34" charset="0"/>
                <a:cs typeface="Arial" pitchFamily="34" charset="0"/>
              </a:rPr>
              <a:t>Hancsók</a:t>
            </a:r>
            <a:r>
              <a:rPr lang="hu-HU" i="1" dirty="0" smtClean="0">
                <a:latin typeface="Arial" pitchFamily="34" charset="0"/>
                <a:cs typeface="Arial" pitchFamily="34" charset="0"/>
              </a:rPr>
              <a:t> J.: </a:t>
            </a:r>
            <a:r>
              <a:rPr lang="hu-HU" dirty="0" smtClean="0">
                <a:latin typeface="Arial" pitchFamily="34" charset="0"/>
                <a:cs typeface="Arial" pitchFamily="34" charset="0"/>
              </a:rPr>
              <a:t>I</a:t>
            </a:r>
            <a:r>
              <a:rPr lang="hu-HU" dirty="0">
                <a:latin typeface="Arial" pitchFamily="34" charset="0"/>
                <a:cs typeface="Arial" pitchFamily="34" charset="0"/>
              </a:rPr>
              <a:t>. Ökológia, Regionalitás, Vidékfejlesztés Nemzetközi Nyári Egyetem és </a:t>
            </a:r>
            <a:r>
              <a:rPr lang="hu-HU" dirty="0" err="1">
                <a:latin typeface="Arial" pitchFamily="34" charset="0"/>
                <a:cs typeface="Arial" pitchFamily="34" charset="0"/>
              </a:rPr>
              <a:t>Workshop</a:t>
            </a:r>
            <a:r>
              <a:rPr lang="hu-HU" dirty="0">
                <a:latin typeface="Arial" pitchFamily="34" charset="0"/>
                <a:cs typeface="Arial" pitchFamily="34" charset="0"/>
              </a:rPr>
              <a:t>, Százhalombatta, 2008.08.11-14.</a:t>
            </a:r>
          </a:p>
        </p:txBody>
      </p:sp>
      <p:sp>
        <p:nvSpPr>
          <p:cNvPr id="5" name="Dia számának helye 4"/>
          <p:cNvSpPr>
            <a:spLocks noGrp="1"/>
          </p:cNvSpPr>
          <p:nvPr>
            <p:ph type="sldNum" sz="quarter" idx="11"/>
          </p:nvPr>
        </p:nvSpPr>
        <p:spPr/>
        <p:txBody>
          <a:bodyPr/>
          <a:lstStyle/>
          <a:p>
            <a:fld id="{91F75BDD-E4C4-4B46-9F8E-A6F1D6D9B142}" type="slidenum">
              <a:rPr lang="hu-HU"/>
              <a:pPr/>
              <a:t>47</a:t>
            </a:fld>
            <a:endParaRPr lang="hu-HU"/>
          </a:p>
        </p:txBody>
      </p:sp>
      <p:sp>
        <p:nvSpPr>
          <p:cNvPr id="75778" name="Rectangle 2"/>
          <p:cNvSpPr>
            <a:spLocks noGrp="1" noChangeArrowheads="1"/>
          </p:cNvSpPr>
          <p:nvPr>
            <p:ph type="title"/>
          </p:nvPr>
        </p:nvSpPr>
        <p:spPr>
          <a:xfrm>
            <a:off x="457200" y="-171400"/>
            <a:ext cx="8686800" cy="1143000"/>
          </a:xfrm>
        </p:spPr>
        <p:txBody>
          <a:bodyPr>
            <a:normAutofit/>
          </a:bodyPr>
          <a:lstStyle/>
          <a:p>
            <a:pPr algn="r"/>
            <a:r>
              <a:rPr lang="hu-HU" sz="2800" b="1" dirty="0" err="1" smtClean="0">
                <a:effectLst>
                  <a:outerShdw blurRad="38100" dist="38100" dir="2700000" algn="tl">
                    <a:srgbClr val="000000">
                      <a:alpha val="43137"/>
                    </a:srgbClr>
                  </a:outerShdw>
                </a:effectLst>
                <a:latin typeface="Arial" pitchFamily="34" charset="0"/>
                <a:cs typeface="Arial" pitchFamily="34" charset="0"/>
              </a:rPr>
              <a:t>Konv</a:t>
            </a:r>
            <a:r>
              <a:rPr lang="hu-HU" sz="2800" b="1" dirty="0" smtClean="0">
                <a:effectLst>
                  <a:outerShdw blurRad="38100" dist="38100" dir="2700000" algn="tl">
                    <a:srgbClr val="000000">
                      <a:alpha val="43137"/>
                    </a:srgbClr>
                  </a:outerShdw>
                </a:effectLst>
                <a:latin typeface="Arial" pitchFamily="34" charset="0"/>
                <a:cs typeface="Arial" pitchFamily="34" charset="0"/>
              </a:rPr>
              <a:t>. közlekedési hajtóanyag gyártás II. Dízel-gázolaj, kerozin, bunkerolaj - Összefoglalás</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75779" name="Rectangle 3"/>
          <p:cNvSpPr>
            <a:spLocks noGrp="1" noChangeArrowheads="1"/>
          </p:cNvSpPr>
          <p:nvPr>
            <p:ph type="body" idx="1"/>
          </p:nvPr>
        </p:nvSpPr>
        <p:spPr>
          <a:xfrm>
            <a:off x="251520" y="836712"/>
            <a:ext cx="8481319" cy="6021288"/>
          </a:xfrm>
        </p:spPr>
        <p:txBody>
          <a:bodyPr>
            <a:normAutofit fontScale="62500" lnSpcReduction="20000"/>
          </a:bodyPr>
          <a:lstStyle/>
          <a:p>
            <a:pPr>
              <a:lnSpc>
                <a:spcPct val="90000"/>
              </a:lnSpc>
            </a:pPr>
            <a:r>
              <a:rPr lang="hu-HU" sz="3400" b="1" dirty="0" smtClean="0">
                <a:solidFill>
                  <a:srgbClr val="009900"/>
                </a:solidFill>
                <a:latin typeface="Arial" pitchFamily="34" charset="0"/>
                <a:cs typeface="Arial" pitchFamily="34" charset="0"/>
              </a:rPr>
              <a:t>Gázolaj</a:t>
            </a:r>
            <a:r>
              <a:rPr lang="hu-HU" sz="3400" dirty="0" smtClean="0">
                <a:solidFill>
                  <a:srgbClr val="009900"/>
                </a:solidFill>
                <a:latin typeface="Arial" pitchFamily="34" charset="0"/>
                <a:cs typeface="Arial" pitchFamily="34" charset="0"/>
              </a:rPr>
              <a:t> jelentősége, a Diesel-motor működése</a:t>
            </a:r>
          </a:p>
          <a:p>
            <a:pPr>
              <a:lnSpc>
                <a:spcPct val="90000"/>
              </a:lnSpc>
            </a:pPr>
            <a:r>
              <a:rPr lang="hu-HU" sz="3400" dirty="0" smtClean="0">
                <a:solidFill>
                  <a:srgbClr val="009900"/>
                </a:solidFill>
                <a:latin typeface="Arial" pitchFamily="34" charset="0"/>
                <a:cs typeface="Arial" pitchFamily="34" charset="0"/>
              </a:rPr>
              <a:t>A változtatások fő okai a korszerű motorhajtóanyagok előállítása területén: a környezetvédelmi, felhasználói elvárások szigorodása</a:t>
            </a:r>
          </a:p>
          <a:p>
            <a:pPr>
              <a:lnSpc>
                <a:spcPct val="90000"/>
              </a:lnSpc>
            </a:pPr>
            <a:r>
              <a:rPr lang="hu-HU" sz="3400" dirty="0" smtClean="0">
                <a:solidFill>
                  <a:srgbClr val="009900"/>
                </a:solidFill>
                <a:latin typeface="Arial" pitchFamily="34" charset="0"/>
                <a:cs typeface="Arial" pitchFamily="34" charset="0"/>
              </a:rPr>
              <a:t>Főbb minőségi mutatói</a:t>
            </a:r>
          </a:p>
          <a:p>
            <a:pPr>
              <a:lnSpc>
                <a:spcPct val="90000"/>
              </a:lnSpc>
            </a:pPr>
            <a:r>
              <a:rPr lang="hu-HU" sz="3400" dirty="0" smtClean="0">
                <a:solidFill>
                  <a:srgbClr val="009900"/>
                </a:solidFill>
                <a:latin typeface="Arial" pitchFamily="34" charset="0"/>
                <a:cs typeface="Arial" pitchFamily="34" charset="0"/>
              </a:rPr>
              <a:t>Korszerű, környezetbarát </a:t>
            </a:r>
            <a:r>
              <a:rPr lang="hu-HU" sz="3400" b="1" dirty="0" smtClean="0">
                <a:solidFill>
                  <a:srgbClr val="009900"/>
                </a:solidFill>
                <a:latin typeface="Arial" pitchFamily="34" charset="0"/>
                <a:cs typeface="Arial" pitchFamily="34" charset="0"/>
              </a:rPr>
              <a:t>dízelgázolajok</a:t>
            </a:r>
            <a:r>
              <a:rPr lang="hu-HU" sz="3400" dirty="0" smtClean="0">
                <a:solidFill>
                  <a:srgbClr val="009900"/>
                </a:solidFill>
                <a:latin typeface="Arial" pitchFamily="34" charset="0"/>
                <a:cs typeface="Arial" pitchFamily="34" charset="0"/>
              </a:rPr>
              <a:t> főbb keverőkomponensei:</a:t>
            </a:r>
          </a:p>
          <a:p>
            <a:pPr lvl="1">
              <a:lnSpc>
                <a:spcPct val="90000"/>
              </a:lnSpc>
            </a:pPr>
            <a:r>
              <a:rPr lang="hu-HU" sz="3100" dirty="0" smtClean="0">
                <a:latin typeface="Arial" pitchFamily="34" charset="0"/>
                <a:cs typeface="Arial" pitchFamily="34" charset="0"/>
              </a:rPr>
              <a:t>nagy </a:t>
            </a:r>
            <a:r>
              <a:rPr lang="hu-HU" sz="3100" dirty="0" err="1" smtClean="0">
                <a:latin typeface="Arial" pitchFamily="34" charset="0"/>
                <a:cs typeface="Arial" pitchFamily="34" charset="0"/>
              </a:rPr>
              <a:t>n-</a:t>
            </a:r>
            <a:r>
              <a:rPr lang="hu-HU" sz="3100" dirty="0" smtClean="0">
                <a:latin typeface="Arial" pitchFamily="34" charset="0"/>
                <a:cs typeface="Arial" pitchFamily="34" charset="0"/>
              </a:rPr>
              <a:t>, </a:t>
            </a:r>
            <a:r>
              <a:rPr lang="hu-HU" sz="3100" dirty="0" err="1" smtClean="0">
                <a:latin typeface="Arial" pitchFamily="34" charset="0"/>
                <a:cs typeface="Arial" pitchFamily="34" charset="0"/>
              </a:rPr>
              <a:t>i-paraffin-tartalmú</a:t>
            </a:r>
            <a:r>
              <a:rPr lang="hu-HU" sz="3100" dirty="0" smtClean="0">
                <a:latin typeface="Arial" pitchFamily="34" charset="0"/>
                <a:cs typeface="Arial" pitchFamily="34" charset="0"/>
              </a:rPr>
              <a:t> (katalitikus </a:t>
            </a:r>
            <a:r>
              <a:rPr lang="hu-HU" sz="3100" dirty="0" err="1" smtClean="0">
                <a:latin typeface="Arial" pitchFamily="34" charset="0"/>
                <a:cs typeface="Arial" pitchFamily="34" charset="0"/>
              </a:rPr>
              <a:t>paraffinmentesített</a:t>
            </a:r>
            <a:r>
              <a:rPr lang="hu-HU" sz="3100" dirty="0" smtClean="0">
                <a:latin typeface="Arial" pitchFamily="34" charset="0"/>
                <a:cs typeface="Arial" pitchFamily="34" charset="0"/>
              </a:rPr>
              <a:t> gázolaj),</a:t>
            </a:r>
          </a:p>
          <a:p>
            <a:pPr lvl="1">
              <a:lnSpc>
                <a:spcPct val="90000"/>
              </a:lnSpc>
            </a:pPr>
            <a:r>
              <a:rPr lang="hu-HU" sz="3100" dirty="0" smtClean="0">
                <a:latin typeface="Arial" pitchFamily="34" charset="0"/>
                <a:cs typeface="Arial" pitchFamily="34" charset="0"/>
              </a:rPr>
              <a:t>gyakorlatilag kén- és nitrogénmentes, csökkentett aromástartalmú dízelgázolaj (kéntelenített gázolaj, </a:t>
            </a:r>
            <a:r>
              <a:rPr lang="hu-HU" sz="3100" dirty="0" err="1" smtClean="0">
                <a:latin typeface="Arial" pitchFamily="34" charset="0"/>
                <a:cs typeface="Arial" pitchFamily="34" charset="0"/>
              </a:rPr>
              <a:t>hidrokrakkolt</a:t>
            </a:r>
            <a:r>
              <a:rPr lang="hu-HU" sz="3100" dirty="0" smtClean="0">
                <a:latin typeface="Arial" pitchFamily="34" charset="0"/>
                <a:cs typeface="Arial" pitchFamily="34" charset="0"/>
              </a:rPr>
              <a:t> </a:t>
            </a:r>
            <a:r>
              <a:rPr lang="hu-HU" sz="3100" dirty="0" err="1" smtClean="0">
                <a:latin typeface="Arial" pitchFamily="34" charset="0"/>
                <a:cs typeface="Arial" pitchFamily="34" charset="0"/>
              </a:rPr>
              <a:t>gázolaj</a:t>
            </a:r>
            <a:r>
              <a:rPr lang="hu-HU" sz="3100" dirty="0" smtClean="0">
                <a:latin typeface="Arial" pitchFamily="34" charset="0"/>
                <a:cs typeface="Arial" pitchFamily="34" charset="0"/>
              </a:rPr>
              <a:t> stb.),</a:t>
            </a:r>
          </a:p>
          <a:p>
            <a:pPr lvl="1">
              <a:lnSpc>
                <a:spcPct val="90000"/>
              </a:lnSpc>
            </a:pPr>
            <a:r>
              <a:rPr lang="hu-HU" sz="3100" dirty="0" err="1" smtClean="0">
                <a:latin typeface="Arial" pitchFamily="34" charset="0"/>
                <a:cs typeface="Arial" pitchFamily="34" charset="0"/>
              </a:rPr>
              <a:t>bioeredetű</a:t>
            </a:r>
            <a:r>
              <a:rPr lang="hu-HU" sz="3100" dirty="0" smtClean="0">
                <a:latin typeface="Arial" pitchFamily="34" charset="0"/>
                <a:cs typeface="Arial" pitchFamily="34" charset="0"/>
              </a:rPr>
              <a:t> keverőkomponensek (biodízel, </a:t>
            </a:r>
            <a:r>
              <a:rPr lang="hu-HU" sz="3100" dirty="0" err="1" smtClean="0">
                <a:latin typeface="Arial" pitchFamily="34" charset="0"/>
                <a:cs typeface="Arial" pitchFamily="34" charset="0"/>
              </a:rPr>
              <a:t>biogázolaj</a:t>
            </a:r>
            <a:r>
              <a:rPr lang="hu-HU" sz="3100" dirty="0" smtClean="0">
                <a:latin typeface="Arial" pitchFamily="34" charset="0"/>
                <a:cs typeface="Arial" pitchFamily="34" charset="0"/>
              </a:rPr>
              <a:t>, szintetikus </a:t>
            </a:r>
            <a:r>
              <a:rPr lang="hu-HU" sz="3100" dirty="0" err="1" smtClean="0">
                <a:latin typeface="Arial" pitchFamily="34" charset="0"/>
                <a:cs typeface="Arial" pitchFamily="34" charset="0"/>
              </a:rPr>
              <a:t>biogázolaj</a:t>
            </a:r>
            <a:r>
              <a:rPr lang="hu-HU" sz="3100" dirty="0" smtClean="0">
                <a:latin typeface="Arial" pitchFamily="34" charset="0"/>
                <a:cs typeface="Arial" pitchFamily="34" charset="0"/>
              </a:rPr>
              <a:t>)</a:t>
            </a:r>
            <a:endParaRPr lang="en-GB" sz="3100" dirty="0" smtClean="0">
              <a:latin typeface="Arial" pitchFamily="34" charset="0"/>
              <a:cs typeface="Arial" pitchFamily="34" charset="0"/>
            </a:endParaRPr>
          </a:p>
          <a:p>
            <a:pPr>
              <a:lnSpc>
                <a:spcPct val="90000"/>
              </a:lnSpc>
            </a:pPr>
            <a:r>
              <a:rPr lang="hu-HU" sz="3100" dirty="0" smtClean="0">
                <a:solidFill>
                  <a:srgbClr val="009900"/>
                </a:solidFill>
                <a:latin typeface="Arial" pitchFamily="34" charset="0"/>
                <a:cs typeface="Arial" pitchFamily="34" charset="0"/>
              </a:rPr>
              <a:t>Dízelgázolajok kén-, foszfor-, fém-, halogén- és hamumentes, nagyhatékonyságú adalékai</a:t>
            </a:r>
          </a:p>
          <a:p>
            <a:pPr>
              <a:lnSpc>
                <a:spcPct val="90000"/>
              </a:lnSpc>
            </a:pPr>
            <a:r>
              <a:rPr lang="hu-HU" sz="3100" dirty="0" smtClean="0">
                <a:solidFill>
                  <a:srgbClr val="009900"/>
                </a:solidFill>
                <a:latin typeface="Arial" pitchFamily="34" charset="0"/>
                <a:cs typeface="Arial" pitchFamily="34" charset="0"/>
              </a:rPr>
              <a:t>Kipufogógáz (CO, HC, </a:t>
            </a:r>
            <a:r>
              <a:rPr lang="hu-HU" sz="3100" dirty="0" err="1" smtClean="0">
                <a:solidFill>
                  <a:srgbClr val="009900"/>
                </a:solidFill>
                <a:latin typeface="Arial" pitchFamily="34" charset="0"/>
                <a:cs typeface="Arial" pitchFamily="34" charset="0"/>
              </a:rPr>
              <a:t>NOx</a:t>
            </a:r>
            <a:r>
              <a:rPr lang="hu-HU" sz="3100" dirty="0" smtClean="0">
                <a:solidFill>
                  <a:srgbClr val="009900"/>
                </a:solidFill>
                <a:latin typeface="Arial" pitchFamily="34" charset="0"/>
                <a:cs typeface="Arial" pitchFamily="34" charset="0"/>
              </a:rPr>
              <a:t>, PM) kezelés: </a:t>
            </a:r>
            <a:r>
              <a:rPr lang="hu-HU" sz="3100" dirty="0" smtClean="0">
                <a:latin typeface="Arial" pitchFamily="34" charset="0"/>
                <a:cs typeface="Arial" pitchFamily="34" charset="0"/>
              </a:rPr>
              <a:t>d</a:t>
            </a:r>
            <a:r>
              <a:rPr lang="hu-HU" sz="3000" dirty="0" smtClean="0">
                <a:latin typeface="Arial" pitchFamily="34" charset="0"/>
                <a:cs typeface="Arial" pitchFamily="34" charset="0"/>
              </a:rPr>
              <a:t>ízelmotoroknál oxidációs, redukciós, részecskeszűrős és kipufogógáz visszavezetéses megoldások</a:t>
            </a:r>
          </a:p>
          <a:p>
            <a:pPr>
              <a:lnSpc>
                <a:spcPct val="90000"/>
              </a:lnSpc>
            </a:pPr>
            <a:r>
              <a:rPr lang="hu-HU" sz="3000" b="1" dirty="0" smtClean="0">
                <a:solidFill>
                  <a:schemeClr val="accent3"/>
                </a:solidFill>
                <a:latin typeface="Arial" pitchFamily="34" charset="0"/>
                <a:cs typeface="Arial" pitchFamily="34" charset="0"/>
              </a:rPr>
              <a:t>Nem közúti közlekedési gázolaj</a:t>
            </a:r>
          </a:p>
          <a:p>
            <a:pPr>
              <a:lnSpc>
                <a:spcPct val="90000"/>
              </a:lnSpc>
            </a:pPr>
            <a:r>
              <a:rPr lang="hu-HU" sz="3000" dirty="0" smtClean="0">
                <a:latin typeface="Arial" pitchFamily="34" charset="0"/>
                <a:cs typeface="Arial" pitchFamily="34" charset="0"/>
              </a:rPr>
              <a:t>________________________________________________________</a:t>
            </a:r>
          </a:p>
          <a:p>
            <a:pPr>
              <a:lnSpc>
                <a:spcPct val="90000"/>
              </a:lnSpc>
            </a:pPr>
            <a:endParaRPr lang="hu-HU" sz="3000" dirty="0" smtClean="0">
              <a:latin typeface="Arial" pitchFamily="34" charset="0"/>
              <a:cs typeface="Arial" pitchFamily="34" charset="0"/>
            </a:endParaRPr>
          </a:p>
          <a:p>
            <a:pPr>
              <a:lnSpc>
                <a:spcPct val="90000"/>
              </a:lnSpc>
            </a:pPr>
            <a:r>
              <a:rPr lang="hu-HU" sz="3000" b="1" dirty="0" smtClean="0">
                <a:solidFill>
                  <a:schemeClr val="tx2"/>
                </a:solidFill>
                <a:latin typeface="Arial" pitchFamily="34" charset="0"/>
                <a:cs typeface="Arial" pitchFamily="34" charset="0"/>
              </a:rPr>
              <a:t>Kerozin</a:t>
            </a:r>
            <a:r>
              <a:rPr lang="hu-HU" sz="3000" dirty="0" smtClean="0">
                <a:solidFill>
                  <a:schemeClr val="tx2"/>
                </a:solidFill>
                <a:latin typeface="Arial" pitchFamily="34" charset="0"/>
                <a:cs typeface="Arial" pitchFamily="34" charset="0"/>
              </a:rPr>
              <a:t> minőségi elvárások, gyártása</a:t>
            </a:r>
          </a:p>
          <a:p>
            <a:pPr>
              <a:lnSpc>
                <a:spcPct val="90000"/>
              </a:lnSpc>
            </a:pPr>
            <a:r>
              <a:rPr lang="hu-HU" sz="3000" b="1" dirty="0" smtClean="0">
                <a:solidFill>
                  <a:schemeClr val="tx2"/>
                </a:solidFill>
                <a:latin typeface="Arial" pitchFamily="34" charset="0"/>
                <a:cs typeface="Arial" pitchFamily="34" charset="0"/>
              </a:rPr>
              <a:t>________________________________________________________</a:t>
            </a:r>
          </a:p>
          <a:p>
            <a:pPr>
              <a:lnSpc>
                <a:spcPct val="90000"/>
              </a:lnSpc>
              <a:buNone/>
            </a:pPr>
            <a:endParaRPr lang="hu-HU" sz="3000" b="1" dirty="0" smtClean="0">
              <a:solidFill>
                <a:schemeClr val="tx2"/>
              </a:solidFill>
              <a:latin typeface="Arial" pitchFamily="34" charset="0"/>
              <a:cs typeface="Arial" pitchFamily="34" charset="0"/>
            </a:endParaRPr>
          </a:p>
          <a:p>
            <a:pPr>
              <a:lnSpc>
                <a:spcPct val="90000"/>
              </a:lnSpc>
            </a:pPr>
            <a:r>
              <a:rPr lang="hu-HU" sz="3000" b="1" dirty="0" smtClean="0">
                <a:latin typeface="Arial" pitchFamily="34" charset="0"/>
                <a:cs typeface="Arial" pitchFamily="34" charset="0"/>
              </a:rPr>
              <a:t>Bunkerolaj</a:t>
            </a:r>
            <a:r>
              <a:rPr lang="hu-HU" sz="3000" dirty="0" smtClean="0">
                <a:latin typeface="Arial" pitchFamily="34" charset="0"/>
                <a:cs typeface="Arial" pitchFamily="34" charset="0"/>
              </a:rPr>
              <a:t> minőségi elvárások és gyártása</a:t>
            </a:r>
          </a:p>
          <a:p>
            <a:pPr lvl="1">
              <a:lnSpc>
                <a:spcPct val="90000"/>
              </a:lnSpc>
            </a:pPr>
            <a:endParaRPr lang="hu-HU" sz="2700" dirty="0" smtClean="0">
              <a:solidFill>
                <a:srgbClr val="009900"/>
              </a:solidFill>
              <a:latin typeface="Arial" pitchFamily="34" charset="0"/>
              <a:cs typeface="Arial" pitchFamily="34" charset="0"/>
            </a:endParaRPr>
          </a:p>
          <a:p>
            <a:pPr>
              <a:lnSpc>
                <a:spcPct val="90000"/>
              </a:lnSpc>
            </a:pPr>
            <a:endParaRPr lang="hu-HU" sz="3100" dirty="0" smtClean="0">
              <a:solidFill>
                <a:srgbClr val="009900"/>
              </a:solidFill>
              <a:latin typeface="Arial" pitchFamily="34" charset="0"/>
              <a:cs typeface="Arial" pitchFamily="34" charset="0"/>
            </a:endParaRPr>
          </a:p>
          <a:p>
            <a:pPr>
              <a:lnSpc>
                <a:spcPct val="90000"/>
              </a:lnSpc>
            </a:pPr>
            <a:endParaRPr lang="hu-HU" sz="3100" dirty="0" smtClean="0">
              <a:solidFill>
                <a:srgbClr val="009900"/>
              </a:solidFill>
              <a:latin typeface="Arial" pitchFamily="34" charset="0"/>
              <a:cs typeface="Arial" pitchFamily="34" charset="0"/>
            </a:endParaRPr>
          </a:p>
          <a:p>
            <a:pPr>
              <a:lnSpc>
                <a:spcPct val="90000"/>
              </a:lnSpc>
            </a:pPr>
            <a:endParaRPr lang="hu-HU" sz="2400" dirty="0">
              <a:latin typeface="Arial" pitchFamily="34" charset="0"/>
              <a:cs typeface="Arial" pitchFamily="34" charset="0"/>
            </a:endParaRPr>
          </a:p>
        </p:txBody>
      </p:sp>
      <p:sp>
        <p:nvSpPr>
          <p:cNvPr id="6" name="Szövegdoboz 5"/>
          <p:cNvSpPr txBox="1"/>
          <p:nvPr/>
        </p:nvSpPr>
        <p:spPr>
          <a:xfrm>
            <a:off x="6372200" y="5949281"/>
            <a:ext cx="2016224" cy="307777"/>
          </a:xfrm>
          <a:prstGeom prst="rect">
            <a:avLst/>
          </a:prstGeom>
          <a:solidFill>
            <a:srgbClr val="FFFF00"/>
          </a:solidFill>
        </p:spPr>
        <p:txBody>
          <a:bodyPr wrap="square" rtlCol="0">
            <a:spAutoFit/>
          </a:bodyPr>
          <a:lstStyle/>
          <a:p>
            <a:r>
              <a:rPr lang="hu-HU" sz="1400" dirty="0" smtClean="0">
                <a:latin typeface="Arial" pitchFamily="34" charset="0"/>
                <a:cs typeface="Arial" pitchFamily="34" charset="0"/>
              </a:rPr>
              <a:t>HW: </a:t>
            </a:r>
            <a:r>
              <a:rPr lang="hu-HU" sz="1400" dirty="0" err="1" smtClean="0">
                <a:latin typeface="Arial" pitchFamily="34" charset="0"/>
                <a:cs typeface="Arial" pitchFamily="34" charset="0"/>
              </a:rPr>
              <a:t>www.concawe.be</a:t>
            </a:r>
            <a:endParaRPr lang="hu-HU" sz="14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p:cNvSpPr>
            <a:spLocks noGrp="1"/>
          </p:cNvSpPr>
          <p:nvPr>
            <p:ph type="ftr" sz="quarter" idx="10"/>
          </p:nvPr>
        </p:nvSpPr>
        <p:spPr>
          <a:xfrm>
            <a:off x="457200" y="6356351"/>
            <a:ext cx="5972188" cy="501649"/>
          </a:xfrm>
        </p:spPr>
        <p:txBody>
          <a:bodyPr/>
          <a:lstStyle/>
          <a:p>
            <a:r>
              <a:rPr lang="hu-HU" dirty="0" err="1" smtClean="0">
                <a:latin typeface="Arial" pitchFamily="34" charset="0"/>
                <a:cs typeface="Arial" pitchFamily="34" charset="0"/>
              </a:rPr>
              <a:t>Based</a:t>
            </a:r>
            <a:r>
              <a:rPr lang="hu-HU" dirty="0" smtClean="0">
                <a:latin typeface="Arial" pitchFamily="34" charset="0"/>
                <a:cs typeface="Arial" pitchFamily="34" charset="0"/>
              </a:rPr>
              <a:t> </a:t>
            </a:r>
            <a:r>
              <a:rPr lang="hu-HU" dirty="0" err="1" smtClean="0">
                <a:latin typeface="Arial" pitchFamily="34" charset="0"/>
                <a:cs typeface="Arial" pitchFamily="34" charset="0"/>
              </a:rPr>
              <a:t>on</a:t>
            </a:r>
            <a:r>
              <a:rPr lang="hu-HU" dirty="0" smtClean="0">
                <a:latin typeface="Arial" pitchFamily="34" charset="0"/>
                <a:cs typeface="Arial" pitchFamily="34" charset="0"/>
              </a:rPr>
              <a:t> </a:t>
            </a:r>
            <a:r>
              <a:rPr lang="hu-HU" i="1" dirty="0" err="1" smtClean="0">
                <a:latin typeface="Arial" pitchFamily="34" charset="0"/>
                <a:cs typeface="Arial" pitchFamily="34" charset="0"/>
              </a:rPr>
              <a:t>Hancsók</a:t>
            </a:r>
            <a:r>
              <a:rPr lang="hu-HU" i="1" dirty="0" smtClean="0">
                <a:latin typeface="Arial" pitchFamily="34" charset="0"/>
                <a:cs typeface="Arial" pitchFamily="34" charset="0"/>
              </a:rPr>
              <a:t> J.: </a:t>
            </a:r>
            <a:r>
              <a:rPr lang="hu-HU" dirty="0" smtClean="0">
                <a:latin typeface="Arial" pitchFamily="34" charset="0"/>
                <a:cs typeface="Arial" pitchFamily="34" charset="0"/>
              </a:rPr>
              <a:t>I</a:t>
            </a:r>
            <a:r>
              <a:rPr lang="hu-HU" dirty="0">
                <a:latin typeface="Arial" pitchFamily="34" charset="0"/>
                <a:cs typeface="Arial" pitchFamily="34" charset="0"/>
              </a:rPr>
              <a:t>. Ökológia, Regionalitás, Vidékfejlesztés Nemzetközi Nyári Egyetem és </a:t>
            </a:r>
            <a:r>
              <a:rPr lang="hu-HU" dirty="0" err="1"/>
              <a:t>Workshop</a:t>
            </a:r>
            <a:r>
              <a:rPr lang="hu-HU" dirty="0"/>
              <a:t>, Százhalombatta, 2008.08.11-14.</a:t>
            </a:r>
          </a:p>
        </p:txBody>
      </p:sp>
      <p:sp>
        <p:nvSpPr>
          <p:cNvPr id="5" name="Dia számának helye 4"/>
          <p:cNvSpPr>
            <a:spLocks noGrp="1"/>
          </p:cNvSpPr>
          <p:nvPr>
            <p:ph type="sldNum" sz="quarter" idx="11"/>
          </p:nvPr>
        </p:nvSpPr>
        <p:spPr/>
        <p:txBody>
          <a:bodyPr/>
          <a:lstStyle/>
          <a:p>
            <a:fld id="{01B5FE42-1C4F-4588-9337-A38C0011AEBE}" type="slidenum">
              <a:rPr lang="hu-HU"/>
              <a:pPr/>
              <a:t>5</a:t>
            </a:fld>
            <a:endParaRPr lang="hu-HU" dirty="0"/>
          </a:p>
        </p:txBody>
      </p:sp>
      <p:sp>
        <p:nvSpPr>
          <p:cNvPr id="50178" name="Rectangle 2"/>
          <p:cNvSpPr>
            <a:spLocks noGrp="1" noChangeArrowheads="1"/>
          </p:cNvSpPr>
          <p:nvPr>
            <p:ph type="title"/>
          </p:nvPr>
        </p:nvSpPr>
        <p:spPr>
          <a:xfrm>
            <a:off x="0" y="274638"/>
            <a:ext cx="9144000" cy="1143000"/>
          </a:xfrm>
        </p:spPr>
        <p:txBody>
          <a:bodyPr>
            <a:normAutofit fontScale="90000"/>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A motorhajtóanyagokra vonatkozó előírások szigorításának okai: </a:t>
            </a:r>
            <a:r>
              <a:rPr lang="hu-HU" sz="2800" b="1" dirty="0" err="1" smtClean="0">
                <a:effectLst>
                  <a:outerShdw blurRad="38100" dist="38100" dir="2700000" algn="tl">
                    <a:srgbClr val="000000">
                      <a:alpha val="43137"/>
                    </a:srgbClr>
                  </a:outerShdw>
                </a:effectLst>
                <a:latin typeface="Arial" pitchFamily="34" charset="0"/>
                <a:cs typeface="Arial" pitchFamily="34" charset="0"/>
              </a:rPr>
              <a:t>károsanyag</a:t>
            </a:r>
            <a:r>
              <a:rPr lang="hu-HU" sz="2800" b="1" dirty="0" smtClean="0">
                <a:effectLst>
                  <a:outerShdw blurRad="38100" dist="38100" dir="2700000" algn="tl">
                    <a:srgbClr val="000000">
                      <a:alpha val="43137"/>
                    </a:srgbClr>
                  </a:outerShdw>
                </a:effectLst>
                <a:latin typeface="Arial" pitchFamily="34" charset="0"/>
                <a:cs typeface="Arial" pitchFamily="34" charset="0"/>
              </a:rPr>
              <a:t> kibocsátás csökkentése, </a:t>
            </a:r>
            <a:r>
              <a:rPr lang="hu-HU" sz="2800" b="1" dirty="0" err="1" smtClean="0">
                <a:effectLst>
                  <a:outerShdw blurRad="38100" dist="38100" dir="2700000" algn="tl">
                    <a:srgbClr val="000000">
                      <a:alpha val="43137"/>
                    </a:srgbClr>
                  </a:outerShdw>
                </a:effectLst>
                <a:latin typeface="Arial" pitchFamily="34" charset="0"/>
                <a:cs typeface="Arial" pitchFamily="34" charset="0"/>
              </a:rPr>
              <a:t>felhaszn</a:t>
            </a:r>
            <a:r>
              <a:rPr lang="hu-HU" sz="2800" b="1" dirty="0" smtClean="0">
                <a:effectLst>
                  <a:outerShdw blurRad="38100" dist="38100" dir="2700000" algn="tl">
                    <a:srgbClr val="000000">
                      <a:alpha val="43137"/>
                    </a:srgbClr>
                  </a:outerShdw>
                </a:effectLst>
                <a:latin typeface="Arial" pitchFamily="34" charset="0"/>
                <a:cs typeface="Arial" pitchFamily="34" charset="0"/>
              </a:rPr>
              <a:t>. igények </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50179" name="Rectangle 3"/>
          <p:cNvSpPr>
            <a:spLocks noGrp="1" noChangeArrowheads="1"/>
          </p:cNvSpPr>
          <p:nvPr>
            <p:ph type="body" idx="1"/>
          </p:nvPr>
        </p:nvSpPr>
        <p:spPr>
          <a:xfrm>
            <a:off x="285751" y="1450975"/>
            <a:ext cx="8447088" cy="5073650"/>
          </a:xfrm>
        </p:spPr>
        <p:txBody>
          <a:bodyPr>
            <a:normAutofit/>
          </a:bodyPr>
          <a:lstStyle/>
          <a:p>
            <a:pPr>
              <a:lnSpc>
                <a:spcPct val="90000"/>
              </a:lnSpc>
            </a:pPr>
            <a:r>
              <a:rPr lang="hu-HU" sz="2200" dirty="0">
                <a:latin typeface="Arial" pitchFamily="34" charset="0"/>
                <a:cs typeface="Arial" pitchFamily="34" charset="0"/>
              </a:rPr>
              <a:t>savas </a:t>
            </a:r>
            <a:r>
              <a:rPr lang="hu-HU" sz="2200" dirty="0" smtClean="0">
                <a:latin typeface="Arial" pitchFamily="34" charset="0"/>
                <a:cs typeface="Arial" pitchFamily="34" charset="0"/>
              </a:rPr>
              <a:t>esők (S),</a:t>
            </a:r>
            <a:endParaRPr lang="hu-HU" sz="2200" dirty="0">
              <a:latin typeface="Arial" pitchFamily="34" charset="0"/>
              <a:cs typeface="Arial" pitchFamily="34" charset="0"/>
            </a:endParaRPr>
          </a:p>
          <a:p>
            <a:pPr>
              <a:lnSpc>
                <a:spcPct val="90000"/>
              </a:lnSpc>
            </a:pPr>
            <a:r>
              <a:rPr lang="hu-HU" sz="2200" dirty="0" smtClean="0">
                <a:latin typeface="Arial" pitchFamily="34" charset="0"/>
                <a:cs typeface="Arial" pitchFamily="34" charset="0"/>
              </a:rPr>
              <a:t>üvegházhatás (N2O, CO2),</a:t>
            </a:r>
            <a:endParaRPr lang="hu-HU" sz="2200" dirty="0">
              <a:latin typeface="Arial" pitchFamily="34" charset="0"/>
              <a:cs typeface="Arial" pitchFamily="34" charset="0"/>
            </a:endParaRPr>
          </a:p>
          <a:p>
            <a:pPr>
              <a:lnSpc>
                <a:spcPct val="90000"/>
              </a:lnSpc>
            </a:pPr>
            <a:r>
              <a:rPr lang="hu-HU" sz="2200" dirty="0">
                <a:latin typeface="Arial" pitchFamily="34" charset="0"/>
                <a:cs typeface="Arial" pitchFamily="34" charset="0"/>
              </a:rPr>
              <a:t>földközeli és magas-légköri </a:t>
            </a:r>
            <a:r>
              <a:rPr lang="hu-HU" sz="2200" dirty="0" smtClean="0">
                <a:latin typeface="Arial" pitchFamily="34" charset="0"/>
                <a:cs typeface="Arial" pitchFamily="34" charset="0"/>
              </a:rPr>
              <a:t>ózonproblémák (C, F, </a:t>
            </a:r>
            <a:r>
              <a:rPr lang="hu-HU" sz="2200" dirty="0" err="1" smtClean="0">
                <a:latin typeface="Arial" pitchFamily="34" charset="0"/>
                <a:cs typeface="Arial" pitchFamily="34" charset="0"/>
              </a:rPr>
              <a:t>Br</a:t>
            </a:r>
            <a:r>
              <a:rPr lang="hu-HU" sz="2200" dirty="0" smtClean="0">
                <a:latin typeface="Arial" pitchFamily="34" charset="0"/>
                <a:cs typeface="Arial" pitchFamily="34" charset="0"/>
              </a:rPr>
              <a:t>, Cl tart.),</a:t>
            </a:r>
            <a:endParaRPr lang="hu-HU" sz="2200" dirty="0">
              <a:latin typeface="Arial" pitchFamily="34" charset="0"/>
              <a:cs typeface="Arial" pitchFamily="34" charset="0"/>
            </a:endParaRPr>
          </a:p>
          <a:p>
            <a:pPr>
              <a:lnSpc>
                <a:spcPct val="90000"/>
              </a:lnSpc>
            </a:pPr>
            <a:r>
              <a:rPr lang="hu-HU" sz="2200" dirty="0" smtClean="0">
                <a:latin typeface="Arial" pitchFamily="34" charset="0"/>
                <a:cs typeface="Arial" pitchFamily="34" charset="0"/>
              </a:rPr>
              <a:t>rákkeltő </a:t>
            </a:r>
            <a:r>
              <a:rPr lang="hu-HU" sz="2200" dirty="0">
                <a:latin typeface="Arial" pitchFamily="34" charset="0"/>
                <a:cs typeface="Arial" pitchFamily="34" charset="0"/>
              </a:rPr>
              <a:t>anyagok </a:t>
            </a:r>
            <a:r>
              <a:rPr lang="hu-HU" sz="2200" dirty="0" smtClean="0">
                <a:latin typeface="Arial" pitchFamily="34" charset="0"/>
                <a:cs typeface="Arial" pitchFamily="34" charset="0"/>
              </a:rPr>
              <a:t>(koromrészecskék </a:t>
            </a:r>
            <a:r>
              <a:rPr lang="hu-HU" sz="2200" dirty="0">
                <a:latin typeface="Arial" pitchFamily="34" charset="0"/>
                <a:cs typeface="Arial" pitchFamily="34" charset="0"/>
              </a:rPr>
              <a:t>stb.) kibocsátásának,</a:t>
            </a:r>
          </a:p>
          <a:p>
            <a:pPr>
              <a:lnSpc>
                <a:spcPct val="90000"/>
              </a:lnSpc>
            </a:pPr>
            <a:r>
              <a:rPr lang="hu-HU" sz="2200" dirty="0">
                <a:latin typeface="Arial" pitchFamily="34" charset="0"/>
                <a:cs typeface="Arial" pitchFamily="34" charset="0"/>
              </a:rPr>
              <a:t>egyéb </a:t>
            </a:r>
            <a:r>
              <a:rPr lang="hu-HU" sz="2200" dirty="0" smtClean="0">
                <a:latin typeface="Arial" pitchFamily="34" charset="0"/>
                <a:cs typeface="Arial" pitchFamily="34" charset="0"/>
              </a:rPr>
              <a:t>szénhidrogén-emisszió,</a:t>
            </a:r>
            <a:endParaRPr lang="hu-HU" sz="2200" dirty="0">
              <a:latin typeface="Arial" pitchFamily="34" charset="0"/>
              <a:cs typeface="Arial" pitchFamily="34" charset="0"/>
            </a:endParaRPr>
          </a:p>
          <a:p>
            <a:pPr>
              <a:lnSpc>
                <a:spcPct val="90000"/>
              </a:lnSpc>
            </a:pPr>
            <a:r>
              <a:rPr lang="hu-HU" sz="2200" dirty="0">
                <a:latin typeface="Arial" pitchFamily="34" charset="0"/>
                <a:cs typeface="Arial" pitchFamily="34" charset="0"/>
              </a:rPr>
              <a:t>motorok- és gépjárművek korróziójának,</a:t>
            </a:r>
          </a:p>
          <a:p>
            <a:pPr>
              <a:lnSpc>
                <a:spcPct val="90000"/>
              </a:lnSpc>
            </a:pPr>
            <a:r>
              <a:rPr lang="hu-HU" sz="2200" dirty="0">
                <a:latin typeface="Arial" pitchFamily="34" charset="0"/>
                <a:cs typeface="Arial" pitchFamily="34" charset="0"/>
              </a:rPr>
              <a:t>hajtóanyagok motorolaj minőségét rontó hatásainak (pl. bázikus tartalékok közömbösítése),</a:t>
            </a:r>
          </a:p>
          <a:p>
            <a:pPr>
              <a:lnSpc>
                <a:spcPct val="90000"/>
              </a:lnSpc>
            </a:pPr>
            <a:r>
              <a:rPr lang="hu-HU" sz="2200" dirty="0" err="1">
                <a:latin typeface="Arial" pitchFamily="34" charset="0"/>
                <a:cs typeface="Arial" pitchFamily="34" charset="0"/>
              </a:rPr>
              <a:t>utóátalakító</a:t>
            </a:r>
            <a:r>
              <a:rPr lang="hu-HU" sz="2200" dirty="0">
                <a:latin typeface="Arial" pitchFamily="34" charset="0"/>
                <a:cs typeface="Arial" pitchFamily="34" charset="0"/>
              </a:rPr>
              <a:t> katalizátorok mérgezésének,</a:t>
            </a:r>
          </a:p>
          <a:p>
            <a:pPr>
              <a:lnSpc>
                <a:spcPct val="90000"/>
              </a:lnSpc>
            </a:pPr>
            <a:r>
              <a:rPr lang="hu-HU" sz="2200" dirty="0">
                <a:latin typeface="Arial" pitchFamily="34" charset="0"/>
                <a:cs typeface="Arial" pitchFamily="34" charset="0"/>
              </a:rPr>
              <a:t>fajlagos hajtóanyag-fogyasztás </a:t>
            </a:r>
            <a:r>
              <a:rPr lang="hu-HU" sz="2200" b="1" dirty="0" smtClean="0">
                <a:latin typeface="Arial" pitchFamily="34" charset="0"/>
                <a:cs typeface="Arial" pitchFamily="34" charset="0"/>
              </a:rPr>
              <a:t>csökkentése</a:t>
            </a:r>
            <a:r>
              <a:rPr lang="hu-HU" sz="2200" dirty="0" smtClean="0">
                <a:latin typeface="Arial" pitchFamily="34" charset="0"/>
                <a:cs typeface="Arial" pitchFamily="34" charset="0"/>
              </a:rPr>
              <a:t> </a:t>
            </a:r>
            <a:r>
              <a:rPr lang="hu-HU" sz="2200" dirty="0">
                <a:latin typeface="Arial" pitchFamily="34" charset="0"/>
                <a:cs typeface="Arial" pitchFamily="34" charset="0"/>
              </a:rPr>
              <a:t>(kisebb a szén-dioxid és egyéb emisszió). </a:t>
            </a:r>
            <a:endParaRPr lang="hu-HU" sz="2200" dirty="0" smtClean="0">
              <a:latin typeface="Arial" pitchFamily="34" charset="0"/>
              <a:cs typeface="Arial" pitchFamily="34" charset="0"/>
            </a:endParaRPr>
          </a:p>
          <a:p>
            <a:pPr>
              <a:lnSpc>
                <a:spcPct val="90000"/>
              </a:lnSpc>
            </a:pPr>
            <a:r>
              <a:rPr lang="hu-HU" sz="2200" b="1" dirty="0" smtClean="0">
                <a:latin typeface="Arial" pitchFamily="34" charset="0"/>
                <a:cs typeface="Arial" pitchFamily="34" charset="0"/>
              </a:rPr>
              <a:t>Ez </a:t>
            </a:r>
            <a:r>
              <a:rPr lang="hu-HU" sz="2200" b="1" dirty="0">
                <a:latin typeface="Arial" pitchFamily="34" charset="0"/>
                <a:cs typeface="Arial" pitchFamily="34" charset="0"/>
              </a:rPr>
              <a:t>természetesen motorkonstrukciós és kenőanyag fejlesztéseket is feltételez.</a:t>
            </a:r>
            <a:r>
              <a:rPr lang="hu-HU" sz="2200" dirty="0">
                <a:latin typeface="Arial" pitchFamily="34" charset="0"/>
                <a:cs typeface="Arial" pitchFamily="34" charset="0"/>
              </a:rPr>
              <a:t> Az eredmény bonyolult kölcsönhatások </a:t>
            </a:r>
            <a:r>
              <a:rPr lang="hu-HU" sz="2200" dirty="0" smtClean="0">
                <a:latin typeface="Arial" pitchFamily="34" charset="0"/>
                <a:cs typeface="Arial" pitchFamily="34" charset="0"/>
              </a:rPr>
              <a:t>eredője </a:t>
            </a:r>
            <a:endParaRPr lang="hu-HU" sz="22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Kőolajtermék specifikáció-változás az EU-ban – környezet- és egészségvédelmi indítékú szigorítások (S, aromások, PAH) </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4" name="Tartalom helye 3"/>
          <p:cNvGraphicFramePr>
            <a:graphicFrameLocks noGrp="1"/>
          </p:cNvGraphicFramePr>
          <p:nvPr>
            <p:ph idx="1"/>
          </p:nvPr>
        </p:nvGraphicFramePr>
        <p:xfrm>
          <a:off x="428596" y="1357303"/>
          <a:ext cx="8286810" cy="5555744"/>
        </p:xfrm>
        <a:graphic>
          <a:graphicData uri="http://schemas.openxmlformats.org/drawingml/2006/table">
            <a:tbl>
              <a:tblPr/>
              <a:tblGrid>
                <a:gridCol w="2734647"/>
                <a:gridCol w="3086836"/>
                <a:gridCol w="2465327"/>
              </a:tblGrid>
              <a:tr h="285278">
                <a:tc>
                  <a:txBody>
                    <a:bodyPr/>
                    <a:lstStyle/>
                    <a:p>
                      <a:pPr algn="l">
                        <a:lnSpc>
                          <a:spcPct val="115000"/>
                        </a:lnSpc>
                        <a:spcAft>
                          <a:spcPts val="0"/>
                        </a:spcAft>
                      </a:pPr>
                      <a:r>
                        <a:rPr lang="en-US" sz="1100" b="1" dirty="0">
                          <a:latin typeface="Arial"/>
                          <a:ea typeface="Times New Roman"/>
                          <a:cs typeface="Times New Roman"/>
                        </a:rPr>
                        <a:t>Year (Product(s)</a:t>
                      </a:r>
                      <a:endParaRPr lang="hu-HU" sz="1200" dirty="0">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latin typeface="Arial"/>
                          <a:ea typeface="Times New Roman"/>
                          <a:cs typeface="Times New Roman"/>
                        </a:rPr>
                        <a:t>Legislation</a:t>
                      </a:r>
                      <a:endParaRPr lang="hu-HU" sz="1200" dirty="0">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smtClean="0">
                          <a:latin typeface="Arial"/>
                          <a:ea typeface="Times New Roman"/>
                          <a:cs typeface="Times New Roman"/>
                        </a:rPr>
                        <a:t>Change(s)</a:t>
                      </a:r>
                      <a:endParaRPr lang="hu-HU" sz="1200">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7367">
                <a:tc>
                  <a:txBody>
                    <a:bodyPr/>
                    <a:lstStyle/>
                    <a:p>
                      <a:pPr>
                        <a:lnSpc>
                          <a:spcPct val="115000"/>
                        </a:lnSpc>
                        <a:spcAft>
                          <a:spcPts val="0"/>
                        </a:spcAft>
                      </a:pPr>
                      <a:r>
                        <a:rPr lang="en-US" sz="1100" dirty="0">
                          <a:latin typeface="Arial"/>
                          <a:ea typeface="Times New Roman"/>
                          <a:cs typeface="Times New Roman"/>
                        </a:rPr>
                        <a:t>2000 Gasoline/</a:t>
                      </a:r>
                      <a:r>
                        <a:rPr lang="en-US" sz="1100" b="1" dirty="0">
                          <a:latin typeface="Arial"/>
                          <a:ea typeface="Times New Roman"/>
                          <a:cs typeface="Times New Roman"/>
                        </a:rPr>
                        <a:t>Diesel</a:t>
                      </a:r>
                      <a:endParaRPr lang="hu-HU" sz="1200" b="1" dirty="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100" b="1" dirty="0">
                          <a:latin typeface="Arial"/>
                          <a:ea typeface="Times New Roman"/>
                          <a:cs typeface="Times New Roman"/>
                        </a:rPr>
                        <a:t>Directive 98/70/EC </a:t>
                      </a:r>
                      <a:r>
                        <a:rPr lang="en-US" sz="1100" dirty="0">
                          <a:latin typeface="Arial"/>
                          <a:ea typeface="Times New Roman"/>
                          <a:cs typeface="Times New Roman"/>
                        </a:rPr>
                        <a:t>on fuels quality: Auto Oil 1 phase 1</a:t>
                      </a:r>
                      <a:endParaRPr lang="hu-HU" sz="1200" dirty="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100" b="0" i="0" dirty="0" smtClean="0">
                          <a:latin typeface="Arial"/>
                          <a:ea typeface="Times New Roman"/>
                          <a:cs typeface="Times New Roman"/>
                        </a:rPr>
                        <a:t>150/350 </a:t>
                      </a:r>
                      <a:r>
                        <a:rPr lang="en-US" sz="1100" b="0" i="0" dirty="0" err="1" smtClean="0">
                          <a:latin typeface="Arial"/>
                          <a:ea typeface="Times New Roman"/>
                          <a:cs typeface="Times New Roman"/>
                        </a:rPr>
                        <a:t>ppm</a:t>
                      </a:r>
                      <a:r>
                        <a:rPr lang="en-US" sz="1100" b="0" i="0" dirty="0" smtClean="0">
                          <a:latin typeface="Arial"/>
                          <a:ea typeface="Times New Roman"/>
                          <a:cs typeface="Times New Roman"/>
                        </a:rPr>
                        <a:t> S</a:t>
                      </a:r>
                      <a:r>
                        <a:rPr lang="en-US" sz="1100" b="1" i="0" dirty="0" smtClean="0">
                          <a:latin typeface="Arial"/>
                          <a:ea typeface="Times New Roman"/>
                          <a:cs typeface="Times New Roman"/>
                        </a:rPr>
                        <a:t> </a:t>
                      </a:r>
                      <a:r>
                        <a:rPr lang="en-US" sz="1100" dirty="0" smtClean="0">
                          <a:latin typeface="Arial"/>
                          <a:ea typeface="Times New Roman"/>
                          <a:cs typeface="Times New Roman"/>
                        </a:rPr>
                        <a:t>in gasoline/</a:t>
                      </a:r>
                      <a:r>
                        <a:rPr lang="en-US" sz="1100" dirty="0" err="1" smtClean="0">
                          <a:latin typeface="Arial"/>
                          <a:ea typeface="Times New Roman"/>
                          <a:cs typeface="Times New Roman"/>
                        </a:rPr>
                        <a:t>diesel+other</a:t>
                      </a:r>
                      <a:r>
                        <a:rPr lang="en-US" sz="1100" dirty="0" smtClean="0">
                          <a:latin typeface="Arial"/>
                          <a:ea typeface="Times New Roman"/>
                          <a:cs typeface="Times New Roman"/>
                        </a:rPr>
                        <a:t> specs</a:t>
                      </a:r>
                      <a:endParaRPr lang="hu-HU" sz="1200" dirty="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524910">
                <a:tc>
                  <a:txBody>
                    <a:bodyPr/>
                    <a:lstStyle/>
                    <a:p>
                      <a:pPr>
                        <a:lnSpc>
                          <a:spcPct val="115000"/>
                        </a:lnSpc>
                        <a:spcAft>
                          <a:spcPts val="0"/>
                        </a:spcAft>
                      </a:pPr>
                      <a:r>
                        <a:rPr lang="en-US" sz="1100" dirty="0">
                          <a:latin typeface="Arial"/>
                          <a:ea typeface="Times New Roman"/>
                          <a:cs typeface="Times New Roman"/>
                        </a:rPr>
                        <a:t>2000 IGO/Heating oil</a:t>
                      </a:r>
                      <a:endParaRPr lang="hu-HU" sz="1200" dirty="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100">
                          <a:latin typeface="Arial"/>
                          <a:ea typeface="Times New Roman"/>
                          <a:cs typeface="Times New Roman"/>
                        </a:rPr>
                        <a:t>Directive 1999/32/EC on sulphur in liquid fuels</a:t>
                      </a:r>
                      <a:endParaRPr lang="hu-HU" sz="120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100" b="0" dirty="0" smtClean="0">
                          <a:latin typeface="Arial"/>
                          <a:ea typeface="Times New Roman"/>
                          <a:cs typeface="Times New Roman"/>
                        </a:rPr>
                        <a:t>Heating oil 0.2 %</a:t>
                      </a:r>
                      <a:r>
                        <a:rPr lang="en-US" sz="1100" dirty="0" smtClean="0">
                          <a:latin typeface="Arial"/>
                          <a:ea typeface="Times New Roman"/>
                          <a:cs typeface="Times New Roman"/>
                        </a:rPr>
                        <a:t> S</a:t>
                      </a:r>
                      <a:endParaRPr lang="hu-HU" sz="1200" dirty="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24910">
                <a:tc>
                  <a:txBody>
                    <a:bodyPr/>
                    <a:lstStyle/>
                    <a:p>
                      <a:pPr>
                        <a:lnSpc>
                          <a:spcPct val="115000"/>
                        </a:lnSpc>
                        <a:spcAft>
                          <a:spcPts val="0"/>
                        </a:spcAft>
                      </a:pPr>
                      <a:r>
                        <a:rPr lang="en-US" sz="1100" dirty="0">
                          <a:latin typeface="Arial"/>
                          <a:ea typeface="Times New Roman"/>
                          <a:cs typeface="Times New Roman"/>
                        </a:rPr>
                        <a:t>2003 </a:t>
                      </a:r>
                      <a:r>
                        <a:rPr lang="en-US" sz="1100" b="1" dirty="0">
                          <a:latin typeface="Arial"/>
                          <a:ea typeface="Times New Roman"/>
                          <a:cs typeface="Times New Roman"/>
                        </a:rPr>
                        <a:t>HFO</a:t>
                      </a:r>
                      <a:endParaRPr lang="hu-HU" sz="1200" b="1" dirty="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100">
                          <a:latin typeface="Arial"/>
                          <a:ea typeface="Times New Roman"/>
                          <a:cs typeface="Times New Roman"/>
                        </a:rPr>
                        <a:t>Directive 1999/32/EC on sulphur in liquid fuels</a:t>
                      </a:r>
                      <a:endParaRPr lang="hu-HU" sz="120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100" b="1" dirty="0" smtClean="0">
                          <a:latin typeface="Arial"/>
                          <a:ea typeface="Times New Roman"/>
                          <a:cs typeface="Times New Roman"/>
                        </a:rPr>
                        <a:t>Inland HFO 1%</a:t>
                      </a:r>
                      <a:r>
                        <a:rPr lang="hu-HU" sz="1100" b="1" dirty="0" smtClean="0">
                          <a:latin typeface="Arial"/>
                          <a:ea typeface="Times New Roman"/>
                          <a:cs typeface="Times New Roman"/>
                        </a:rPr>
                        <a:t>m</a:t>
                      </a:r>
                      <a:r>
                        <a:rPr lang="en-US" sz="1100" b="1" dirty="0" smtClean="0">
                          <a:latin typeface="Arial"/>
                          <a:ea typeface="Times New Roman"/>
                          <a:cs typeface="Times New Roman"/>
                        </a:rPr>
                        <a:t> 1S</a:t>
                      </a:r>
                      <a:endParaRPr lang="hu-HU" sz="1200" b="1" dirty="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778030">
                <a:tc>
                  <a:txBody>
                    <a:bodyPr/>
                    <a:lstStyle/>
                    <a:p>
                      <a:pPr>
                        <a:lnSpc>
                          <a:spcPct val="115000"/>
                        </a:lnSpc>
                        <a:spcAft>
                          <a:spcPts val="0"/>
                        </a:spcAft>
                      </a:pPr>
                      <a:r>
                        <a:rPr lang="en-US" sz="1100" dirty="0">
                          <a:latin typeface="Arial"/>
                          <a:ea typeface="Times New Roman"/>
                          <a:cs typeface="Times New Roman"/>
                        </a:rPr>
                        <a:t>2005 </a:t>
                      </a:r>
                      <a:r>
                        <a:rPr lang="en-US" sz="1100" dirty="0" smtClean="0">
                          <a:latin typeface="Arial"/>
                          <a:ea typeface="Times New Roman"/>
                          <a:cs typeface="Times New Roman"/>
                        </a:rPr>
                        <a:t>Gasoline/</a:t>
                      </a:r>
                      <a:r>
                        <a:rPr lang="en-US" sz="1100" b="1" dirty="0" smtClean="0">
                          <a:latin typeface="Arial"/>
                          <a:ea typeface="Times New Roman"/>
                          <a:cs typeface="Times New Roman"/>
                        </a:rPr>
                        <a:t>Diesel</a:t>
                      </a:r>
                      <a:endParaRPr lang="hu-HU" sz="1100" b="1" dirty="0" smtClean="0">
                        <a:latin typeface="Arial"/>
                        <a:ea typeface="Times New Roman"/>
                        <a:cs typeface="Times New Roman"/>
                      </a:endParaRPr>
                    </a:p>
                    <a:p>
                      <a:pPr>
                        <a:lnSpc>
                          <a:spcPct val="115000"/>
                        </a:lnSpc>
                        <a:spcAft>
                          <a:spcPts val="0"/>
                        </a:spcAft>
                      </a:pPr>
                      <a:endParaRPr lang="hu-HU" sz="1200" dirty="0" smtClean="0">
                        <a:latin typeface="Times New Roman"/>
                        <a:ea typeface="Times New Roman"/>
                        <a:cs typeface="Times New Roman"/>
                      </a:endParaRPr>
                    </a:p>
                    <a:p>
                      <a:pPr>
                        <a:lnSpc>
                          <a:spcPct val="115000"/>
                        </a:lnSpc>
                        <a:spcAft>
                          <a:spcPts val="0"/>
                        </a:spcAft>
                      </a:pPr>
                      <a:endParaRPr lang="hu-HU" sz="1200" dirty="0" smtClean="0">
                        <a:latin typeface="Times New Roman"/>
                        <a:ea typeface="Times New Roman"/>
                        <a:cs typeface="Times New Roman"/>
                      </a:endParaRPr>
                    </a:p>
                    <a:p>
                      <a:pPr>
                        <a:lnSpc>
                          <a:spcPct val="115000"/>
                        </a:lnSpc>
                        <a:spcAft>
                          <a:spcPts val="0"/>
                        </a:spcAft>
                      </a:pPr>
                      <a:r>
                        <a:rPr lang="hu-HU" sz="1100" dirty="0" smtClean="0">
                          <a:latin typeface="Arial" pitchFamily="34" charset="0"/>
                          <a:ea typeface="Times New Roman"/>
                          <a:cs typeface="Arial" pitchFamily="34" charset="0"/>
                        </a:rPr>
                        <a:t>2005 </a:t>
                      </a:r>
                      <a:r>
                        <a:rPr lang="hu-HU" sz="1100" b="1" dirty="0" err="1" smtClean="0">
                          <a:latin typeface="Arial" pitchFamily="34" charset="0"/>
                          <a:ea typeface="Times New Roman"/>
                          <a:cs typeface="Arial" pitchFamily="34" charset="0"/>
                        </a:rPr>
                        <a:t>Marine</a:t>
                      </a:r>
                      <a:r>
                        <a:rPr lang="hu-HU" sz="1100" b="1" dirty="0" smtClean="0">
                          <a:latin typeface="Arial" pitchFamily="34" charset="0"/>
                          <a:ea typeface="Times New Roman"/>
                          <a:cs typeface="Arial" pitchFamily="34" charset="0"/>
                        </a:rPr>
                        <a:t> </a:t>
                      </a:r>
                      <a:r>
                        <a:rPr lang="hu-HU" sz="1100" b="1" dirty="0" err="1" smtClean="0">
                          <a:latin typeface="Arial" pitchFamily="34" charset="0"/>
                          <a:ea typeface="Times New Roman"/>
                          <a:cs typeface="Arial" pitchFamily="34" charset="0"/>
                        </a:rPr>
                        <a:t>fuels</a:t>
                      </a:r>
                      <a:endParaRPr lang="hu-HU" sz="1100" b="1" dirty="0">
                        <a:latin typeface="Arial" pitchFamily="34" charset="0"/>
                        <a:ea typeface="Times New Roma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endParaRPr lang="hu-HU" sz="1100" dirty="0" smtClean="0">
                        <a:latin typeface="Arial"/>
                        <a:ea typeface="Times New Roman"/>
                        <a:cs typeface="Times New Roman"/>
                      </a:endParaRPr>
                    </a:p>
                    <a:p>
                      <a:pPr>
                        <a:lnSpc>
                          <a:spcPct val="115000"/>
                        </a:lnSpc>
                        <a:spcAft>
                          <a:spcPts val="0"/>
                        </a:spcAft>
                      </a:pPr>
                      <a:r>
                        <a:rPr lang="en-US" sz="1100" dirty="0" smtClean="0">
                          <a:latin typeface="Arial"/>
                          <a:ea typeface="Times New Roman"/>
                          <a:cs typeface="Times New Roman"/>
                        </a:rPr>
                        <a:t>Directive </a:t>
                      </a:r>
                      <a:r>
                        <a:rPr lang="en-US" sz="1100" dirty="0">
                          <a:latin typeface="Arial"/>
                          <a:ea typeface="Times New Roman"/>
                          <a:cs typeface="Times New Roman"/>
                        </a:rPr>
                        <a:t>98/70/EC on fuels quality: Auto Oil 1 phase </a:t>
                      </a:r>
                      <a:r>
                        <a:rPr lang="en-US" sz="1100" dirty="0" smtClean="0">
                          <a:latin typeface="Arial"/>
                          <a:ea typeface="Times New Roman"/>
                          <a:cs typeface="Times New Roman"/>
                        </a:rPr>
                        <a:t>2</a:t>
                      </a:r>
                      <a:endParaRPr lang="hu-HU" sz="1100" dirty="0" smtClean="0">
                        <a:latin typeface="Arial"/>
                        <a:ea typeface="Times New Roman"/>
                        <a:cs typeface="Times New Roman"/>
                      </a:endParaRPr>
                    </a:p>
                    <a:p>
                      <a:pPr>
                        <a:lnSpc>
                          <a:spcPct val="115000"/>
                        </a:lnSpc>
                        <a:spcAft>
                          <a:spcPts val="0"/>
                        </a:spcAft>
                      </a:pPr>
                      <a:endParaRPr lang="hu-HU" sz="1100" dirty="0" smtClean="0">
                        <a:latin typeface="Arial"/>
                        <a:ea typeface="Times New Roman"/>
                        <a:cs typeface="Times New Roman"/>
                      </a:endParaRPr>
                    </a:p>
                    <a:p>
                      <a:pPr>
                        <a:lnSpc>
                          <a:spcPct val="115000"/>
                        </a:lnSpc>
                        <a:spcAft>
                          <a:spcPts val="0"/>
                        </a:spcAft>
                      </a:pPr>
                      <a:endParaRPr lang="hu-HU" sz="1100" dirty="0" smtClean="0">
                        <a:latin typeface="Arial"/>
                        <a:ea typeface="Times New Roman"/>
                        <a:cs typeface="Times New Roman"/>
                      </a:endParaRPr>
                    </a:p>
                    <a:p>
                      <a:pPr>
                        <a:lnSpc>
                          <a:spcPct val="115000"/>
                        </a:lnSpc>
                        <a:spcAft>
                          <a:spcPts val="0"/>
                        </a:spcAft>
                      </a:pPr>
                      <a:r>
                        <a:rPr lang="hu-HU" sz="1100" dirty="0" err="1" smtClean="0">
                          <a:latin typeface="Arial" pitchFamily="34" charset="0"/>
                          <a:ea typeface="Times New Roman"/>
                          <a:cs typeface="Arial" pitchFamily="34" charset="0"/>
                        </a:rPr>
                        <a:t>Directive</a:t>
                      </a:r>
                      <a:r>
                        <a:rPr lang="hu-HU" sz="1100" dirty="0" smtClean="0">
                          <a:latin typeface="Arial" pitchFamily="34" charset="0"/>
                          <a:ea typeface="Times New Roman"/>
                          <a:cs typeface="Arial" pitchFamily="34" charset="0"/>
                        </a:rPr>
                        <a:t> 2005/33/EC </a:t>
                      </a:r>
                      <a:r>
                        <a:rPr lang="hu-HU" sz="1100" dirty="0" err="1" smtClean="0">
                          <a:latin typeface="Arial" pitchFamily="34" charset="0"/>
                          <a:ea typeface="Times New Roman"/>
                          <a:cs typeface="Arial" pitchFamily="34" charset="0"/>
                        </a:rPr>
                        <a:t>amending</a:t>
                      </a:r>
                      <a:r>
                        <a:rPr lang="hu-HU" sz="1100" dirty="0" smtClean="0">
                          <a:latin typeface="Arial" pitchFamily="34" charset="0"/>
                          <a:ea typeface="Times New Roman"/>
                          <a:cs typeface="Arial" pitchFamily="34" charset="0"/>
                        </a:rPr>
                        <a:t> </a:t>
                      </a:r>
                      <a:r>
                        <a:rPr lang="hu-HU" sz="1100" dirty="0" err="1" smtClean="0">
                          <a:latin typeface="Arial" pitchFamily="34" charset="0"/>
                          <a:ea typeface="Times New Roman"/>
                          <a:cs typeface="Arial" pitchFamily="34" charset="0"/>
                        </a:rPr>
                        <a:t>directive</a:t>
                      </a:r>
                      <a:r>
                        <a:rPr lang="hu-HU" sz="1100" dirty="0" smtClean="0">
                          <a:latin typeface="Arial" pitchFamily="34" charset="0"/>
                          <a:ea typeface="Times New Roman"/>
                          <a:cs typeface="Arial" pitchFamily="34" charset="0"/>
                        </a:rPr>
                        <a:t> 1999/32</a:t>
                      </a:r>
                      <a:endParaRPr lang="hu-HU" sz="1100" dirty="0">
                        <a:latin typeface="Arial" pitchFamily="34" charset="0"/>
                        <a:ea typeface="Times New Roma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100" dirty="0" smtClean="0">
                          <a:latin typeface="Arial"/>
                          <a:ea typeface="Times New Roman"/>
                          <a:cs typeface="Times New Roman"/>
                        </a:rPr>
                        <a:t>50 </a:t>
                      </a:r>
                      <a:r>
                        <a:rPr lang="en-US" sz="1100" dirty="0" err="1" smtClean="0">
                          <a:latin typeface="Arial"/>
                          <a:ea typeface="Times New Roman"/>
                          <a:cs typeface="Times New Roman"/>
                        </a:rPr>
                        <a:t>ppm</a:t>
                      </a:r>
                      <a:r>
                        <a:rPr lang="en-US" sz="1100" dirty="0" smtClean="0">
                          <a:latin typeface="Arial"/>
                          <a:ea typeface="Times New Roman"/>
                          <a:cs typeface="Times New Roman"/>
                        </a:rPr>
                        <a:t> S in gasoline/diesel + </a:t>
                      </a:r>
                      <a:r>
                        <a:rPr lang="en-US" sz="1100" b="1" dirty="0" smtClean="0">
                          <a:latin typeface="Arial"/>
                          <a:ea typeface="Times New Roman"/>
                          <a:cs typeface="Times New Roman"/>
                        </a:rPr>
                        <a:t>35%</a:t>
                      </a:r>
                      <a:r>
                        <a:rPr lang="hu-HU" sz="1100" b="1" dirty="0" smtClean="0">
                          <a:latin typeface="Arial"/>
                          <a:ea typeface="Times New Roman"/>
                          <a:cs typeface="Times New Roman"/>
                        </a:rPr>
                        <a:t> </a:t>
                      </a:r>
                      <a:r>
                        <a:rPr lang="hu-HU" sz="1100" b="1" dirty="0" err="1" smtClean="0">
                          <a:latin typeface="Arial"/>
                          <a:ea typeface="Times New Roman"/>
                          <a:cs typeface="Times New Roman"/>
                        </a:rPr>
                        <a:t>aromatics</a:t>
                      </a:r>
                      <a:r>
                        <a:rPr lang="hu-HU" sz="1100" b="1" dirty="0" smtClean="0">
                          <a:latin typeface="Arial"/>
                          <a:ea typeface="Times New Roman"/>
                          <a:cs typeface="Times New Roman"/>
                        </a:rPr>
                        <a:t> </a:t>
                      </a:r>
                      <a:r>
                        <a:rPr lang="hu-HU" sz="1100" b="1" dirty="0" err="1" smtClean="0">
                          <a:latin typeface="Arial"/>
                          <a:ea typeface="Times New Roman"/>
                          <a:cs typeface="Times New Roman"/>
                        </a:rPr>
                        <a:t>in</a:t>
                      </a:r>
                      <a:r>
                        <a:rPr lang="hu-HU" sz="1100" b="1" dirty="0" smtClean="0">
                          <a:latin typeface="Arial"/>
                          <a:ea typeface="Times New Roman"/>
                          <a:cs typeface="Times New Roman"/>
                        </a:rPr>
                        <a:t> </a:t>
                      </a:r>
                      <a:r>
                        <a:rPr lang="hu-HU" sz="1100" b="1" dirty="0" err="1" smtClean="0">
                          <a:latin typeface="Arial"/>
                          <a:ea typeface="Times New Roman"/>
                          <a:cs typeface="Times New Roman"/>
                        </a:rPr>
                        <a:t>gasoline</a:t>
                      </a:r>
                      <a:endParaRPr lang="hu-HU" sz="1100" b="1" dirty="0" smtClean="0">
                        <a:latin typeface="Arial"/>
                        <a:ea typeface="Times New Roman"/>
                        <a:cs typeface="Times New Roman"/>
                      </a:endParaRPr>
                    </a:p>
                    <a:p>
                      <a:pPr>
                        <a:lnSpc>
                          <a:spcPct val="115000"/>
                        </a:lnSpc>
                        <a:spcAft>
                          <a:spcPts val="0"/>
                        </a:spcAft>
                      </a:pPr>
                      <a:endParaRPr lang="hu-HU" sz="1100" dirty="0" smtClean="0">
                        <a:latin typeface="Arial"/>
                        <a:ea typeface="Times New Roman"/>
                        <a:cs typeface="Times New Roman"/>
                      </a:endParaRPr>
                    </a:p>
                    <a:p>
                      <a:pPr>
                        <a:lnSpc>
                          <a:spcPct val="115000"/>
                        </a:lnSpc>
                        <a:spcAft>
                          <a:spcPts val="0"/>
                        </a:spcAft>
                      </a:pPr>
                      <a:r>
                        <a:rPr lang="hu-HU" sz="1100" b="1" dirty="0" err="1" smtClean="0">
                          <a:latin typeface="Arial"/>
                          <a:ea typeface="Times New Roman"/>
                          <a:cs typeface="Times New Roman"/>
                        </a:rPr>
                        <a:t>Marine</a:t>
                      </a:r>
                      <a:r>
                        <a:rPr lang="hu-HU" sz="1100" b="1" dirty="0" smtClean="0">
                          <a:latin typeface="Arial"/>
                          <a:ea typeface="Times New Roman"/>
                          <a:cs typeface="Times New Roman"/>
                        </a:rPr>
                        <a:t> </a:t>
                      </a:r>
                      <a:r>
                        <a:rPr lang="hu-HU" sz="1100" b="1" dirty="0" err="1" smtClean="0">
                          <a:latin typeface="Arial"/>
                          <a:ea typeface="Times New Roman"/>
                          <a:cs typeface="Times New Roman"/>
                        </a:rPr>
                        <a:t>fuels</a:t>
                      </a:r>
                      <a:r>
                        <a:rPr lang="hu-HU" sz="1100" b="1" baseline="0" dirty="0" smtClean="0">
                          <a:latin typeface="Arial"/>
                          <a:ea typeface="Times New Roman"/>
                          <a:cs typeface="Times New Roman"/>
                        </a:rPr>
                        <a:t> </a:t>
                      </a:r>
                      <a:r>
                        <a:rPr lang="hu-HU" sz="1100" b="1" baseline="0" dirty="0" err="1" smtClean="0">
                          <a:latin typeface="Arial"/>
                          <a:ea typeface="Times New Roman"/>
                          <a:cs typeface="Times New Roman"/>
                        </a:rPr>
                        <a:t>in</a:t>
                      </a:r>
                      <a:r>
                        <a:rPr lang="hu-HU" sz="1100" b="1" baseline="0" dirty="0" smtClean="0">
                          <a:latin typeface="Arial"/>
                          <a:ea typeface="Times New Roman"/>
                          <a:cs typeface="Times New Roman"/>
                        </a:rPr>
                        <a:t> </a:t>
                      </a:r>
                      <a:r>
                        <a:rPr lang="hu-HU" sz="1100" b="1" baseline="0" dirty="0" err="1" smtClean="0">
                          <a:latin typeface="Arial"/>
                          <a:ea typeface="Times New Roman"/>
                          <a:cs typeface="Times New Roman"/>
                        </a:rPr>
                        <a:t>inland</a:t>
                      </a:r>
                      <a:r>
                        <a:rPr lang="hu-HU" sz="1100" b="1" baseline="0" dirty="0" smtClean="0">
                          <a:latin typeface="Arial"/>
                          <a:ea typeface="Times New Roman"/>
                          <a:cs typeface="Times New Roman"/>
                        </a:rPr>
                        <a:t>  0.1%m  S, </a:t>
                      </a:r>
                      <a:r>
                        <a:rPr lang="hu-HU" sz="1100" b="1" baseline="0" dirty="0" err="1" smtClean="0">
                          <a:latin typeface="Arial"/>
                          <a:ea typeface="Times New Roman"/>
                          <a:cs typeface="Times New Roman"/>
                        </a:rPr>
                        <a:t>separate</a:t>
                      </a:r>
                      <a:r>
                        <a:rPr lang="hu-HU" sz="1100" b="1" baseline="0" dirty="0" smtClean="0">
                          <a:latin typeface="Arial"/>
                          <a:ea typeface="Times New Roman"/>
                          <a:cs typeface="Times New Roman"/>
                        </a:rPr>
                        <a:t> </a:t>
                      </a:r>
                      <a:r>
                        <a:rPr lang="hu-HU" sz="1100" b="1" baseline="0" dirty="0" err="1" smtClean="0">
                          <a:latin typeface="Arial"/>
                          <a:ea typeface="Times New Roman"/>
                          <a:cs typeface="Times New Roman"/>
                        </a:rPr>
                        <a:t>limits</a:t>
                      </a:r>
                      <a:r>
                        <a:rPr lang="hu-HU" sz="1100" b="1" baseline="0" dirty="0" smtClean="0">
                          <a:latin typeface="Arial"/>
                          <a:ea typeface="Times New Roman"/>
                          <a:cs typeface="Times New Roman"/>
                        </a:rPr>
                        <a:t> </a:t>
                      </a:r>
                      <a:r>
                        <a:rPr lang="hu-HU" sz="1100" b="1" baseline="0" dirty="0" err="1" smtClean="0">
                          <a:latin typeface="Arial"/>
                          <a:ea typeface="Times New Roman"/>
                          <a:cs typeface="Times New Roman"/>
                        </a:rPr>
                        <a:t>for</a:t>
                      </a:r>
                      <a:r>
                        <a:rPr lang="hu-HU" sz="1100" b="1" baseline="0" dirty="0" smtClean="0">
                          <a:latin typeface="Arial"/>
                          <a:ea typeface="Times New Roman"/>
                          <a:cs typeface="Times New Roman"/>
                        </a:rPr>
                        <a:t> </a:t>
                      </a:r>
                      <a:r>
                        <a:rPr lang="hu-HU" sz="1100" b="1" baseline="0" dirty="0" err="1" smtClean="0">
                          <a:latin typeface="Arial"/>
                          <a:ea typeface="Times New Roman"/>
                          <a:cs typeface="Times New Roman"/>
                        </a:rPr>
                        <a:t>SECAs</a:t>
                      </a:r>
                      <a:r>
                        <a:rPr lang="hu-HU" sz="1100" b="1" baseline="0" dirty="0" smtClean="0">
                          <a:latin typeface="Arial"/>
                          <a:ea typeface="Times New Roman"/>
                          <a:cs typeface="Times New Roman"/>
                        </a:rPr>
                        <a:t>, etc.</a:t>
                      </a:r>
                      <a:endParaRPr lang="hu-HU" sz="1200" b="1" dirty="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24910">
                <a:tc>
                  <a:txBody>
                    <a:bodyPr/>
                    <a:lstStyle/>
                    <a:p>
                      <a:pPr>
                        <a:lnSpc>
                          <a:spcPct val="115000"/>
                        </a:lnSpc>
                        <a:spcAft>
                          <a:spcPts val="0"/>
                        </a:spcAft>
                      </a:pPr>
                      <a:r>
                        <a:rPr lang="en-US" sz="1100" dirty="0">
                          <a:latin typeface="Arial"/>
                          <a:ea typeface="Times New Roman"/>
                          <a:cs typeface="Times New Roman"/>
                        </a:rPr>
                        <a:t>2008 IGO/Heating oil</a:t>
                      </a:r>
                      <a:endParaRPr lang="hu-HU" sz="1200" dirty="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100" dirty="0">
                          <a:latin typeface="Arial"/>
                          <a:ea typeface="Times New Roman"/>
                          <a:cs typeface="Times New Roman"/>
                        </a:rPr>
                        <a:t>Directive 1999/32/EC on </a:t>
                      </a:r>
                      <a:r>
                        <a:rPr lang="en-US" sz="1100" dirty="0" err="1">
                          <a:latin typeface="Arial"/>
                          <a:ea typeface="Times New Roman"/>
                          <a:cs typeface="Times New Roman"/>
                        </a:rPr>
                        <a:t>sulphur</a:t>
                      </a:r>
                      <a:r>
                        <a:rPr lang="en-US" sz="1100" dirty="0">
                          <a:latin typeface="Arial"/>
                          <a:ea typeface="Times New Roman"/>
                          <a:cs typeface="Times New Roman"/>
                        </a:rPr>
                        <a:t> in liquid fuels</a:t>
                      </a:r>
                      <a:endParaRPr lang="hu-HU" sz="1200" dirty="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100" b="1" dirty="0" smtClean="0">
                          <a:latin typeface="Arial"/>
                          <a:ea typeface="Times New Roman"/>
                          <a:cs typeface="Times New Roman"/>
                        </a:rPr>
                        <a:t>Heating oil 0.1%</a:t>
                      </a:r>
                      <a:r>
                        <a:rPr lang="hu-HU" sz="1100" b="1" dirty="0" smtClean="0">
                          <a:latin typeface="Arial"/>
                          <a:ea typeface="Times New Roman"/>
                          <a:cs typeface="Times New Roman"/>
                        </a:rPr>
                        <a:t>m</a:t>
                      </a:r>
                      <a:r>
                        <a:rPr lang="en-US" sz="1100" b="1" dirty="0" smtClean="0">
                          <a:latin typeface="Arial"/>
                          <a:ea typeface="Times New Roman"/>
                          <a:cs typeface="Times New Roman"/>
                        </a:rPr>
                        <a:t> S</a:t>
                      </a:r>
                      <a:endParaRPr lang="hu-HU" sz="1200" b="1" dirty="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24910">
                <a:tc>
                  <a:txBody>
                    <a:bodyPr/>
                    <a:lstStyle/>
                    <a:p>
                      <a:pPr>
                        <a:lnSpc>
                          <a:spcPct val="115000"/>
                        </a:lnSpc>
                        <a:spcAft>
                          <a:spcPts val="0"/>
                        </a:spcAft>
                      </a:pPr>
                      <a:r>
                        <a:rPr lang="en-US" sz="1100" dirty="0">
                          <a:latin typeface="Arial"/>
                          <a:ea typeface="Times New Roman"/>
                          <a:cs typeface="Times New Roman"/>
                        </a:rPr>
                        <a:t>2009 Gasoline/</a:t>
                      </a:r>
                      <a:r>
                        <a:rPr lang="en-US" sz="1100" b="1" dirty="0">
                          <a:latin typeface="Arial"/>
                          <a:ea typeface="Times New Roman"/>
                          <a:cs typeface="Times New Roman"/>
                        </a:rPr>
                        <a:t>Diesel</a:t>
                      </a:r>
                      <a:endParaRPr lang="hu-HU" sz="1200" b="1" dirty="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100" dirty="0">
                          <a:latin typeface="Arial"/>
                          <a:ea typeface="Times New Roman"/>
                          <a:cs typeface="Times New Roman"/>
                        </a:rPr>
                        <a:t>Directive 98/70/EC on fuels quality: Auto Oil 2</a:t>
                      </a:r>
                      <a:endParaRPr lang="hu-HU" sz="1200" dirty="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100" b="1" dirty="0" smtClean="0">
                          <a:latin typeface="Arial"/>
                          <a:ea typeface="Times New Roman"/>
                          <a:cs typeface="Times New Roman"/>
                        </a:rPr>
                        <a:t>10 </a:t>
                      </a:r>
                      <a:r>
                        <a:rPr lang="en-US" sz="1100" b="1" dirty="0" err="1" smtClean="0">
                          <a:latin typeface="Arial"/>
                          <a:ea typeface="Times New Roman"/>
                          <a:cs typeface="Times New Roman"/>
                        </a:rPr>
                        <a:t>ppm</a:t>
                      </a:r>
                      <a:r>
                        <a:rPr lang="en-US" sz="1100" b="1" dirty="0" smtClean="0">
                          <a:latin typeface="Arial"/>
                          <a:ea typeface="Times New Roman"/>
                          <a:cs typeface="Times New Roman"/>
                        </a:rPr>
                        <a:t> S in gasoline/diesel</a:t>
                      </a:r>
                      <a:endParaRPr lang="hu-HU" sz="1200" b="1" dirty="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50340">
                <a:tc>
                  <a:txBody>
                    <a:bodyPr/>
                    <a:lstStyle/>
                    <a:p>
                      <a:pPr>
                        <a:lnSpc>
                          <a:spcPct val="115000"/>
                        </a:lnSpc>
                        <a:spcAft>
                          <a:spcPts val="0"/>
                        </a:spcAft>
                      </a:pPr>
                      <a:r>
                        <a:rPr lang="en-US" sz="1100" dirty="0">
                          <a:latin typeface="Arial"/>
                          <a:ea typeface="Times New Roman"/>
                          <a:cs typeface="Times New Roman"/>
                        </a:rPr>
                        <a:t>2009 Gasoline/</a:t>
                      </a:r>
                      <a:r>
                        <a:rPr lang="en-US" sz="1100" b="1" dirty="0">
                          <a:latin typeface="Arial"/>
                          <a:ea typeface="Times New Roman"/>
                          <a:cs typeface="Times New Roman"/>
                        </a:rPr>
                        <a:t>Diesel</a:t>
                      </a:r>
                      <a:endParaRPr lang="hu-HU" sz="1200" b="1" dirty="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Arial"/>
                          <a:ea typeface="Times New Roman"/>
                          <a:cs typeface="Times New Roman"/>
                        </a:rPr>
                        <a:t>Fuels Quality Directive proposal: Non-road diesel specification and diesel PAH limit</a:t>
                      </a:r>
                      <a:endParaRPr lang="hu-HU" sz="120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1100" b="1" dirty="0" smtClean="0">
                          <a:latin typeface="Arial"/>
                          <a:ea typeface="Times New Roman"/>
                          <a:cs typeface="Times New Roman"/>
                        </a:rPr>
                        <a:t>11</a:t>
                      </a:r>
                      <a:r>
                        <a:rPr lang="en-US" sz="1100" b="1" dirty="0" smtClean="0">
                          <a:latin typeface="Arial"/>
                          <a:ea typeface="Times New Roman"/>
                          <a:cs typeface="Times New Roman"/>
                        </a:rPr>
                        <a:t>% m/m PAH in road diesel</a:t>
                      </a:r>
                      <a:r>
                        <a:rPr lang="hu-HU" sz="1100" b="1" dirty="0" smtClean="0">
                          <a:latin typeface="Arial"/>
                          <a:ea typeface="Times New Roman"/>
                          <a:cs typeface="Times New Roman"/>
                        </a:rPr>
                        <a:t>,</a:t>
                      </a:r>
                      <a:r>
                        <a:rPr lang="en-US" sz="1100" b="1" dirty="0" smtClean="0">
                          <a:latin typeface="Arial"/>
                          <a:ea typeface="Times New Roman"/>
                          <a:cs typeface="Times New Roman"/>
                        </a:rPr>
                        <a:t> 10 </a:t>
                      </a:r>
                      <a:r>
                        <a:rPr lang="en-US" sz="1100" b="1" dirty="0" err="1" smtClean="0">
                          <a:latin typeface="Arial"/>
                          <a:ea typeface="Times New Roman"/>
                          <a:cs typeface="Times New Roman"/>
                        </a:rPr>
                        <a:t>ppm</a:t>
                      </a:r>
                      <a:r>
                        <a:rPr lang="en-US" sz="1100" b="1" dirty="0" smtClean="0">
                          <a:latin typeface="Arial"/>
                          <a:ea typeface="Times New Roman"/>
                          <a:cs typeface="Times New Roman"/>
                        </a:rPr>
                        <a:t> S in non-road diesel</a:t>
                      </a:r>
                      <a:endParaRPr lang="hu-HU" sz="1200" b="1" dirty="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7" name="Szövegdoboz 6"/>
          <p:cNvSpPr txBox="1"/>
          <p:nvPr/>
        </p:nvSpPr>
        <p:spPr>
          <a:xfrm>
            <a:off x="428597" y="6429397"/>
            <a:ext cx="2928959" cy="461665"/>
          </a:xfrm>
          <a:prstGeom prst="rect">
            <a:avLst/>
          </a:prstGeom>
          <a:noFill/>
        </p:spPr>
        <p:txBody>
          <a:bodyPr wrap="square" rtlCol="0">
            <a:spAutoFit/>
          </a:bodyPr>
          <a:lstStyle/>
          <a:p>
            <a:endParaRPr lang="hu-HU" sz="1200" dirty="0" smtClean="0">
              <a:latin typeface="Arial" pitchFamily="34" charset="0"/>
              <a:cs typeface="Arial" pitchFamily="34" charset="0"/>
            </a:endParaRPr>
          </a:p>
          <a:p>
            <a:r>
              <a:rPr lang="hu-HU" sz="1200" dirty="0" err="1" smtClean="0">
                <a:latin typeface="Arial" pitchFamily="34" charset="0"/>
                <a:cs typeface="Arial" pitchFamily="34" charset="0"/>
              </a:rPr>
              <a:t>Based</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on</a:t>
            </a:r>
            <a:r>
              <a:rPr lang="hu-HU" sz="1200" dirty="0" smtClean="0">
                <a:latin typeface="Arial" pitchFamily="34" charset="0"/>
                <a:cs typeface="Arial" pitchFamily="34" charset="0"/>
              </a:rPr>
              <a:t> EUROPIA, 2008</a:t>
            </a:r>
            <a:endParaRPr lang="hu-HU"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85800" y="116632"/>
            <a:ext cx="7772400" cy="1470025"/>
          </a:xfrm>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Alternatív motorhajtóanyagok I.</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Alcím 2"/>
          <p:cNvSpPr>
            <a:spLocks noGrp="1"/>
          </p:cNvSpPr>
          <p:nvPr>
            <p:ph type="subTitle" idx="1"/>
          </p:nvPr>
        </p:nvSpPr>
        <p:spPr>
          <a:xfrm>
            <a:off x="1371600" y="1124744"/>
            <a:ext cx="6400800" cy="1752600"/>
          </a:xfrm>
        </p:spPr>
        <p:txBody>
          <a:bodyPr>
            <a:normAutofit/>
          </a:bodyPr>
          <a:lstStyle/>
          <a:p>
            <a:pPr algn="r"/>
            <a:r>
              <a:rPr lang="hu-HU" sz="2400" b="1"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Liquid</a:t>
            </a:r>
            <a:r>
              <a:rPr lang="hu-HU"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hu-HU" sz="2400" b="1"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biofuels</a:t>
            </a:r>
            <a:endParaRPr lang="hu-HU" sz="24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églalap 3"/>
          <p:cNvSpPr/>
          <p:nvPr/>
        </p:nvSpPr>
        <p:spPr>
          <a:xfrm>
            <a:off x="1043608" y="2305616"/>
            <a:ext cx="7056784" cy="1323439"/>
          </a:xfrm>
          <a:prstGeom prst="rect">
            <a:avLst/>
          </a:prstGeom>
          <a:solidFill>
            <a:srgbClr val="FFC000"/>
          </a:solidFill>
        </p:spPr>
        <p:txBody>
          <a:bodyPr wrap="square">
            <a:spAutoFit/>
          </a:bodyPr>
          <a:lstStyle/>
          <a:p>
            <a:pPr lvl="1"/>
            <a:r>
              <a:rPr lang="hu-HU" sz="2000" b="1" dirty="0" err="1" smtClean="0">
                <a:latin typeface="Arial" pitchFamily="34" charset="0"/>
                <a:cs typeface="Arial" pitchFamily="34" charset="0"/>
              </a:rPr>
              <a:t>Biofuels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liquid</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road-passenger</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road-freight</a:t>
            </a:r>
            <a:r>
              <a:rPr lang="hu-HU" sz="2000" dirty="0" smtClean="0">
                <a:latin typeface="Arial" pitchFamily="34" charset="0"/>
                <a:cs typeface="Arial" pitchFamily="34" charset="0"/>
              </a:rPr>
              <a:t>, air, </a:t>
            </a:r>
            <a:r>
              <a:rPr lang="hu-HU" sz="2000" dirty="0" err="1" smtClean="0">
                <a:latin typeface="Arial" pitchFamily="34" charset="0"/>
                <a:cs typeface="Arial" pitchFamily="34" charset="0"/>
              </a:rPr>
              <a:t>rail</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water</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already</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nearly</a:t>
            </a:r>
            <a:r>
              <a:rPr lang="hu-HU" sz="2000" dirty="0" smtClean="0">
                <a:latin typeface="Arial" pitchFamily="34" charset="0"/>
                <a:cs typeface="Arial" pitchFamily="34" charset="0"/>
              </a:rPr>
              <a:t> 5% of </a:t>
            </a:r>
            <a:r>
              <a:rPr lang="hu-HU" sz="2000" dirty="0" err="1" smtClean="0">
                <a:latin typeface="Arial" pitchFamily="34" charset="0"/>
                <a:cs typeface="Arial" pitchFamily="34" charset="0"/>
              </a:rPr>
              <a:t>the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fuel</a:t>
            </a:r>
            <a:r>
              <a:rPr lang="hu-HU" sz="2000" dirty="0" smtClean="0">
                <a:latin typeface="Arial" pitchFamily="34" charset="0"/>
                <a:cs typeface="Arial" pitchFamily="34" charset="0"/>
              </a:rPr>
              <a:t> market; </a:t>
            </a:r>
            <a:r>
              <a:rPr lang="hu-HU" sz="2000" i="1" dirty="0" err="1" smtClean="0">
                <a:latin typeface="Arial" pitchFamily="34" charset="0"/>
                <a:cs typeface="Arial" pitchFamily="34" charset="0"/>
              </a:rPr>
              <a:t>their</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sustainability</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shall</a:t>
            </a:r>
            <a:r>
              <a:rPr lang="hu-HU" sz="2000" i="1" dirty="0" smtClean="0">
                <a:latin typeface="Arial" pitchFamily="34" charset="0"/>
                <a:cs typeface="Arial" pitchFamily="34" charset="0"/>
              </a:rPr>
              <a:t> be </a:t>
            </a:r>
            <a:r>
              <a:rPr lang="hu-HU" sz="2000" i="1" dirty="0" err="1" smtClean="0">
                <a:latin typeface="Arial" pitchFamily="34" charset="0"/>
                <a:cs typeface="Arial" pitchFamily="34" charset="0"/>
              </a:rPr>
              <a:t>ensured</a:t>
            </a:r>
            <a:r>
              <a:rPr lang="hu-HU" sz="2000" i="1" dirty="0" smtClean="0">
                <a:latin typeface="Arial" pitchFamily="34" charset="0"/>
                <a:cs typeface="Arial" pitchFamily="34" charset="0"/>
              </a:rPr>
              <a:t> (10% of </a:t>
            </a:r>
            <a:r>
              <a:rPr lang="hu-HU" sz="2000" i="1" dirty="0" err="1" smtClean="0">
                <a:latin typeface="Arial" pitchFamily="34" charset="0"/>
                <a:cs typeface="Arial" pitchFamily="34" charset="0"/>
              </a:rPr>
              <a:t>renewables</a:t>
            </a:r>
            <a:r>
              <a:rPr lang="hu-HU" sz="2000" i="1" dirty="0" smtClean="0">
                <a:latin typeface="Arial" pitchFamily="34" charset="0"/>
                <a:cs typeface="Arial" pitchFamily="34" charset="0"/>
              </a:rPr>
              <a:t> is </a:t>
            </a:r>
            <a:r>
              <a:rPr lang="hu-HU" sz="2000" i="1" dirty="0" err="1" smtClean="0">
                <a:latin typeface="Arial" pitchFamily="34" charset="0"/>
                <a:cs typeface="Arial" pitchFamily="34" charset="0"/>
              </a:rPr>
              <a:t>expected</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by</a:t>
            </a:r>
            <a:r>
              <a:rPr lang="hu-HU" sz="2000" i="1" dirty="0" smtClean="0">
                <a:latin typeface="Arial" pitchFamily="34" charset="0"/>
                <a:cs typeface="Arial" pitchFamily="34" charset="0"/>
              </a:rPr>
              <a:t> 2020 </a:t>
            </a:r>
            <a:r>
              <a:rPr lang="hu-HU" sz="2000" i="1" dirty="0" err="1" smtClean="0">
                <a:latin typeface="Arial" pitchFamily="34" charset="0"/>
                <a:cs typeface="Arial" pitchFamily="34" charset="0"/>
              </a:rPr>
              <a:t>according</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the</a:t>
            </a:r>
            <a:r>
              <a:rPr lang="hu-HU" sz="2000" i="1" dirty="0" smtClean="0">
                <a:latin typeface="Arial" pitchFamily="34" charset="0"/>
                <a:cs typeface="Arial" pitchFamily="34" charset="0"/>
              </a:rPr>
              <a:t> 2009/28/EC </a:t>
            </a:r>
            <a:r>
              <a:rPr lang="hu-HU" sz="2000" i="1" dirty="0" err="1" smtClean="0">
                <a:latin typeface="Arial" pitchFamily="34" charset="0"/>
                <a:cs typeface="Arial" pitchFamily="34" charset="0"/>
              </a:rPr>
              <a:t>directive</a:t>
            </a:r>
            <a:r>
              <a:rPr lang="hu-HU" sz="2000" i="1" dirty="0" smtClean="0">
                <a:latin typeface="Arial" pitchFamily="34" charset="0"/>
                <a:cs typeface="Arial" pitchFamily="34" charset="0"/>
              </a:rPr>
              <a:t>)</a:t>
            </a:r>
            <a:r>
              <a:rPr lang="hu-HU" sz="2000" dirty="0" smtClean="0">
                <a:latin typeface="Arial" pitchFamily="34" charset="0"/>
                <a:cs typeface="Arial" pitchFamily="34" charset="0"/>
              </a:rPr>
              <a:t>]</a:t>
            </a:r>
            <a:r>
              <a:rPr lang="hu-HU" sz="2000" i="1" dirty="0" smtClean="0">
                <a:latin typeface="Arial" pitchFamily="34" charset="0"/>
                <a:cs typeface="Arial" pitchFamily="34" charset="0"/>
              </a:rPr>
              <a:t> </a:t>
            </a:r>
            <a:endParaRPr lang="hu-HU" sz="2000" dirty="0" smtClean="0">
              <a:latin typeface="Arial" pitchFamily="34" charset="0"/>
              <a:cs typeface="Arial" pitchFamily="34" charset="0"/>
            </a:endParaRPr>
          </a:p>
        </p:txBody>
      </p:sp>
      <p:sp>
        <p:nvSpPr>
          <p:cNvPr id="5" name="Téglalap 4"/>
          <p:cNvSpPr/>
          <p:nvPr/>
        </p:nvSpPr>
        <p:spPr>
          <a:xfrm>
            <a:off x="971600" y="4100879"/>
            <a:ext cx="7272808" cy="276999"/>
          </a:xfrm>
          <a:prstGeom prst="rect">
            <a:avLst/>
          </a:prstGeom>
        </p:spPr>
        <p:txBody>
          <a:bodyPr wrap="square">
            <a:spAutoFit/>
          </a:bodyPr>
          <a:lstStyle/>
          <a:p>
            <a:r>
              <a:rPr lang="hu-HU" sz="1200" dirty="0" err="1" smtClean="0">
                <a:latin typeface="Arial" pitchFamily="34" charset="0"/>
                <a:cs typeface="Arial" pitchFamily="34" charset="0"/>
              </a:rPr>
              <a:t>Source</a:t>
            </a:r>
            <a:r>
              <a:rPr lang="hu-HU" sz="1200" dirty="0" smtClean="0">
                <a:latin typeface="Arial" pitchFamily="34" charset="0"/>
                <a:cs typeface="Arial" pitchFamily="34" charset="0"/>
              </a:rPr>
              <a:t>: </a:t>
            </a:r>
            <a:r>
              <a:rPr lang="hu-HU" sz="1200" dirty="0" smtClean="0">
                <a:latin typeface="Arial" pitchFamily="34" charset="0"/>
                <a:cs typeface="Arial" pitchFamily="34" charset="0"/>
                <a:hlinkClick r:id="rId2"/>
              </a:rPr>
              <a:t>http://eur-lex.europa.eu/LexUriServ/LexUriServ.do?uri=COM:2013:0017:FIN:EN:PDF</a:t>
            </a:r>
            <a:r>
              <a:rPr lang="hu-HU" sz="1200" dirty="0" smtClean="0">
                <a:latin typeface="Arial" pitchFamily="34" charset="0"/>
                <a:cs typeface="Arial" pitchFamily="34" charset="0"/>
              </a:rPr>
              <a:t> 2 </a:t>
            </a:r>
            <a:r>
              <a:rPr lang="hu-HU" sz="1200" dirty="0" err="1" smtClean="0">
                <a:latin typeface="Arial" pitchFamily="34" charset="0"/>
                <a:cs typeface="Arial" pitchFamily="34" charset="0"/>
              </a:rPr>
              <a:t>Feb</a:t>
            </a:r>
            <a:r>
              <a:rPr lang="hu-HU" sz="1200" dirty="0" smtClean="0">
                <a:latin typeface="Arial" pitchFamily="34" charset="0"/>
                <a:cs typeface="Arial" pitchFamily="34" charset="0"/>
              </a:rPr>
              <a:t> 2013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71400"/>
            <a:ext cx="8229600" cy="1143000"/>
          </a:xfrm>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Global </a:t>
            </a:r>
            <a:r>
              <a:rPr lang="hu-HU" sz="2800" b="1" dirty="0" err="1" smtClean="0">
                <a:effectLst>
                  <a:outerShdw blurRad="38100" dist="38100" dir="2700000" algn="tl">
                    <a:srgbClr val="000000">
                      <a:alpha val="43137"/>
                    </a:srgbClr>
                  </a:outerShdw>
                </a:effectLst>
                <a:latin typeface="Arial" pitchFamily="34" charset="0"/>
                <a:cs typeface="Arial" pitchFamily="34" charset="0"/>
              </a:rPr>
              <a:t>transport</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demand</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by</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fuel</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fuel</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economy</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pic>
        <p:nvPicPr>
          <p:cNvPr id="1201154" name="Picture 2"/>
          <p:cNvPicPr>
            <a:picLocks noChangeAspect="1" noChangeArrowheads="1"/>
          </p:cNvPicPr>
          <p:nvPr/>
        </p:nvPicPr>
        <p:blipFill>
          <a:blip r:embed="rId2" cstate="print"/>
          <a:srcRect/>
          <a:stretch>
            <a:fillRect/>
          </a:stretch>
        </p:blipFill>
        <p:spPr bwMode="auto">
          <a:xfrm>
            <a:off x="179512" y="620688"/>
            <a:ext cx="8829675" cy="4924425"/>
          </a:xfrm>
          <a:prstGeom prst="rect">
            <a:avLst/>
          </a:prstGeom>
          <a:noFill/>
          <a:ln w="9525">
            <a:noFill/>
            <a:miter lim="800000"/>
            <a:headEnd/>
            <a:tailEnd/>
          </a:ln>
        </p:spPr>
      </p:pic>
      <p:sp>
        <p:nvSpPr>
          <p:cNvPr id="4" name="Szövegdoboz 3"/>
          <p:cNvSpPr txBox="1"/>
          <p:nvPr/>
        </p:nvSpPr>
        <p:spPr>
          <a:xfrm>
            <a:off x="539552" y="6309320"/>
            <a:ext cx="5472608" cy="276999"/>
          </a:xfrm>
          <a:prstGeom prst="rect">
            <a:avLst/>
          </a:prstGeom>
          <a:noFill/>
        </p:spPr>
        <p:txBody>
          <a:bodyPr wrap="square" rtlCol="0">
            <a:spAutoFit/>
          </a:bodyPr>
          <a:lstStyle/>
          <a:p>
            <a:r>
              <a:rPr lang="hu-HU" sz="1200" dirty="0" err="1" smtClean="0">
                <a:latin typeface="Arial" pitchFamily="34" charset="0"/>
                <a:cs typeface="Arial" pitchFamily="34" charset="0"/>
              </a:rPr>
              <a:t>Source</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based</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on</a:t>
            </a:r>
            <a:r>
              <a:rPr lang="hu-HU" sz="1200" dirty="0" smtClean="0">
                <a:latin typeface="Arial" pitchFamily="34" charset="0"/>
                <a:cs typeface="Arial" pitchFamily="34" charset="0"/>
              </a:rPr>
              <a:t> </a:t>
            </a:r>
            <a:r>
              <a:rPr lang="hu-HU" sz="1200" dirty="0" err="1" smtClean="0">
                <a:latin typeface="Arial" pitchFamily="34" charset="0"/>
                <a:cs typeface="Arial" pitchFamily="34" charset="0"/>
                <a:hlinkClick r:id="rId3"/>
              </a:rPr>
              <a:t>www.bp.com</a:t>
            </a:r>
            <a:r>
              <a:rPr lang="hu-HU" sz="1200" dirty="0" smtClean="0">
                <a:latin typeface="Arial" pitchFamily="34" charset="0"/>
                <a:cs typeface="Arial" pitchFamily="34" charset="0"/>
              </a:rPr>
              <a:t>, 3. </a:t>
            </a:r>
            <a:r>
              <a:rPr lang="hu-HU" sz="1200" dirty="0" err="1" smtClean="0">
                <a:latin typeface="Arial" pitchFamily="34" charset="0"/>
                <a:cs typeface="Arial" pitchFamily="34" charset="0"/>
              </a:rPr>
              <a:t>Feb</a:t>
            </a:r>
            <a:r>
              <a:rPr lang="hu-HU" sz="1200" dirty="0" smtClean="0">
                <a:latin typeface="Arial" pitchFamily="34" charset="0"/>
                <a:cs typeface="Arial" pitchFamily="34" charset="0"/>
              </a:rPr>
              <a:t>. 2013</a:t>
            </a:r>
            <a:endParaRPr lang="hu-HU" sz="1200" dirty="0">
              <a:latin typeface="Arial" pitchFamily="34" charset="0"/>
              <a:cs typeface="Arial" pitchFamily="34" charset="0"/>
            </a:endParaRPr>
          </a:p>
        </p:txBody>
      </p:sp>
      <p:sp>
        <p:nvSpPr>
          <p:cNvPr id="5" name="Téglalap 4"/>
          <p:cNvSpPr/>
          <p:nvPr/>
        </p:nvSpPr>
        <p:spPr>
          <a:xfrm>
            <a:off x="3995936" y="5541039"/>
            <a:ext cx="4896544" cy="1477328"/>
          </a:xfrm>
          <a:prstGeom prst="rect">
            <a:avLst/>
          </a:prstGeom>
          <a:solidFill>
            <a:srgbClr val="FFFF00"/>
          </a:solidFill>
        </p:spPr>
        <p:txBody>
          <a:bodyPr wrap="square">
            <a:spAutoFit/>
          </a:bodyPr>
          <a:lstStyle/>
          <a:p>
            <a:r>
              <a:rPr lang="hu-HU" dirty="0" smtClean="0"/>
              <a:t>- EU: </a:t>
            </a:r>
            <a:r>
              <a:rPr lang="hu-HU" dirty="0" err="1" smtClean="0"/>
              <a:t>legally</a:t>
            </a:r>
            <a:r>
              <a:rPr lang="hu-HU" dirty="0" smtClean="0"/>
              <a:t> </a:t>
            </a:r>
            <a:r>
              <a:rPr lang="hu-HU" dirty="0" err="1" smtClean="0"/>
              <a:t>binding</a:t>
            </a:r>
            <a:r>
              <a:rPr lang="hu-HU" dirty="0" smtClean="0"/>
              <a:t> CO2 </a:t>
            </a:r>
            <a:r>
              <a:rPr lang="hu-HU" dirty="0" err="1" smtClean="0"/>
              <a:t>emissions</a:t>
            </a:r>
            <a:r>
              <a:rPr lang="hu-HU" dirty="0" smtClean="0"/>
              <a:t> </a:t>
            </a:r>
            <a:r>
              <a:rPr lang="hu-HU" dirty="0" err="1" smtClean="0"/>
              <a:t>limits</a:t>
            </a:r>
            <a:r>
              <a:rPr lang="hu-HU" dirty="0" smtClean="0"/>
              <a:t> (</a:t>
            </a:r>
            <a:r>
              <a:rPr lang="hu-HU" dirty="0" err="1" smtClean="0"/>
              <a:t>penalty</a:t>
            </a:r>
            <a:r>
              <a:rPr lang="hu-HU" dirty="0" smtClean="0"/>
              <a:t>)</a:t>
            </a:r>
          </a:p>
          <a:p>
            <a:r>
              <a:rPr lang="hu-HU" dirty="0" smtClean="0"/>
              <a:t>- USA 2016: 6.6 l/100 km (W. Bush)</a:t>
            </a:r>
          </a:p>
          <a:p>
            <a:r>
              <a:rPr lang="hu-HU" dirty="0" smtClean="0"/>
              <a:t>   USA 2025: 4.3 l/100 km (B. </a:t>
            </a:r>
            <a:r>
              <a:rPr lang="hu-HU" dirty="0" err="1" smtClean="0"/>
              <a:t>Obama</a:t>
            </a:r>
            <a:r>
              <a:rPr lang="hu-HU" dirty="0" smtClean="0"/>
              <a:t>)</a:t>
            </a:r>
          </a:p>
          <a:p>
            <a:r>
              <a:rPr lang="hu-HU" dirty="0" smtClean="0"/>
              <a:t>	‘</a:t>
            </a:r>
            <a:r>
              <a:rPr lang="hu-HU" dirty="0" err="1" smtClean="0"/>
              <a:t>Average</a:t>
            </a:r>
            <a:r>
              <a:rPr lang="hu-HU" dirty="0" smtClean="0"/>
              <a:t> </a:t>
            </a:r>
            <a:r>
              <a:rPr lang="hu-HU" dirty="0" err="1" smtClean="0"/>
              <a:t>fleet</a:t>
            </a:r>
            <a:r>
              <a:rPr lang="hu-HU" dirty="0" smtClean="0"/>
              <a:t> </a:t>
            </a:r>
            <a:r>
              <a:rPr lang="hu-HU" dirty="0" err="1" smtClean="0"/>
              <a:t>consumption</a:t>
            </a:r>
            <a:r>
              <a:rPr lang="hu-HU" dirty="0" smtClean="0"/>
              <a:t>’</a:t>
            </a:r>
          </a:p>
          <a:p>
            <a:endParaRPr lang="hu-H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44624"/>
            <a:ext cx="8229600" cy="1143000"/>
          </a:xfrm>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CO2 </a:t>
            </a:r>
            <a:r>
              <a:rPr lang="hu-HU" sz="2800" b="1" dirty="0" err="1" smtClean="0">
                <a:effectLst>
                  <a:outerShdw blurRad="38100" dist="38100" dir="2700000" algn="tl">
                    <a:srgbClr val="000000">
                      <a:alpha val="43137"/>
                    </a:srgbClr>
                  </a:outerShdw>
                </a:effectLst>
                <a:latin typeface="Arial" pitchFamily="34" charset="0"/>
                <a:cs typeface="Arial" pitchFamily="34" charset="0"/>
              </a:rPr>
              <a:t>emissions</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limits</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for</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cars</a:t>
            </a:r>
            <a:r>
              <a:rPr lang="hu-HU" sz="2800" b="1" dirty="0" smtClean="0">
                <a:effectLst>
                  <a:outerShdw blurRad="38100" dist="38100" dir="2700000" algn="tl">
                    <a:srgbClr val="000000">
                      <a:alpha val="43137"/>
                    </a:srgbClr>
                  </a:outerShdw>
                </a:effectLst>
                <a:latin typeface="Arial" pitchFamily="34" charset="0"/>
                <a:cs typeface="Arial" pitchFamily="34" charset="0"/>
              </a:rPr>
              <a:t> &amp; </a:t>
            </a:r>
            <a:r>
              <a:rPr lang="hu-HU" sz="2800" b="1" dirty="0" err="1" smtClean="0">
                <a:effectLst>
                  <a:outerShdw blurRad="38100" dist="38100" dir="2700000" algn="tl">
                    <a:srgbClr val="000000">
                      <a:alpha val="43137"/>
                    </a:srgbClr>
                  </a:outerShdw>
                </a:effectLst>
                <a:latin typeface="Arial" pitchFamily="34" charset="0"/>
                <a:cs typeface="Arial" pitchFamily="34" charset="0"/>
              </a:rPr>
              <a:t>vans</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a:xfrm>
            <a:off x="457200" y="1124744"/>
            <a:ext cx="8229600" cy="5400599"/>
          </a:xfrm>
        </p:spPr>
        <p:txBody>
          <a:bodyPr>
            <a:normAutofit lnSpcReduction="10000"/>
          </a:bodyPr>
          <a:lstStyle/>
          <a:p>
            <a:pPr marL="342900" lvl="1" indent="-342900">
              <a:buFont typeface="Arial" pitchFamily="34" charset="0"/>
              <a:buChar char="•"/>
            </a:pPr>
            <a:r>
              <a:rPr lang="hu-HU" sz="2000" b="1" dirty="0" err="1" smtClean="0">
                <a:solidFill>
                  <a:schemeClr val="tx2"/>
                </a:solidFill>
                <a:latin typeface="Arial" pitchFamily="34" charset="0"/>
                <a:cs typeface="Arial" pitchFamily="34" charset="0"/>
              </a:rPr>
              <a:t>Legally</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binding</a:t>
            </a:r>
            <a:r>
              <a:rPr lang="hu-HU" sz="2000" b="1" dirty="0" smtClean="0">
                <a:solidFill>
                  <a:schemeClr val="tx2"/>
                </a:solidFill>
                <a:latin typeface="Arial" pitchFamily="34" charset="0"/>
                <a:cs typeface="Arial" pitchFamily="34" charset="0"/>
              </a:rPr>
              <a:t> 120 g CO2/km (130 </a:t>
            </a:r>
            <a:r>
              <a:rPr lang="hu-HU" sz="2000" b="1" dirty="0" err="1" smtClean="0">
                <a:solidFill>
                  <a:schemeClr val="tx2"/>
                </a:solidFill>
                <a:latin typeface="Arial" pitchFamily="34" charset="0"/>
                <a:cs typeface="Arial" pitchFamily="34" charset="0"/>
              </a:rPr>
              <a:t>through</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vehicle</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technology</a:t>
            </a:r>
            <a:r>
              <a:rPr lang="hu-HU" sz="2000" b="1" dirty="0" smtClean="0">
                <a:solidFill>
                  <a:schemeClr val="tx2"/>
                </a:solidFill>
                <a:latin typeface="Arial" pitchFamily="34" charset="0"/>
                <a:cs typeface="Arial" pitchFamily="34" charset="0"/>
              </a:rPr>
              <a:t> and 10 </a:t>
            </a:r>
            <a:r>
              <a:rPr lang="hu-HU" sz="2000" b="1" dirty="0" err="1" smtClean="0">
                <a:solidFill>
                  <a:schemeClr val="tx2"/>
                </a:solidFill>
                <a:latin typeface="Arial" pitchFamily="34" charset="0"/>
                <a:cs typeface="Arial" pitchFamily="34" charset="0"/>
              </a:rPr>
              <a:t>standards</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through</a:t>
            </a:r>
            <a:r>
              <a:rPr lang="hu-HU" sz="2000" b="1" dirty="0" smtClean="0">
                <a:solidFill>
                  <a:schemeClr val="tx2"/>
                </a:solidFill>
                <a:latin typeface="Arial" pitchFamily="34" charset="0"/>
                <a:cs typeface="Arial" pitchFamily="34" charset="0"/>
              </a:rPr>
              <a:t> air </a:t>
            </a:r>
            <a:r>
              <a:rPr lang="hu-HU" sz="2000" b="1" dirty="0" err="1" smtClean="0">
                <a:solidFill>
                  <a:schemeClr val="tx2"/>
                </a:solidFill>
                <a:latin typeface="Arial" pitchFamily="34" charset="0"/>
                <a:cs typeface="Arial" pitchFamily="34" charset="0"/>
              </a:rPr>
              <a:t>cond</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tyres</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etc</a:t>
            </a:r>
            <a:r>
              <a:rPr lang="hu-HU" sz="2000" b="1" dirty="0" smtClean="0">
                <a:solidFill>
                  <a:schemeClr val="tx2"/>
                </a:solidFill>
                <a:latin typeface="Arial" pitchFamily="34" charset="0"/>
                <a:cs typeface="Arial" pitchFamily="34" charset="0"/>
              </a:rPr>
              <a:t>) of </a:t>
            </a:r>
            <a:r>
              <a:rPr lang="hu-HU" sz="2000" b="1" dirty="0" err="1" smtClean="0">
                <a:solidFill>
                  <a:schemeClr val="tx2"/>
                </a:solidFill>
                <a:latin typeface="Arial" pitchFamily="34" charset="0"/>
                <a:cs typeface="Arial" pitchFamily="34" charset="0"/>
              </a:rPr>
              <a:t>new</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passenger</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cars</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from</a:t>
            </a:r>
            <a:r>
              <a:rPr lang="hu-HU" sz="2000" b="1" dirty="0" smtClean="0">
                <a:solidFill>
                  <a:schemeClr val="tx2"/>
                </a:solidFill>
                <a:latin typeface="Arial" pitchFamily="34" charset="0"/>
                <a:cs typeface="Arial" pitchFamily="34" charset="0"/>
              </a:rPr>
              <a:t> 2012</a:t>
            </a:r>
            <a:r>
              <a:rPr lang="hu-HU" sz="2000" dirty="0" smtClean="0">
                <a:solidFill>
                  <a:schemeClr val="tx2"/>
                </a:solidFill>
                <a:latin typeface="Arial" pitchFamily="34" charset="0"/>
                <a:cs typeface="Arial" pitchFamily="34" charset="0"/>
              </a:rPr>
              <a:t> </a:t>
            </a:r>
            <a:r>
              <a:rPr lang="hu-HU" sz="2000" dirty="0" smtClean="0">
                <a:latin typeface="Arial" pitchFamily="34" charset="0"/>
                <a:cs typeface="Arial" pitchFamily="34" charset="0"/>
              </a:rPr>
              <a:t>(65% of </a:t>
            </a:r>
            <a:r>
              <a:rPr lang="hu-HU" sz="2000" dirty="0" err="1" smtClean="0">
                <a:latin typeface="Arial" pitchFamily="34" charset="0"/>
                <a:cs typeface="Arial" pitchFamily="34" charset="0"/>
              </a:rPr>
              <a:t>the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car</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fleet</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by</a:t>
            </a:r>
            <a:r>
              <a:rPr lang="hu-HU" sz="2000" dirty="0" smtClean="0">
                <a:latin typeface="Arial" pitchFamily="34" charset="0"/>
                <a:cs typeface="Arial" pitchFamily="34" charset="0"/>
              </a:rPr>
              <a:t> 2012, 75% </a:t>
            </a:r>
            <a:r>
              <a:rPr lang="hu-HU" sz="2000" dirty="0" err="1" smtClean="0">
                <a:latin typeface="Arial" pitchFamily="34" charset="0"/>
                <a:cs typeface="Arial" pitchFamily="34" charset="0"/>
              </a:rPr>
              <a:t>by</a:t>
            </a:r>
            <a:r>
              <a:rPr lang="hu-HU" sz="2000" dirty="0" smtClean="0">
                <a:latin typeface="Arial" pitchFamily="34" charset="0"/>
                <a:cs typeface="Arial" pitchFamily="34" charset="0"/>
              </a:rPr>
              <a:t> 2013, 80% </a:t>
            </a:r>
            <a:r>
              <a:rPr lang="hu-HU" sz="2000" dirty="0" err="1" smtClean="0">
                <a:latin typeface="Arial" pitchFamily="34" charset="0"/>
                <a:cs typeface="Arial" pitchFamily="34" charset="0"/>
              </a:rPr>
              <a:t>by</a:t>
            </a:r>
            <a:r>
              <a:rPr lang="hu-HU" sz="2000" dirty="0" smtClean="0">
                <a:latin typeface="Arial" pitchFamily="34" charset="0"/>
                <a:cs typeface="Arial" pitchFamily="34" charset="0"/>
              </a:rPr>
              <a:t> 2014 and 100% </a:t>
            </a:r>
            <a:r>
              <a:rPr lang="hu-HU" sz="2000" dirty="0" err="1" smtClean="0">
                <a:latin typeface="Arial" pitchFamily="34" charset="0"/>
                <a:cs typeface="Arial" pitchFamily="34" charset="0"/>
              </a:rPr>
              <a:t>by</a:t>
            </a:r>
            <a:r>
              <a:rPr lang="hu-HU" sz="2000" dirty="0" smtClean="0">
                <a:latin typeface="Arial" pitchFamily="34" charset="0"/>
                <a:cs typeface="Arial" pitchFamily="34" charset="0"/>
              </a:rPr>
              <a:t> 2015). </a:t>
            </a:r>
            <a:r>
              <a:rPr lang="hu-HU" sz="2000" dirty="0" err="1" smtClean="0">
                <a:latin typeface="Arial" pitchFamily="34" charset="0"/>
                <a:cs typeface="Arial" pitchFamily="34" charset="0"/>
              </a:rPr>
              <a:t>Plan</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for</a:t>
            </a:r>
            <a:r>
              <a:rPr lang="hu-HU" sz="2000" dirty="0" smtClean="0">
                <a:latin typeface="Arial" pitchFamily="34" charset="0"/>
                <a:cs typeface="Arial" pitchFamily="34" charset="0"/>
              </a:rPr>
              <a:t> 2020: 95 g/km. </a:t>
            </a:r>
            <a:r>
              <a:rPr lang="hu-HU" sz="2000" dirty="0" err="1" smtClean="0">
                <a:latin typeface="Arial" pitchFamily="34" charset="0"/>
                <a:cs typeface="Arial" pitchFamily="34" charset="0"/>
              </a:rPr>
              <a:t>Non-compliers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will</a:t>
            </a:r>
            <a:r>
              <a:rPr lang="hu-HU" sz="2000" dirty="0" smtClean="0">
                <a:latin typeface="Arial" pitchFamily="34" charset="0"/>
                <a:cs typeface="Arial" pitchFamily="34" charset="0"/>
              </a:rPr>
              <a:t> be </a:t>
            </a:r>
            <a:r>
              <a:rPr lang="hu-HU" sz="2000" dirty="0" err="1" smtClean="0">
                <a:latin typeface="Arial" pitchFamily="34" charset="0"/>
                <a:cs typeface="Arial" pitchFamily="34" charset="0"/>
              </a:rPr>
              <a:t>penalised</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Eur</a:t>
            </a:r>
            <a:r>
              <a:rPr lang="hu-HU" sz="2000" dirty="0" smtClean="0">
                <a:latin typeface="Arial" pitchFamily="34" charset="0"/>
                <a:cs typeface="Arial" pitchFamily="34" charset="0"/>
              </a:rPr>
              <a:t> 5, 15, 25, 95 per </a:t>
            </a:r>
            <a:r>
              <a:rPr lang="hu-HU" sz="2000" dirty="0" err="1" smtClean="0">
                <a:latin typeface="Arial" pitchFamily="34" charset="0"/>
                <a:cs typeface="Arial" pitchFamily="34" charset="0"/>
              </a:rPr>
              <a:t>excess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gram</a:t>
            </a:r>
            <a:r>
              <a:rPr lang="hu-HU" sz="2000" dirty="0" smtClean="0">
                <a:latin typeface="Arial" pitchFamily="34" charset="0"/>
                <a:cs typeface="Arial" pitchFamily="34" charset="0"/>
              </a:rPr>
              <a:t>) </a:t>
            </a:r>
            <a:r>
              <a:rPr lang="hu-HU" sz="2000" b="1" i="1" dirty="0" smtClean="0">
                <a:solidFill>
                  <a:schemeClr val="tx2"/>
                </a:solidFill>
                <a:latin typeface="Arial" pitchFamily="34" charset="0"/>
                <a:cs typeface="Arial" pitchFamily="34" charset="0"/>
              </a:rPr>
              <a:t>(</a:t>
            </a:r>
            <a:r>
              <a:rPr lang="hu-HU" sz="2000" b="1" i="1" dirty="0" err="1" smtClean="0">
                <a:solidFill>
                  <a:schemeClr val="tx2"/>
                </a:solidFill>
                <a:latin typeface="Arial" pitchFamily="34" charset="0"/>
                <a:cs typeface="Arial" pitchFamily="34" charset="0"/>
              </a:rPr>
              <a:t>Reg</a:t>
            </a:r>
            <a:r>
              <a:rPr lang="hu-HU" sz="2000" b="1" i="1" dirty="0" smtClean="0">
                <a:solidFill>
                  <a:schemeClr val="tx2"/>
                </a:solidFill>
                <a:latin typeface="Arial" pitchFamily="34" charset="0"/>
                <a:cs typeface="Arial" pitchFamily="34" charset="0"/>
              </a:rPr>
              <a:t>. EC No. 443/2009)</a:t>
            </a:r>
          </a:p>
          <a:p>
            <a:endParaRPr lang="hu-HU" sz="2400" dirty="0" smtClean="0">
              <a:latin typeface="Arial" pitchFamily="34" charset="0"/>
              <a:cs typeface="Arial" pitchFamily="34" charset="0"/>
            </a:endParaRPr>
          </a:p>
          <a:p>
            <a:r>
              <a:rPr lang="hu-HU" sz="2400" dirty="0" err="1" smtClean="0">
                <a:latin typeface="Arial" pitchFamily="34" charset="0"/>
                <a:cs typeface="Arial" pitchFamily="34" charset="0"/>
              </a:rPr>
              <a:t>Amendment</a:t>
            </a:r>
            <a:r>
              <a:rPr lang="hu-HU" sz="2400" dirty="0" smtClean="0">
                <a:latin typeface="Arial" pitchFamily="34" charset="0"/>
                <a:cs typeface="Arial" pitchFamily="34" charset="0"/>
              </a:rPr>
              <a:t> of </a:t>
            </a:r>
            <a:r>
              <a:rPr lang="hu-HU" sz="2400" dirty="0" err="1" smtClean="0">
                <a:latin typeface="Arial" pitchFamily="34" charset="0"/>
                <a:cs typeface="Arial" pitchFamily="34" charset="0"/>
              </a:rPr>
              <a:t>reg</a:t>
            </a:r>
            <a:r>
              <a:rPr lang="hu-HU" sz="2400" dirty="0" smtClean="0">
                <a:latin typeface="Arial" pitchFamily="34" charset="0"/>
                <a:cs typeface="Arial" pitchFamily="34" charset="0"/>
              </a:rPr>
              <a:t> 443/2009 </a:t>
            </a:r>
            <a:r>
              <a:rPr lang="hu-HU" sz="2400" dirty="0" err="1" smtClean="0">
                <a:latin typeface="Arial" pitchFamily="34" charset="0"/>
                <a:cs typeface="Arial" pitchFamily="34" charset="0"/>
              </a:rPr>
              <a:t>as</a:t>
            </a:r>
            <a:r>
              <a:rPr lang="hu-HU" sz="2400" dirty="0" smtClean="0">
                <a:latin typeface="Arial" pitchFamily="34" charset="0"/>
                <a:cs typeface="Arial" pitchFamily="34" charset="0"/>
              </a:rPr>
              <a:t> of 31 </a:t>
            </a:r>
            <a:r>
              <a:rPr lang="hu-HU" sz="2400" dirty="0" err="1" smtClean="0">
                <a:latin typeface="Arial" pitchFamily="34" charset="0"/>
                <a:cs typeface="Arial" pitchFamily="34" charset="0"/>
              </a:rPr>
              <a:t>March</a:t>
            </a:r>
            <a:r>
              <a:rPr lang="hu-HU" sz="2400" dirty="0" smtClean="0">
                <a:latin typeface="Arial" pitchFamily="34" charset="0"/>
                <a:cs typeface="Arial" pitchFamily="34" charset="0"/>
              </a:rPr>
              <a:t> 2011</a:t>
            </a:r>
          </a:p>
          <a:p>
            <a:pPr lvl="1"/>
            <a:r>
              <a:rPr lang="hu-HU" sz="2000" b="1" dirty="0" err="1" smtClean="0">
                <a:solidFill>
                  <a:schemeClr val="tx2"/>
                </a:solidFill>
                <a:latin typeface="Arial" pitchFamily="34" charset="0"/>
                <a:cs typeface="Arial" pitchFamily="34" charset="0"/>
              </a:rPr>
              <a:t>Legally</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binding</a:t>
            </a:r>
            <a:r>
              <a:rPr lang="hu-HU" sz="2000" b="1" dirty="0" smtClean="0">
                <a:solidFill>
                  <a:schemeClr val="tx2"/>
                </a:solidFill>
                <a:latin typeface="Arial" pitchFamily="34" charset="0"/>
                <a:cs typeface="Arial" pitchFamily="34" charset="0"/>
              </a:rPr>
              <a:t> 175 g CO2/km of </a:t>
            </a:r>
            <a:r>
              <a:rPr lang="hu-HU" sz="2000" b="1" dirty="0" err="1" smtClean="0">
                <a:solidFill>
                  <a:schemeClr val="tx2"/>
                </a:solidFill>
                <a:latin typeface="Arial" pitchFamily="34" charset="0"/>
                <a:cs typeface="Arial" pitchFamily="34" charset="0"/>
              </a:rPr>
              <a:t>light</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vans</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up</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to</a:t>
            </a:r>
            <a:r>
              <a:rPr lang="hu-HU" sz="2000" b="1" dirty="0" smtClean="0">
                <a:solidFill>
                  <a:schemeClr val="tx2"/>
                </a:solidFill>
                <a:latin typeface="Arial" pitchFamily="34" charset="0"/>
                <a:cs typeface="Arial" pitchFamily="34" charset="0"/>
              </a:rPr>
              <a:t> 3.5 </a:t>
            </a:r>
            <a:r>
              <a:rPr lang="hu-HU" sz="2000" b="1" dirty="0" err="1" smtClean="0">
                <a:solidFill>
                  <a:schemeClr val="tx2"/>
                </a:solidFill>
                <a:latin typeface="Arial" pitchFamily="34" charset="0"/>
                <a:cs typeface="Arial" pitchFamily="34" charset="0"/>
              </a:rPr>
              <a:t>tons</a:t>
            </a:r>
            <a:r>
              <a:rPr lang="hu-HU" sz="2000" dirty="0" smtClean="0">
                <a:latin typeface="Arial" pitchFamily="34" charset="0"/>
                <a:cs typeface="Arial" pitchFamily="34" charset="0"/>
              </a:rPr>
              <a:t> (2014: 70% of </a:t>
            </a:r>
            <a:r>
              <a:rPr lang="hu-HU" sz="2000" dirty="0" err="1" smtClean="0">
                <a:latin typeface="Arial" pitchFamily="34" charset="0"/>
                <a:cs typeface="Arial" pitchFamily="34" charset="0"/>
              </a:rPr>
              <a:t>the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fleet</a:t>
            </a:r>
            <a:r>
              <a:rPr lang="hu-HU" sz="2000" dirty="0" smtClean="0">
                <a:latin typeface="Arial" pitchFamily="34" charset="0"/>
                <a:cs typeface="Arial" pitchFamily="34" charset="0"/>
              </a:rPr>
              <a:t>, 2015: 75%, 2016: 80%, 2017 : 100%)</a:t>
            </a:r>
          </a:p>
          <a:p>
            <a:pPr lvl="1"/>
            <a:r>
              <a:rPr lang="hu-HU" sz="2000" b="1" dirty="0" err="1" smtClean="0">
                <a:solidFill>
                  <a:schemeClr val="tx2"/>
                </a:solidFill>
                <a:latin typeface="Arial" pitchFamily="34" charset="0"/>
                <a:cs typeface="Arial" pitchFamily="34" charset="0"/>
              </a:rPr>
              <a:t>Penalty</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from</a:t>
            </a:r>
            <a:r>
              <a:rPr lang="hu-HU" sz="2000" b="1" dirty="0" smtClean="0">
                <a:solidFill>
                  <a:schemeClr val="tx2"/>
                </a:solidFill>
                <a:latin typeface="Arial" pitchFamily="34" charset="0"/>
                <a:cs typeface="Arial" pitchFamily="34" charset="0"/>
              </a:rPr>
              <a:t> 2014 </a:t>
            </a:r>
            <a:r>
              <a:rPr lang="hu-HU" sz="2000" b="1" dirty="0" err="1" smtClean="0">
                <a:solidFill>
                  <a:schemeClr val="tx2"/>
                </a:solidFill>
                <a:latin typeface="Arial" pitchFamily="34" charset="0"/>
                <a:cs typeface="Arial" pitchFamily="34" charset="0"/>
              </a:rPr>
              <a:t>for</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non-compliance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max</a:t>
            </a:r>
            <a:r>
              <a:rPr lang="hu-HU" sz="2000" dirty="0" smtClean="0">
                <a:latin typeface="Arial" pitchFamily="34" charset="0"/>
                <a:cs typeface="Arial" pitchFamily="34" charset="0"/>
              </a:rPr>
              <a:t> of Euro 95 per </a:t>
            </a:r>
            <a:r>
              <a:rPr lang="hu-HU" sz="2000" dirty="0" err="1" smtClean="0">
                <a:latin typeface="Arial" pitchFamily="34" charset="0"/>
                <a:cs typeface="Arial" pitchFamily="34" charset="0"/>
              </a:rPr>
              <a:t>car</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for</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exceeding</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the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target</a:t>
            </a:r>
            <a:endParaRPr lang="hu-HU" sz="2000" dirty="0" smtClean="0">
              <a:latin typeface="Arial" pitchFamily="34" charset="0"/>
              <a:cs typeface="Arial" pitchFamily="34" charset="0"/>
            </a:endParaRPr>
          </a:p>
          <a:p>
            <a:pPr lvl="1"/>
            <a:r>
              <a:rPr lang="hu-HU" sz="2000" b="1" dirty="0" err="1" smtClean="0">
                <a:solidFill>
                  <a:schemeClr val="tx2"/>
                </a:solidFill>
                <a:latin typeface="Arial" pitchFamily="34" charset="0"/>
                <a:cs typeface="Arial" pitchFamily="34" charset="0"/>
              </a:rPr>
              <a:t>By</a:t>
            </a:r>
            <a:r>
              <a:rPr lang="hu-HU" sz="2000" b="1" dirty="0" smtClean="0">
                <a:solidFill>
                  <a:schemeClr val="tx2"/>
                </a:solidFill>
                <a:latin typeface="Arial" pitchFamily="34" charset="0"/>
                <a:cs typeface="Arial" pitchFamily="34" charset="0"/>
              </a:rPr>
              <a:t> 2014, </a:t>
            </a:r>
            <a:r>
              <a:rPr lang="hu-HU" sz="2000" b="1" dirty="0" err="1" smtClean="0">
                <a:solidFill>
                  <a:schemeClr val="tx2"/>
                </a:solidFill>
                <a:latin typeface="Arial" pitchFamily="34" charset="0"/>
                <a:cs typeface="Arial" pitchFamily="34" charset="0"/>
              </a:rPr>
              <a:t>Commission</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may</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propose</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to</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extend</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to</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minibuses</a:t>
            </a:r>
            <a:r>
              <a:rPr lang="hu-HU" sz="2000" b="1" dirty="0" smtClean="0">
                <a:solidFill>
                  <a:schemeClr val="tx2"/>
                </a:solidFill>
                <a:latin typeface="Arial" pitchFamily="34" charset="0"/>
                <a:cs typeface="Arial" pitchFamily="34" charset="0"/>
              </a:rPr>
              <a:t> and </a:t>
            </a:r>
            <a:r>
              <a:rPr lang="hu-HU" sz="2000" b="1" dirty="0" err="1" smtClean="0">
                <a:solidFill>
                  <a:schemeClr val="tx2"/>
                </a:solidFill>
                <a:latin typeface="Arial" pitchFamily="34" charset="0"/>
                <a:cs typeface="Arial" pitchFamily="34" charset="0"/>
              </a:rPr>
              <a:t>vans</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up</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to</a:t>
            </a:r>
            <a:r>
              <a:rPr lang="hu-HU" sz="2000" b="1" dirty="0" smtClean="0">
                <a:solidFill>
                  <a:schemeClr val="tx2"/>
                </a:solidFill>
                <a:latin typeface="Arial" pitchFamily="34" charset="0"/>
                <a:cs typeface="Arial" pitchFamily="34" charset="0"/>
              </a:rPr>
              <a:t> 12 </a:t>
            </a:r>
            <a:r>
              <a:rPr lang="hu-HU" sz="2000" b="1" dirty="0" err="1" smtClean="0">
                <a:solidFill>
                  <a:schemeClr val="tx2"/>
                </a:solidFill>
                <a:latin typeface="Arial" pitchFamily="34" charset="0"/>
                <a:cs typeface="Arial" pitchFamily="34" charset="0"/>
              </a:rPr>
              <a:t>tons</a:t>
            </a:r>
            <a:r>
              <a:rPr lang="hu-HU" sz="2000" b="1" dirty="0" smtClean="0">
                <a:solidFill>
                  <a:schemeClr val="tx2"/>
                </a:solidFill>
                <a:latin typeface="Arial" pitchFamily="34" charset="0"/>
                <a:cs typeface="Arial" pitchFamily="34" charset="0"/>
              </a:rPr>
              <a:t> </a:t>
            </a:r>
          </a:p>
          <a:p>
            <a:pPr>
              <a:buNone/>
            </a:pPr>
            <a:endParaRPr lang="hu-HU" sz="2400" dirty="0" smtClean="0">
              <a:latin typeface="Arial" pitchFamily="34" charset="0"/>
              <a:cs typeface="Arial" pitchFamily="34" charset="0"/>
            </a:endParaRPr>
          </a:p>
          <a:p>
            <a:pPr>
              <a:buNone/>
            </a:pPr>
            <a:r>
              <a:rPr lang="hu-HU" sz="1600" dirty="0" err="1" smtClean="0">
                <a:latin typeface="Arial" pitchFamily="34" charset="0"/>
                <a:cs typeface="Arial" pitchFamily="34" charset="0"/>
              </a:rPr>
              <a:t>Source</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Council</a:t>
            </a:r>
            <a:r>
              <a:rPr lang="hu-HU" sz="1600" dirty="0" smtClean="0">
                <a:latin typeface="Arial" pitchFamily="34" charset="0"/>
                <a:cs typeface="Arial" pitchFamily="34" charset="0"/>
              </a:rPr>
              <a:t> of </a:t>
            </a:r>
            <a:r>
              <a:rPr lang="hu-HU" sz="1600" dirty="0" err="1" smtClean="0">
                <a:latin typeface="Arial" pitchFamily="34" charset="0"/>
                <a:cs typeface="Arial" pitchFamily="34" charset="0"/>
              </a:rPr>
              <a:t>the</a:t>
            </a:r>
            <a:r>
              <a:rPr lang="hu-HU" sz="1600" dirty="0" smtClean="0">
                <a:latin typeface="Arial" pitchFamily="34" charset="0"/>
                <a:cs typeface="Arial" pitchFamily="34" charset="0"/>
              </a:rPr>
              <a:t> European Union, </a:t>
            </a:r>
            <a:r>
              <a:rPr lang="hu-HU" sz="1600" dirty="0" err="1" smtClean="0">
                <a:latin typeface="Arial" pitchFamily="34" charset="0"/>
                <a:cs typeface="Arial" pitchFamily="34" charset="0"/>
              </a:rPr>
              <a:t>Brussels</a:t>
            </a:r>
            <a:r>
              <a:rPr lang="hu-HU" sz="1600" dirty="0" smtClean="0">
                <a:latin typeface="Arial" pitchFamily="34" charset="0"/>
                <a:cs typeface="Arial" pitchFamily="34" charset="0"/>
              </a:rPr>
              <a:t>, 31 </a:t>
            </a:r>
            <a:r>
              <a:rPr lang="hu-HU" sz="1600" dirty="0" err="1" smtClean="0">
                <a:latin typeface="Arial" pitchFamily="34" charset="0"/>
                <a:cs typeface="Arial" pitchFamily="34" charset="0"/>
              </a:rPr>
              <a:t>March</a:t>
            </a:r>
            <a:r>
              <a:rPr lang="hu-HU" sz="1600" dirty="0" smtClean="0">
                <a:latin typeface="Arial" pitchFamily="34" charset="0"/>
                <a:cs typeface="Arial" pitchFamily="34" charset="0"/>
              </a:rPr>
              <a:t> 2011, 8406/11, PRESSE 86</a:t>
            </a:r>
          </a:p>
          <a:p>
            <a:endParaRPr lang="hu-HU"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5548</Words>
  <Application>Microsoft Office PowerPoint</Application>
  <PresentationFormat>Diavetítés a képernyőre (4:3 oldalarány)</PresentationFormat>
  <Paragraphs>958</Paragraphs>
  <Slides>47</Slides>
  <Notes>7</Notes>
  <HiddenSlides>0</HiddenSlides>
  <MMClips>0</MMClips>
  <ScaleCrop>false</ScaleCrop>
  <HeadingPairs>
    <vt:vector size="6" baseType="variant">
      <vt:variant>
        <vt:lpstr>Téma</vt:lpstr>
      </vt:variant>
      <vt:variant>
        <vt:i4>1</vt:i4>
      </vt:variant>
      <vt:variant>
        <vt:lpstr>Beágyazott OLE kiszolgálók</vt:lpstr>
      </vt:variant>
      <vt:variant>
        <vt:i4>2</vt:i4>
      </vt:variant>
      <vt:variant>
        <vt:lpstr>Diacímek</vt:lpstr>
      </vt:variant>
      <vt:variant>
        <vt:i4>47</vt:i4>
      </vt:variant>
    </vt:vector>
  </HeadingPairs>
  <TitlesOfParts>
    <vt:vector size="50" baseType="lpstr">
      <vt:lpstr>Office-téma</vt:lpstr>
      <vt:lpstr>Visio</vt:lpstr>
      <vt:lpstr>Chart</vt:lpstr>
      <vt:lpstr>I. Konvencionális (kőolajalapú) közlekedési hajtóanyagok (motorbenzin, dízel-gázolaj, kerozin, bunker olaj)</vt:lpstr>
      <vt:lpstr>Coverage of transport modes and travel range by the main convential and alternative fuels</vt:lpstr>
      <vt:lpstr>Belső égésű motorok, sugárhajtóművek és hajókazánok</vt:lpstr>
      <vt:lpstr>Belső égésű motorok és működésük – Diesel-motor</vt:lpstr>
      <vt:lpstr>A motorhajtóanyagokra vonatkozó előírások szigorításának okai: károsanyag kibocsátás csökkentése, felhaszn. igények </vt:lpstr>
      <vt:lpstr>Kőolajtermék specifikáció-változás az EU-ban – környezet- és egészségvédelmi indítékú szigorítások (S, aromások, PAH) </vt:lpstr>
      <vt:lpstr>Alternatív motorhajtóanyagok I.</vt:lpstr>
      <vt:lpstr>Global transport demand by fuel, fuel economy</vt:lpstr>
      <vt:lpstr>CO2 emissions limits for cars &amp; vans</vt:lpstr>
      <vt:lpstr>Diesel-motoros személygépjárművek károsanyag-kibocsátásának határértékei (EU) </vt:lpstr>
      <vt:lpstr>…és az autógyártók kívánságlistája</vt:lpstr>
      <vt:lpstr>A dizelüzemű gépkocsik aránya az USA-ban és Nyugat-Európában, 2004-2008</vt:lpstr>
      <vt:lpstr>Pending proposals to ‘overhaul’ energy taxation </vt:lpstr>
      <vt:lpstr>14. dia</vt:lpstr>
      <vt:lpstr>Környezetbarát dízelgázolajok:  korszerű dízelgázolajokkal szemben támasztott követelmények</vt:lpstr>
      <vt:lpstr>Dízelgázolajok néhány minőségi előírása</vt:lpstr>
      <vt:lpstr>Gázolaj kis hőmérsékleti szivattyúzhatóságának jellemzése: CFPP, CP</vt:lpstr>
      <vt:lpstr>Korszerű dízelgázolajok</vt:lpstr>
      <vt:lpstr>Különböző szénhidrogének cetánszámának és szénatom-számának (gázolaj: C14-C20) összefüggése </vt:lpstr>
      <vt:lpstr>20. dia</vt:lpstr>
      <vt:lpstr>Korszerű dízelgázolajok adalékai (1/3)</vt:lpstr>
      <vt:lpstr>Korszerű dízelgázolajok adalékai (2/3)</vt:lpstr>
      <vt:lpstr>Korszerű dízelgázolajok adalékai (3/3)</vt:lpstr>
      <vt:lpstr>Környezetbarát dízelgázolajok előállításának kulcsfontosságú elemei (1/2)</vt:lpstr>
      <vt:lpstr>Környezetbarát dízelgázolajok előállításának kulcsfontosságú elemei (2/2)</vt:lpstr>
      <vt:lpstr>Dízelgázolajok minőségi előírásainak változása Magyarországon</vt:lpstr>
      <vt:lpstr>27. dia</vt:lpstr>
      <vt:lpstr>Kipufogógáz kezelés Diesel-motor</vt:lpstr>
      <vt:lpstr>Diesel-motoros személygépjárművek károsanyag-kibocsátásának határértékei (EU) </vt:lpstr>
      <vt:lpstr>Diesel-motorok kipufogógáz  utóátalakítói / katalizátorai (1/5)</vt:lpstr>
      <vt:lpstr>Diesel-motorok kipufogógáz  utóátalakítói / katalizátorai (2/5)  Oxidáló katalizátorok</vt:lpstr>
      <vt:lpstr>Diesel-motorok kipufogógáz utóátalakítói/katalizátorai (3/5)  NOx-átalakító katalizátorok</vt:lpstr>
      <vt:lpstr>Karbamid használata dízelüzemű gépjárművek SCR-rendszerében</vt:lpstr>
      <vt:lpstr>Diesel-motorok kipufogógáz utóátalakítói/katalizátorai (4/5)  Részecskeszűrők (DPF)</vt:lpstr>
      <vt:lpstr>Diesel-motorok kipufogógáz utóátalakítói/katalizátorai (5/5 )  Kipufogógáz visszavezetés (EGR)</vt:lpstr>
      <vt:lpstr>Eredmény:  károsanyag-kibocsátás csökkentése</vt:lpstr>
      <vt:lpstr>Nem közúti felhasználású dízelgázolajok kéntartalma</vt:lpstr>
      <vt:lpstr>Repülőgép üzemanyagok (1/2)</vt:lpstr>
      <vt:lpstr>Sugárhajtóművek működése, elvárt kerozin minőség</vt:lpstr>
      <vt:lpstr>Repülőgép üzemanyagok (2/2)</vt:lpstr>
      <vt:lpstr>41. dia</vt:lpstr>
      <vt:lpstr>42. dia</vt:lpstr>
      <vt:lpstr>Marine fuels (1/3)</vt:lpstr>
      <vt:lpstr>MARPOL (marine pollution) Annex VI (2/3)              </vt:lpstr>
      <vt:lpstr>EU Directive 2005/33/EC (3/3)</vt:lpstr>
      <vt:lpstr>46. dia</vt:lpstr>
      <vt:lpstr>Konv. közlekedési hajtóanyag gyártás II. Dízel-gázolaj, kerozin, bunkerolaj - Összefoglalás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Konvencionális (kőolajalapú) közlekedési hajtóanyagok (motorbenzin, dízel-gázolaj, kerozin, bunker olaj)</dc:title>
  <dc:creator>lracz</dc:creator>
  <cp:lastModifiedBy>lracz</cp:lastModifiedBy>
  <cp:revision>1</cp:revision>
  <dcterms:created xsi:type="dcterms:W3CDTF">2014-03-27T18:32:02Z</dcterms:created>
  <dcterms:modified xsi:type="dcterms:W3CDTF">2014-03-27T18:37:34Z</dcterms:modified>
</cp:coreProperties>
</file>