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92" r:id="rId34"/>
    <p:sldId id="289" r:id="rId35"/>
    <p:sldId id="291" r:id="rId36"/>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24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hu-HU"/>
  <c:chart>
    <c:title>
      <c:layout/>
    </c:title>
    <c:plotArea>
      <c:layout/>
      <c:doughnutChart>
        <c:varyColors val="1"/>
        <c:ser>
          <c:idx val="0"/>
          <c:order val="0"/>
          <c:tx>
            <c:strRef>
              <c:f>Munka1!$B$1</c:f>
              <c:strCache>
                <c:ptCount val="1"/>
                <c:pt idx="0">
                  <c:v>CMOpa</c:v>
                </c:pt>
              </c:strCache>
            </c:strRef>
          </c:tx>
          <c:cat>
            <c:strRef>
              <c:f>Munka1!$A$2:$A$7</c:f>
              <c:strCache>
                <c:ptCount val="6"/>
                <c:pt idx="0">
                  <c:v>Crude oil (1)</c:v>
                </c:pt>
                <c:pt idx="1">
                  <c:v>Coal (0.8)</c:v>
                </c:pt>
                <c:pt idx="2">
                  <c:v>Natural gas (0.6)</c:v>
                </c:pt>
                <c:pt idx="3">
                  <c:v>Wood (0.2)</c:v>
                </c:pt>
                <c:pt idx="4">
                  <c:v>Hydro (0.2)</c:v>
                </c:pt>
                <c:pt idx="5">
                  <c:v>Nuclear (0.2)</c:v>
                </c:pt>
              </c:strCache>
            </c:strRef>
          </c:cat>
          <c:val>
            <c:numRef>
              <c:f>Munka1!$B$2:$B$7</c:f>
              <c:numCache>
                <c:formatCode>General</c:formatCode>
                <c:ptCount val="6"/>
                <c:pt idx="0">
                  <c:v>1</c:v>
                </c:pt>
                <c:pt idx="1">
                  <c:v>0.8</c:v>
                </c:pt>
                <c:pt idx="2">
                  <c:v>0.60000000000000064</c:v>
                </c:pt>
                <c:pt idx="3">
                  <c:v>0.2</c:v>
                </c:pt>
                <c:pt idx="4">
                  <c:v>0.2</c:v>
                </c:pt>
                <c:pt idx="5">
                  <c:v>0.2</c:v>
                </c:pt>
              </c:numCache>
            </c:numRef>
          </c:val>
        </c:ser>
        <c:firstSliceAng val="0"/>
        <c:holeSize val="50"/>
      </c:doughnutChart>
    </c:plotArea>
    <c:legend>
      <c:legendPos val="r"/>
      <c:layout/>
    </c:legend>
    <c:plotVisOnly val="1"/>
  </c:chart>
  <c:txPr>
    <a:bodyPr/>
    <a:lstStyle/>
    <a:p>
      <a:pPr>
        <a:defRPr sz="1800"/>
      </a:pPr>
      <a:endParaRPr lang="hu-HU"/>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98F5FC-B6DA-487E-B4DD-5E00A9474213}" type="datetimeFigureOut">
              <a:rPr lang="hu-HU" smtClean="0"/>
              <a:t>2014.02.13.</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C17E4F-AD61-49EC-AEC9-AB5A04683F81}" type="slidenum">
              <a:rPr lang="hu-HU" smtClean="0"/>
              <a:t>‹#›</a:t>
            </a:fld>
            <a:endParaRPr lang="hu-H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pPr marL="285750" indent="-285750">
              <a:buAutoNum type="romanUcPeriod"/>
            </a:pPr>
            <a:r>
              <a:rPr lang="hu-HU" dirty="0" smtClean="0"/>
              <a:t>Mit, miért, hogyan</a:t>
            </a:r>
          </a:p>
          <a:p>
            <a:pPr marL="285750" indent="-285750">
              <a:buAutoNum type="romanUcPeriod"/>
            </a:pPr>
            <a:r>
              <a:rPr lang="hu-HU" dirty="0" smtClean="0"/>
              <a:t>Energiaszerkezet,</a:t>
            </a:r>
            <a:r>
              <a:rPr lang="hu-HU" baseline="0" dirty="0" smtClean="0"/>
              <a:t> a motorhajtóanyagok és kenőanyagok helye</a:t>
            </a:r>
            <a:endParaRPr lang="hu-HU" dirty="0"/>
          </a:p>
        </p:txBody>
      </p:sp>
      <p:sp>
        <p:nvSpPr>
          <p:cNvPr id="4" name="Dia számának helye 3"/>
          <p:cNvSpPr>
            <a:spLocks noGrp="1"/>
          </p:cNvSpPr>
          <p:nvPr>
            <p:ph type="sldNum" sz="quarter" idx="10"/>
          </p:nvPr>
        </p:nvSpPr>
        <p:spPr/>
        <p:txBody>
          <a:bodyPr/>
          <a:lstStyle/>
          <a:p>
            <a:fld id="{E3F7B755-1F97-4E74-B548-C42FBE1DA470}" type="slidenum">
              <a:rPr lang="hu-HU" smtClean="0"/>
              <a:pPr/>
              <a:t>1</a:t>
            </a:fld>
            <a:endParaRPr lang="hu-H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A világ legnagyobb forgalmú cégeinek felső </a:t>
            </a:r>
            <a:r>
              <a:rPr lang="hu-HU" noProof="0" dirty="0" err="1" smtClean="0"/>
              <a:t>decimilisében</a:t>
            </a:r>
            <a:r>
              <a:rPr lang="hu-HU" dirty="0" smtClean="0"/>
              <a:t> 11 helyet (&gt;20%) olajtársaságok, 5 helyet (10%) autógyártók foglalnak el.</a:t>
            </a:r>
          </a:p>
          <a:p>
            <a:r>
              <a:rPr lang="hu-HU" dirty="0" smtClean="0"/>
              <a:t>A</a:t>
            </a:r>
            <a:r>
              <a:rPr lang="hu-HU" baseline="0" dirty="0" smtClean="0"/>
              <a:t> Global 500 listán szereplő régiós olajtársaságok:</a:t>
            </a:r>
          </a:p>
          <a:p>
            <a:r>
              <a:rPr lang="hu-HU" baseline="0" dirty="0" smtClean="0"/>
              <a:t>333. OMV 		25	1</a:t>
            </a:r>
          </a:p>
          <a:p>
            <a:r>
              <a:rPr lang="hu-HU" baseline="0" dirty="0" smtClean="0"/>
              <a:t>398. PKN </a:t>
            </a:r>
            <a:r>
              <a:rPr lang="hu-HU" baseline="0" dirty="0" err="1" smtClean="0"/>
              <a:t>Orlen</a:t>
            </a:r>
            <a:r>
              <a:rPr lang="hu-HU" baseline="0" dirty="0" smtClean="0"/>
              <a:t>	22	0,4</a:t>
            </a:r>
          </a:p>
          <a:p>
            <a:r>
              <a:rPr lang="hu-HU" baseline="0" dirty="0" smtClean="0"/>
              <a:t>Az egy évvel korábbi listán szerepelt a MOL és a </a:t>
            </a:r>
            <a:r>
              <a:rPr lang="hu-HU" baseline="0" dirty="0" err="1" smtClean="0"/>
              <a:t>Neste</a:t>
            </a:r>
            <a:r>
              <a:rPr lang="hu-HU" baseline="0" dirty="0" smtClean="0"/>
              <a:t> is.</a:t>
            </a:r>
            <a:endParaRPr lang="hu-HU" dirty="0"/>
          </a:p>
        </p:txBody>
      </p:sp>
      <p:sp>
        <p:nvSpPr>
          <p:cNvPr id="4" name="Dia számának helye 3"/>
          <p:cNvSpPr>
            <a:spLocks noGrp="1"/>
          </p:cNvSpPr>
          <p:nvPr>
            <p:ph type="sldNum" sz="quarter" idx="10"/>
          </p:nvPr>
        </p:nvSpPr>
        <p:spPr/>
        <p:txBody>
          <a:bodyPr/>
          <a:lstStyle/>
          <a:p>
            <a:fld id="{E3F7B755-1F97-4E74-B548-C42FBE1DA470}" type="slidenum">
              <a:rPr lang="hu-HU" smtClean="0"/>
              <a:pPr/>
              <a:t>31</a:t>
            </a:fld>
            <a:endParaRPr lang="hu-H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E3F7B755-1F97-4E74-B548-C42FBE1DA470}" type="slidenum">
              <a:rPr lang="hu-HU" smtClean="0"/>
              <a:pPr/>
              <a:t>35</a:t>
            </a:fld>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API – </a:t>
            </a:r>
            <a:r>
              <a:rPr lang="hu-HU" dirty="0" err="1" smtClean="0"/>
              <a:t>Amer</a:t>
            </a:r>
            <a:r>
              <a:rPr lang="hu-HU" dirty="0" smtClean="0"/>
              <a:t>. </a:t>
            </a:r>
            <a:r>
              <a:rPr lang="hu-HU" dirty="0" err="1" smtClean="0"/>
              <a:t>Petr</a:t>
            </a:r>
            <a:r>
              <a:rPr lang="hu-HU" dirty="0" smtClean="0"/>
              <a:t>. </a:t>
            </a:r>
            <a:r>
              <a:rPr lang="hu-HU" dirty="0" err="1" smtClean="0"/>
              <a:t>Inst</a:t>
            </a:r>
            <a:r>
              <a:rPr lang="hu-HU" dirty="0" smtClean="0"/>
              <a:t>.</a:t>
            </a:r>
          </a:p>
          <a:p>
            <a:r>
              <a:rPr lang="hu-HU" dirty="0" smtClean="0"/>
              <a:t>SAE – Society of Automotive </a:t>
            </a:r>
            <a:r>
              <a:rPr lang="hu-HU" dirty="0" err="1" smtClean="0"/>
              <a:t>Engineers</a:t>
            </a:r>
            <a:endParaRPr lang="hu-HU" dirty="0" smtClean="0"/>
          </a:p>
          <a:p>
            <a:r>
              <a:rPr lang="hu-HU" dirty="0" smtClean="0"/>
              <a:t>NLGI</a:t>
            </a:r>
            <a:r>
              <a:rPr lang="hu-HU" baseline="0" dirty="0" smtClean="0"/>
              <a:t> – National </a:t>
            </a:r>
            <a:r>
              <a:rPr lang="hu-HU" baseline="0" dirty="0" err="1" smtClean="0"/>
              <a:t>Lubricating</a:t>
            </a:r>
            <a:r>
              <a:rPr lang="hu-HU" baseline="0" dirty="0" smtClean="0"/>
              <a:t> </a:t>
            </a:r>
            <a:r>
              <a:rPr lang="hu-HU" baseline="0" dirty="0" err="1" smtClean="0"/>
              <a:t>Grease</a:t>
            </a:r>
            <a:r>
              <a:rPr lang="hu-HU" baseline="0" dirty="0" smtClean="0"/>
              <a:t> Institute (</a:t>
            </a:r>
            <a:r>
              <a:rPr lang="hu-HU" baseline="0" dirty="0" err="1" smtClean="0"/>
              <a:t>in</a:t>
            </a:r>
            <a:r>
              <a:rPr lang="hu-HU" baseline="0" dirty="0" smtClean="0"/>
              <a:t> </a:t>
            </a:r>
            <a:r>
              <a:rPr lang="hu-HU" baseline="0" dirty="0" err="1" smtClean="0"/>
              <a:t>the</a:t>
            </a:r>
            <a:r>
              <a:rPr lang="hu-HU" baseline="0" dirty="0" smtClean="0"/>
              <a:t> U.S.)</a:t>
            </a:r>
            <a:endParaRPr lang="hu-HU" dirty="0"/>
          </a:p>
        </p:txBody>
      </p:sp>
      <p:sp>
        <p:nvSpPr>
          <p:cNvPr id="4" name="Dia számának helye 3"/>
          <p:cNvSpPr>
            <a:spLocks noGrp="1"/>
          </p:cNvSpPr>
          <p:nvPr>
            <p:ph type="sldNum" sz="quarter" idx="10"/>
          </p:nvPr>
        </p:nvSpPr>
        <p:spPr/>
        <p:txBody>
          <a:bodyPr/>
          <a:lstStyle/>
          <a:p>
            <a:fld id="{E3F7B755-1F97-4E74-B548-C42FBE1DA470}" type="slidenum">
              <a:rPr lang="hu-HU" smtClean="0"/>
              <a:pPr/>
              <a:t>5</a:t>
            </a:fld>
            <a:endParaRPr 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WWFCh4</a:t>
            </a:r>
            <a:endParaRPr lang="hu-HU" dirty="0"/>
          </a:p>
        </p:txBody>
      </p:sp>
      <p:sp>
        <p:nvSpPr>
          <p:cNvPr id="4" name="Dia számának helye 3"/>
          <p:cNvSpPr>
            <a:spLocks noGrp="1"/>
          </p:cNvSpPr>
          <p:nvPr>
            <p:ph type="sldNum" sz="quarter" idx="10"/>
          </p:nvPr>
        </p:nvSpPr>
        <p:spPr/>
        <p:txBody>
          <a:bodyPr/>
          <a:lstStyle/>
          <a:p>
            <a:fld id="{E3F7B755-1F97-4E74-B548-C42FBE1DA470}" type="slidenum">
              <a:rPr lang="hu-HU" smtClean="0"/>
              <a:pPr/>
              <a:t>7</a:t>
            </a:fld>
            <a:endParaRPr lang="hu-H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baseline="0" dirty="0" smtClean="0">
                <a:solidFill>
                  <a:schemeClr val="tx1"/>
                </a:solidFill>
                <a:latin typeface="+mn-lt"/>
                <a:ea typeface="+mn-ea"/>
                <a:cs typeface="+mn-cs"/>
              </a:rPr>
              <a:t>The message is clear: different energy systems deliver very different futures.</a:t>
            </a:r>
          </a:p>
          <a:p>
            <a:pPr>
              <a:buFont typeface="Arial" pitchFamily="34" charset="0"/>
              <a:buChar char="•"/>
            </a:pPr>
            <a:endParaRPr lang="en-US" sz="1200" kern="1200" baseline="0" dirty="0" smtClean="0">
              <a:solidFill>
                <a:schemeClr val="tx1"/>
              </a:solidFill>
              <a:latin typeface="+mn-lt"/>
              <a:ea typeface="+mn-ea"/>
              <a:cs typeface="+mn-cs"/>
            </a:endParaRPr>
          </a:p>
          <a:p>
            <a:pPr>
              <a:buFont typeface="Arial" pitchFamily="34" charset="0"/>
              <a:buChar char="•"/>
            </a:pPr>
            <a:r>
              <a:rPr lang="en-US" sz="1200" kern="1200" baseline="0" dirty="0" smtClean="0">
                <a:solidFill>
                  <a:schemeClr val="tx1"/>
                </a:solidFill>
                <a:latin typeface="+mn-lt"/>
                <a:ea typeface="+mn-ea"/>
                <a:cs typeface="+mn-cs"/>
              </a:rPr>
              <a:t>Governments have the responsibility to choose what future they want and start building the appropriate energy system now if that future is to be </a:t>
            </a:r>
            <a:r>
              <a:rPr lang="en-US" sz="1200" kern="1200" baseline="0" dirty="0" err="1" smtClean="0">
                <a:solidFill>
                  <a:schemeClr val="tx1"/>
                </a:solidFill>
                <a:latin typeface="+mn-lt"/>
                <a:ea typeface="+mn-ea"/>
                <a:cs typeface="+mn-cs"/>
              </a:rPr>
              <a:t>realised</a:t>
            </a:r>
            <a:r>
              <a:rPr lang="en-US" sz="1200" kern="1200" baseline="0" dirty="0" smtClean="0">
                <a:solidFill>
                  <a:schemeClr val="tx1"/>
                </a:solidFill>
                <a:latin typeface="+mn-lt"/>
                <a:ea typeface="+mn-ea"/>
                <a:cs typeface="+mn-cs"/>
              </a:rPr>
              <a:t>.</a:t>
            </a:r>
          </a:p>
          <a:p>
            <a:pPr>
              <a:buFont typeface="Arial" pitchFamily="34" charset="0"/>
              <a:buChar char="•"/>
            </a:pPr>
            <a:endParaRPr lang="en-US" sz="1200" kern="1200" baseline="0" dirty="0" smtClean="0">
              <a:solidFill>
                <a:schemeClr val="tx1"/>
              </a:solidFill>
              <a:latin typeface="+mn-lt"/>
              <a:ea typeface="+mn-ea"/>
              <a:cs typeface="+mn-cs"/>
            </a:endParaRPr>
          </a:p>
          <a:p>
            <a:pPr>
              <a:buFont typeface="Arial" pitchFamily="34" charset="0"/>
              <a:buChar char="•"/>
            </a:pPr>
            <a:r>
              <a:rPr lang="en-US" sz="1200" kern="1200" baseline="0" dirty="0" smtClean="0">
                <a:solidFill>
                  <a:schemeClr val="tx1"/>
                </a:solidFill>
                <a:latin typeface="+mn-lt"/>
                <a:ea typeface="+mn-ea"/>
                <a:cs typeface="+mn-cs"/>
              </a:rPr>
              <a:t>On a global basis, total primary energy supply (TPES) will grow in all scenarios.</a:t>
            </a:r>
          </a:p>
          <a:p>
            <a:pPr lvl="1">
              <a:buFont typeface="Arial" pitchFamily="34" charset="0"/>
              <a:buChar char="•"/>
            </a:pPr>
            <a:r>
              <a:rPr lang="en-US" sz="1200" kern="1200" baseline="0" dirty="0" smtClean="0">
                <a:solidFill>
                  <a:schemeClr val="tx1"/>
                </a:solidFill>
                <a:latin typeface="+mn-lt"/>
                <a:ea typeface="+mn-ea"/>
                <a:cs typeface="+mn-cs"/>
              </a:rPr>
              <a:t>In the 2DS, TPES increases by some 35% in the period 2009 to 2050.</a:t>
            </a:r>
          </a:p>
          <a:p>
            <a:pPr lvl="1">
              <a:buFont typeface="Arial" pitchFamily="34" charset="0"/>
              <a:buChar char="•"/>
            </a:pPr>
            <a:r>
              <a:rPr lang="en-US" sz="1200" kern="1200" baseline="0" dirty="0" smtClean="0">
                <a:solidFill>
                  <a:schemeClr val="tx1"/>
                </a:solidFill>
                <a:latin typeface="+mn-lt"/>
                <a:ea typeface="+mn-ea"/>
                <a:cs typeface="+mn-cs"/>
              </a:rPr>
              <a:t>This is significantly lower than the 85% rise seen in the 6DS and the 65% increase in the 4DS.</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90D2F89-87DF-45CC-953C-7C59D3C65CA0}"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Achieving the 2DS requires a collective effort of all sectors at varying degrees:</a:t>
            </a:r>
          </a:p>
          <a:p>
            <a:endParaRPr lang="en-US" sz="1200" kern="1200" baseline="0" dirty="0" smtClean="0">
              <a:solidFill>
                <a:schemeClr val="tx1"/>
              </a:solidFill>
              <a:latin typeface="+mn-lt"/>
              <a:ea typeface="+mn-ea"/>
              <a:cs typeface="+mn-cs"/>
            </a:endParaRPr>
          </a:p>
          <a:p>
            <a:pPr>
              <a:buFont typeface="Arial" pitchFamily="34" charset="0"/>
              <a:buChar char="•"/>
            </a:pPr>
            <a:r>
              <a:rPr lang="en-US" sz="1200" kern="1200" baseline="0" dirty="0" smtClean="0">
                <a:solidFill>
                  <a:schemeClr val="tx1"/>
                </a:solidFill>
                <a:latin typeface="+mn-lt"/>
                <a:ea typeface="+mn-ea"/>
                <a:cs typeface="+mn-cs"/>
              </a:rPr>
              <a:t>The largest contributor, 42%, is the power generation sector, which is the backbone of a clean energy system as laid out in the 2DS.</a:t>
            </a:r>
          </a:p>
          <a:p>
            <a:pPr lvl="1">
              <a:buFont typeface="Arial" pitchFamily="34" charset="0"/>
              <a:buChar char="•"/>
            </a:pPr>
            <a:r>
              <a:rPr lang="en-US" sz="1200" kern="1200" baseline="0" dirty="0" smtClean="0">
                <a:solidFill>
                  <a:schemeClr val="tx1"/>
                </a:solidFill>
                <a:latin typeface="+mn-lt"/>
                <a:ea typeface="+mn-ea"/>
                <a:cs typeface="+mn-cs"/>
              </a:rPr>
              <a:t>Clean electricity is an important fuel for all end-use sectors and has thus implications on the whole economy.</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90D2F89-87DF-45CC-953C-7C59D3C65CA0}"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smtClean="0"/>
              <a:t>New technology vehicles continue to gain market share; hydrogen, </a:t>
            </a:r>
            <a:r>
              <a:rPr lang="en-GB" sz="1200" dirty="0" err="1" smtClean="0"/>
              <a:t>biofuels</a:t>
            </a:r>
            <a:r>
              <a:rPr lang="en-GB" sz="1200" dirty="0" smtClean="0"/>
              <a:t> and electricity account for three-fourths of energy use in 2075 in the extended 2DS, and almost 90% in the alternative 2DS. </a:t>
            </a:r>
          </a:p>
          <a:p>
            <a:r>
              <a:rPr lang="en-US" sz="1200" dirty="0" err="1" smtClean="0"/>
              <a:t>Biofuels</a:t>
            </a:r>
            <a:r>
              <a:rPr lang="en-US" sz="1200" dirty="0" smtClean="0"/>
              <a:t> are held constant after 2050 in Extended 2DS but grow by 50% in the Alternative 2DS. All are advanced, near zero net CO</a:t>
            </a:r>
            <a:r>
              <a:rPr lang="en-US" sz="1200" baseline="-25000" dirty="0" smtClean="0"/>
              <a:t>2</a:t>
            </a:r>
            <a:r>
              <a:rPr lang="en-US" sz="1200" dirty="0" smtClean="0"/>
              <a:t>.</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F90D2F89-87DF-45CC-953C-7C59D3C65CA0}"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baseline="0" dirty="0" smtClean="0">
                <a:solidFill>
                  <a:schemeClr val="tx1"/>
                </a:solidFill>
                <a:latin typeface="+mn-lt"/>
                <a:ea typeface="+mn-ea"/>
                <a:cs typeface="+mn-cs"/>
              </a:rPr>
              <a:t>Under the 2DS, investments in conventional gasoline and diesel vehicles will be diverted to low-carbon advanced vehicles.</a:t>
            </a:r>
          </a:p>
          <a:p>
            <a:pPr>
              <a:buFont typeface="Arial" pitchFamily="34" charset="0"/>
              <a:buChar char="•"/>
            </a:pPr>
            <a:endParaRPr lang="en-US" sz="1200" kern="1200" baseline="0" dirty="0" smtClean="0">
              <a:solidFill>
                <a:schemeClr val="tx1"/>
              </a:solidFill>
              <a:latin typeface="+mn-lt"/>
              <a:ea typeface="+mn-ea"/>
              <a:cs typeface="+mn-cs"/>
            </a:endParaRPr>
          </a:p>
          <a:p>
            <a:pPr>
              <a:buFont typeface="Arial" pitchFamily="34" charset="0"/>
              <a:buChar char="•"/>
            </a:pPr>
            <a:r>
              <a:rPr lang="en-US" sz="1200" kern="1200" baseline="0" dirty="0" smtClean="0">
                <a:solidFill>
                  <a:schemeClr val="tx1"/>
                </a:solidFill>
                <a:latin typeface="+mn-lt"/>
                <a:ea typeface="+mn-ea"/>
                <a:cs typeface="+mn-cs"/>
              </a:rPr>
              <a:t>Over the next two decades, additional investments in low-carbon transport remain relatively low as significant cost reductions are needed before these vehicles break into the mass market.</a:t>
            </a:r>
          </a:p>
          <a:p>
            <a:pPr>
              <a:buFont typeface="Arial" pitchFamily="34" charset="0"/>
              <a:buChar char="•"/>
            </a:pPr>
            <a:r>
              <a:rPr lang="en-US" sz="1200" kern="1200" baseline="0" dirty="0" smtClean="0">
                <a:solidFill>
                  <a:schemeClr val="tx1"/>
                </a:solidFill>
                <a:latin typeface="+mn-lt"/>
                <a:ea typeface="+mn-ea"/>
                <a:cs typeface="+mn-cs"/>
              </a:rPr>
              <a:t>After 2030, sharp declines in battery costs and fuel-cell vehicles occur in the 2DS, with investments in advanced vehicles </a:t>
            </a:r>
            <a:r>
              <a:rPr lang="en-GB" sz="1200" kern="1200" baseline="0" dirty="0" smtClean="0">
                <a:solidFill>
                  <a:schemeClr val="tx1"/>
                </a:solidFill>
                <a:latin typeface="+mn-lt"/>
                <a:ea typeface="+mn-ea"/>
                <a:cs typeface="+mn-cs"/>
              </a:rPr>
              <a:t>surpassing conventional vehicles.</a:t>
            </a:r>
          </a:p>
          <a:p>
            <a:pPr>
              <a:buFont typeface="Arial" pitchFamily="34" charset="0"/>
              <a:buChar char="•"/>
            </a:pPr>
            <a:endParaRPr lang="en-GB" sz="1200" kern="1200" baseline="0" dirty="0" smtClean="0">
              <a:solidFill>
                <a:schemeClr val="tx1"/>
              </a:solidFill>
              <a:latin typeface="+mn-lt"/>
              <a:ea typeface="+mn-ea"/>
              <a:cs typeface="+mn-cs"/>
            </a:endParaRPr>
          </a:p>
          <a:p>
            <a:pPr>
              <a:buFont typeface="Arial" pitchFamily="34" charset="0"/>
              <a:buChar char="•"/>
            </a:pPr>
            <a:r>
              <a:rPr lang="en-US" sz="1200" kern="1200" baseline="0" dirty="0" smtClean="0">
                <a:solidFill>
                  <a:schemeClr val="tx1"/>
                </a:solidFill>
                <a:latin typeface="+mn-lt"/>
                <a:ea typeface="+mn-ea"/>
                <a:cs typeface="+mn-cs"/>
              </a:rPr>
              <a:t>China accounts for the largest share of transport investments (based on full vehicle costs) in both scenarios – USD 60 trillion in the 6DS and USD 65 trillion in the 2DS – roughly 24% of total investments in global transport in each. This level of investment is slightly larger then in the United States and Europe.</a:t>
            </a:r>
            <a:endParaRPr lang="en-GB" dirty="0"/>
          </a:p>
        </p:txBody>
      </p:sp>
      <p:sp>
        <p:nvSpPr>
          <p:cNvPr id="4" name="Slide Number Placeholder 3"/>
          <p:cNvSpPr>
            <a:spLocks noGrp="1"/>
          </p:cNvSpPr>
          <p:nvPr>
            <p:ph type="sldNum" sz="quarter" idx="10"/>
          </p:nvPr>
        </p:nvSpPr>
        <p:spPr/>
        <p:txBody>
          <a:bodyPr/>
          <a:lstStyle/>
          <a:p>
            <a:fld id="{F90D2F89-87DF-45CC-953C-7C59D3C65CA0}"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D25D3D71-845D-4718-999B-C38716E48CF9}" type="slidenum">
              <a:rPr lang="en-US" smtClean="0"/>
              <a:pPr/>
              <a:t>22</a:t>
            </a:fld>
            <a:endParaRPr lang="en-US" smtClean="0"/>
          </a:p>
        </p:txBody>
      </p:sp>
      <p:sp>
        <p:nvSpPr>
          <p:cNvPr id="40963" name="Rectangle 2"/>
          <p:cNvSpPr>
            <a:spLocks noGrp="1" noRot="1" noChangeAspect="1" noChangeArrowheads="1" noTextEdit="1"/>
          </p:cNvSpPr>
          <p:nvPr>
            <p:ph type="sldImg"/>
          </p:nvPr>
        </p:nvSpPr>
        <p:spPr>
          <a:xfrm>
            <a:off x="1150938" y="685800"/>
            <a:ext cx="4567237" cy="3427413"/>
          </a:xfrm>
          <a:ln/>
        </p:spPr>
      </p:sp>
      <p:sp>
        <p:nvSpPr>
          <p:cNvPr id="40964" name="Rectangle 3"/>
          <p:cNvSpPr>
            <a:spLocks noGrp="1" noChangeArrowheads="1"/>
          </p:cNvSpPr>
          <p:nvPr>
            <p:ph type="body" idx="1"/>
          </p:nvPr>
        </p:nvSpPr>
        <p:spPr>
          <a:xfrm>
            <a:off x="913421" y="4343144"/>
            <a:ext cx="5031160" cy="4115019"/>
          </a:xfrm>
          <a:noFill/>
          <a:ln/>
        </p:spPr>
        <p:txBody>
          <a:bodyPr/>
          <a:lstStyle/>
          <a:p>
            <a:pPr eaLnBrk="1" hangingPunct="1"/>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A világ legnagyobb forgalmú cégeinek felső </a:t>
            </a:r>
            <a:r>
              <a:rPr lang="hu-HU" noProof="0" dirty="0" err="1" smtClean="0"/>
              <a:t>decimilisében</a:t>
            </a:r>
            <a:r>
              <a:rPr lang="hu-HU" dirty="0" smtClean="0"/>
              <a:t> 11 helyet (&gt;20%) olajtársaságok, 5 helyet (10%) autógyártók foglalnak el.</a:t>
            </a:r>
          </a:p>
          <a:p>
            <a:r>
              <a:rPr lang="hu-HU" dirty="0" smtClean="0"/>
              <a:t>A</a:t>
            </a:r>
            <a:r>
              <a:rPr lang="hu-HU" baseline="0" dirty="0" smtClean="0"/>
              <a:t> Global 500 listán szereplő régiós olajtársaságok:</a:t>
            </a:r>
          </a:p>
          <a:p>
            <a:r>
              <a:rPr lang="hu-HU" baseline="0" dirty="0" smtClean="0"/>
              <a:t>333. OMV 		25	1</a:t>
            </a:r>
          </a:p>
          <a:p>
            <a:r>
              <a:rPr lang="hu-HU" baseline="0" dirty="0" smtClean="0"/>
              <a:t>398. PKN </a:t>
            </a:r>
            <a:r>
              <a:rPr lang="hu-HU" baseline="0" dirty="0" err="1" smtClean="0"/>
              <a:t>Orlen</a:t>
            </a:r>
            <a:r>
              <a:rPr lang="hu-HU" baseline="0" dirty="0" smtClean="0"/>
              <a:t>	22	0,4</a:t>
            </a:r>
          </a:p>
          <a:p>
            <a:r>
              <a:rPr lang="hu-HU" baseline="0" dirty="0" smtClean="0"/>
              <a:t>Az egy évvel korábbi listán szerepelt a MOL és a </a:t>
            </a:r>
            <a:r>
              <a:rPr lang="hu-HU" baseline="0" dirty="0" err="1" smtClean="0"/>
              <a:t>Neste</a:t>
            </a:r>
            <a:r>
              <a:rPr lang="hu-HU" baseline="0" dirty="0" smtClean="0"/>
              <a:t> is.</a:t>
            </a:r>
            <a:endParaRPr lang="hu-HU" dirty="0"/>
          </a:p>
        </p:txBody>
      </p:sp>
      <p:sp>
        <p:nvSpPr>
          <p:cNvPr id="4" name="Dia számának helye 3"/>
          <p:cNvSpPr>
            <a:spLocks noGrp="1"/>
          </p:cNvSpPr>
          <p:nvPr>
            <p:ph type="sldNum" sz="quarter" idx="10"/>
          </p:nvPr>
        </p:nvSpPr>
        <p:spPr/>
        <p:txBody>
          <a:bodyPr/>
          <a:lstStyle/>
          <a:p>
            <a:fld id="{E3F7B755-1F97-4E74-B548-C42FBE1DA470}" type="slidenum">
              <a:rPr lang="hu-HU" smtClean="0"/>
              <a:pPr/>
              <a:t>30</a:t>
            </a:fld>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08180F4A-905A-456E-9370-AFAB2EDCB0CB}" type="datetimeFigureOut">
              <a:rPr lang="hu-HU" smtClean="0"/>
              <a:t>2014.02.13.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262132E-3D9C-4D4F-9841-C86D4A9C2DDA}" type="slidenum">
              <a:rPr lang="hu-HU" smtClean="0"/>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8180F4A-905A-456E-9370-AFAB2EDCB0CB}" type="datetimeFigureOut">
              <a:rPr lang="hu-HU" smtClean="0"/>
              <a:t>2014.02.13.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262132E-3D9C-4D4F-9841-C86D4A9C2DDA}" type="slidenum">
              <a:rPr lang="hu-HU" smtClean="0"/>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8180F4A-905A-456E-9370-AFAB2EDCB0CB}" type="datetimeFigureOut">
              <a:rPr lang="hu-HU" smtClean="0"/>
              <a:t>2014.02.13.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262132E-3D9C-4D4F-9841-C86D4A9C2DDA}" type="slidenum">
              <a:rPr lang="hu-HU" smtClean="0"/>
              <a:t>‹#›</a:t>
            </a:fld>
            <a:endParaRPr lang="hu-H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Cím és diagram">
    <p:spTree>
      <p:nvGrpSpPr>
        <p:cNvPr id="1" name=""/>
        <p:cNvGrpSpPr/>
        <p:nvPr/>
      </p:nvGrpSpPr>
      <p:grpSpPr>
        <a:xfrm>
          <a:off x="0" y="0"/>
          <a:ext cx="0" cy="0"/>
          <a:chOff x="0" y="0"/>
          <a:chExt cx="0" cy="0"/>
        </a:xfrm>
      </p:grpSpPr>
      <p:sp>
        <p:nvSpPr>
          <p:cNvPr id="2" name="Cím 1"/>
          <p:cNvSpPr>
            <a:spLocks noGrp="1"/>
          </p:cNvSpPr>
          <p:nvPr>
            <p:ph type="title"/>
          </p:nvPr>
        </p:nvSpPr>
        <p:spPr>
          <a:xfrm>
            <a:off x="685800" y="9525"/>
            <a:ext cx="6934200" cy="1143000"/>
          </a:xfrm>
        </p:spPr>
        <p:txBody>
          <a:bodyPr/>
          <a:lstStyle/>
          <a:p>
            <a:r>
              <a:rPr lang="hu-HU" smtClean="0"/>
              <a:t>Mintacím szerkesztése</a:t>
            </a:r>
            <a:endParaRPr lang="hu-HU"/>
          </a:p>
        </p:txBody>
      </p:sp>
      <p:sp>
        <p:nvSpPr>
          <p:cNvPr id="3" name="Diagram helye 2"/>
          <p:cNvSpPr>
            <a:spLocks noGrp="1"/>
          </p:cNvSpPr>
          <p:nvPr>
            <p:ph type="chart" idx="1"/>
          </p:nvPr>
        </p:nvSpPr>
        <p:spPr>
          <a:xfrm>
            <a:off x="685800" y="1981200"/>
            <a:ext cx="7772400" cy="4114800"/>
          </a:xfrm>
        </p:spPr>
        <p:txBody>
          <a:bodyPr/>
          <a:lstStyle/>
          <a:p>
            <a:endParaRPr lang="hu-HU"/>
          </a:p>
        </p:txBody>
      </p:sp>
      <p:sp>
        <p:nvSpPr>
          <p:cNvPr id="4" name="Dátum helye 3"/>
          <p:cNvSpPr>
            <a:spLocks noGrp="1"/>
          </p:cNvSpPr>
          <p:nvPr>
            <p:ph type="dt" sz="half" idx="10"/>
          </p:nvPr>
        </p:nvSpPr>
        <p:spPr>
          <a:xfrm>
            <a:off x="685800" y="6248400"/>
            <a:ext cx="1905000" cy="457200"/>
          </a:xfrm>
        </p:spPr>
        <p:txBody>
          <a:bodyPr/>
          <a:lstStyle>
            <a:lvl1pPr>
              <a:defRPr/>
            </a:lvl1pPr>
          </a:lstStyle>
          <a:p>
            <a:endParaRPr lang="en-US"/>
          </a:p>
        </p:txBody>
      </p:sp>
      <p:sp>
        <p:nvSpPr>
          <p:cNvPr id="5" name="Élőláb helye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Dia számának helye 5"/>
          <p:cNvSpPr>
            <a:spLocks noGrp="1"/>
          </p:cNvSpPr>
          <p:nvPr>
            <p:ph type="sldNum" sz="quarter" idx="12"/>
          </p:nvPr>
        </p:nvSpPr>
        <p:spPr>
          <a:xfrm>
            <a:off x="6553200" y="6248400"/>
            <a:ext cx="1905000" cy="457200"/>
          </a:xfrm>
        </p:spPr>
        <p:txBody>
          <a:bodyPr/>
          <a:lstStyle>
            <a:lvl1pPr>
              <a:defRPr/>
            </a:lvl1pPr>
          </a:lstStyle>
          <a:p>
            <a:fld id="{14349EA7-E160-412C-BAA2-AB741BE7AB0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748800"/>
            <a:ext cx="8424000" cy="466731"/>
          </a:xfrm>
        </p:spPr>
        <p:txBody>
          <a:bodyPr lIns="0" tIns="0" rIns="0" bIns="0" anchor="t" anchorCtr="0">
            <a:normAutofit/>
          </a:bodyPr>
          <a:lstStyle>
            <a:lvl1pPr algn="l">
              <a:lnSpc>
                <a:spcPts val="3100"/>
              </a:lnSpc>
              <a:defRPr sz="3000" spc="-85" baseline="0">
                <a:solidFill>
                  <a:schemeClr val="tx2"/>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360000" y="1340768"/>
            <a:ext cx="8424000" cy="4851231"/>
          </a:xfrm>
        </p:spPr>
        <p:txBody>
          <a:bodyPr lIns="0" tIns="0" rIns="0" bIns="0">
            <a:normAutofit/>
          </a:bodyPr>
          <a:lstStyle>
            <a:lvl1pPr marL="184075" indent="-216000">
              <a:lnSpc>
                <a:spcPts val="2200"/>
              </a:lnSpc>
              <a:spcBef>
                <a:spcPts val="0"/>
              </a:spcBef>
              <a:defRPr sz="2200" spc="-17" baseline="0"/>
            </a:lvl1pPr>
            <a:lvl2pPr marL="432000" indent="-216000">
              <a:lnSpc>
                <a:spcPts val="2200"/>
              </a:lnSpc>
              <a:spcBef>
                <a:spcPts val="0"/>
              </a:spcBef>
              <a:buFont typeface="Arial" pitchFamily="34" charset="0"/>
              <a:buChar char="•"/>
              <a:defRPr sz="2200" spc="-17" baseline="0"/>
            </a:lvl2pPr>
            <a:lvl3pPr marL="648000" indent="-216000">
              <a:lnSpc>
                <a:spcPts val="2200"/>
              </a:lnSpc>
              <a:spcBef>
                <a:spcPts val="0"/>
              </a:spcBef>
              <a:buFont typeface="Arial" pitchFamily="34" charset="0"/>
              <a:buChar char="•"/>
              <a:defRPr sz="2200" spc="-17" baseline="0"/>
            </a:lvl3pPr>
            <a:lvl4pPr marL="864000" indent="-216000">
              <a:lnSpc>
                <a:spcPts val="2200"/>
              </a:lnSpc>
              <a:spcBef>
                <a:spcPts val="0"/>
              </a:spcBef>
              <a:buFont typeface="Arial" pitchFamily="34" charset="0"/>
              <a:buChar char="•"/>
              <a:defRPr sz="2200" spc="-17" baseline="0"/>
            </a:lvl4pPr>
            <a:lvl5pPr marL="1080000" indent="-216000">
              <a:lnSpc>
                <a:spcPts val="2200"/>
              </a:lnSpc>
              <a:spcBef>
                <a:spcPts val="0"/>
              </a:spcBef>
              <a:buFont typeface="Arial" pitchFamily="34" charset="0"/>
              <a:buChar char="•"/>
              <a:defRPr sz="2200" spc="-17"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a:xfrm>
            <a:off x="5739642" y="6300000"/>
            <a:ext cx="3044359" cy="360000"/>
          </a:xfrm>
          <a:prstGeom prst="rect">
            <a:avLst/>
          </a:prstGeom>
        </p:spPr>
        <p:txBody>
          <a:bodyPr lIns="0" tIns="0" rIns="0" bIns="0" anchor="t" anchorCtr="0"/>
          <a:lstStyle>
            <a:lvl1pPr algn="r">
              <a:lnSpc>
                <a:spcPts val="1000"/>
              </a:lnSpc>
              <a:defRPr sz="800">
                <a:solidFill>
                  <a:schemeClr val="tx2"/>
                </a:solidFill>
              </a:defRPr>
            </a:lvl1pPr>
          </a:lstStyle>
          <a:p>
            <a:r>
              <a:rPr lang="en-GB" dirty="0" smtClean="0"/>
              <a:t>BP Statistical Review of World Energy 2012 </a:t>
            </a:r>
          </a:p>
          <a:p>
            <a:r>
              <a:rPr lang="en-GB" dirty="0" smtClean="0">
                <a:solidFill>
                  <a:schemeClr val="tx1"/>
                </a:solidFill>
              </a:rPr>
              <a:t>© BP 2012</a:t>
            </a:r>
            <a:endParaRPr lang="en-GB" dirty="0">
              <a:solidFill>
                <a:schemeClr val="tx1"/>
              </a:solidFill>
            </a:endParaRPr>
          </a:p>
        </p:txBody>
      </p:sp>
      <p:cxnSp>
        <p:nvCxnSpPr>
          <p:cNvPr id="9" name="Straight Connector 8"/>
          <p:cNvCxnSpPr/>
          <p:nvPr userDrawn="1"/>
        </p:nvCxnSpPr>
        <p:spPr>
          <a:xfrm>
            <a:off x="360000" y="1215531"/>
            <a:ext cx="8424000" cy="0"/>
          </a:xfrm>
          <a:prstGeom prst="line">
            <a:avLst/>
          </a:prstGeom>
          <a:ln w="508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60000" y="6264000"/>
            <a:ext cx="8424000" cy="0"/>
          </a:xfrm>
          <a:prstGeom prst="line">
            <a:avLst/>
          </a:prstGeom>
          <a:ln w="5080">
            <a:solidFill>
              <a:schemeClr val="tx2"/>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210829" y="332656"/>
            <a:ext cx="573171" cy="759146"/>
          </a:xfrm>
          <a:prstGeom prst="rect">
            <a:avLst/>
          </a:prstGeom>
        </p:spPr>
      </p:pic>
    </p:spTree>
    <p:extLst>
      <p:ext uri="{BB962C8B-B14F-4D97-AF65-F5344CB8AC3E}">
        <p14:creationId xmlns:p14="http://schemas.microsoft.com/office/powerpoint/2010/main" xmlns="" val="121085487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Cím és táblázat">
    <p:spTree>
      <p:nvGrpSpPr>
        <p:cNvPr id="1" name=""/>
        <p:cNvGrpSpPr/>
        <p:nvPr/>
      </p:nvGrpSpPr>
      <p:grpSpPr>
        <a:xfrm>
          <a:off x="0" y="0"/>
          <a:ext cx="0" cy="0"/>
          <a:chOff x="0" y="0"/>
          <a:chExt cx="0" cy="0"/>
        </a:xfrm>
      </p:grpSpPr>
      <p:sp>
        <p:nvSpPr>
          <p:cNvPr id="2" name="Cím 1"/>
          <p:cNvSpPr>
            <a:spLocks noGrp="1"/>
          </p:cNvSpPr>
          <p:nvPr>
            <p:ph type="title"/>
          </p:nvPr>
        </p:nvSpPr>
        <p:spPr>
          <a:xfrm>
            <a:off x="685800" y="76200"/>
            <a:ext cx="8229600" cy="685800"/>
          </a:xfrm>
        </p:spPr>
        <p:txBody>
          <a:bodyPr/>
          <a:lstStyle/>
          <a:p>
            <a:r>
              <a:rPr lang="hu-HU" smtClean="0"/>
              <a:t>Mintacím szerkesztése</a:t>
            </a:r>
            <a:endParaRPr lang="hu-HU"/>
          </a:p>
        </p:txBody>
      </p:sp>
      <p:sp>
        <p:nvSpPr>
          <p:cNvPr id="3" name="Táblázat helye 2"/>
          <p:cNvSpPr>
            <a:spLocks noGrp="1"/>
          </p:cNvSpPr>
          <p:nvPr>
            <p:ph type="tbl" idx="1"/>
          </p:nvPr>
        </p:nvSpPr>
        <p:spPr>
          <a:xfrm>
            <a:off x="685800" y="1066800"/>
            <a:ext cx="8229600" cy="4800600"/>
          </a:xfrm>
        </p:spPr>
        <p:txBody>
          <a:bodyPr/>
          <a:lstStyle/>
          <a:p>
            <a:endParaRPr lang="hu-HU"/>
          </a:p>
        </p:txBody>
      </p:sp>
      <p:sp>
        <p:nvSpPr>
          <p:cNvPr id="4" name="Élőláb helye 3"/>
          <p:cNvSpPr>
            <a:spLocks noGrp="1"/>
          </p:cNvSpPr>
          <p:nvPr>
            <p:ph type="ftr" sz="quarter" idx="10"/>
          </p:nvPr>
        </p:nvSpPr>
        <p:spPr>
          <a:xfrm>
            <a:off x="3124200" y="5949950"/>
            <a:ext cx="2895600" cy="457200"/>
          </a:xfrm>
        </p:spPr>
        <p:txBody>
          <a:bodyPr/>
          <a:lstStyle>
            <a:lvl1pPr>
              <a:defRPr/>
            </a:lvl1pPr>
          </a:lstStyle>
          <a:p>
            <a:endParaRPr lang="en-US"/>
          </a:p>
        </p:txBody>
      </p:sp>
      <p:sp>
        <p:nvSpPr>
          <p:cNvPr id="5" name="Dia számának helye 4"/>
          <p:cNvSpPr>
            <a:spLocks noGrp="1"/>
          </p:cNvSpPr>
          <p:nvPr>
            <p:ph type="sldNum" sz="quarter" idx="11"/>
          </p:nvPr>
        </p:nvSpPr>
        <p:spPr>
          <a:xfrm>
            <a:off x="6172200" y="5949950"/>
            <a:ext cx="1905000" cy="457200"/>
          </a:xfrm>
        </p:spPr>
        <p:txBody>
          <a:bodyPr/>
          <a:lstStyle>
            <a:lvl1pPr>
              <a:defRPr/>
            </a:lvl1pPr>
          </a:lstStyle>
          <a:p>
            <a:fld id="{B6DBE77B-BDFA-4D94-A8FE-AE8D262C9AD7}" type="slidenum">
              <a:rPr lang="en-US"/>
              <a:pPr/>
              <a:t>‹#›</a:t>
            </a:fld>
            <a:endParaRPr 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8180F4A-905A-456E-9370-AFAB2EDCB0CB}" type="datetimeFigureOut">
              <a:rPr lang="hu-HU" smtClean="0"/>
              <a:t>2014.02.13.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262132E-3D9C-4D4F-9841-C86D4A9C2DDA}" type="slidenum">
              <a:rPr lang="hu-HU" smtClean="0"/>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08180F4A-905A-456E-9370-AFAB2EDCB0CB}" type="datetimeFigureOut">
              <a:rPr lang="hu-HU" smtClean="0"/>
              <a:t>2014.02.13.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262132E-3D9C-4D4F-9841-C86D4A9C2DDA}" type="slidenum">
              <a:rPr lang="hu-HU" smtClean="0"/>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08180F4A-905A-456E-9370-AFAB2EDCB0CB}" type="datetimeFigureOut">
              <a:rPr lang="hu-HU" smtClean="0"/>
              <a:t>2014.02.13.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F262132E-3D9C-4D4F-9841-C86D4A9C2DDA}" type="slidenum">
              <a:rPr lang="hu-HU" smtClean="0"/>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08180F4A-905A-456E-9370-AFAB2EDCB0CB}" type="datetimeFigureOut">
              <a:rPr lang="hu-HU" smtClean="0"/>
              <a:t>2014.02.13.</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F262132E-3D9C-4D4F-9841-C86D4A9C2DDA}" type="slidenum">
              <a:rPr lang="hu-HU" smtClean="0"/>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08180F4A-905A-456E-9370-AFAB2EDCB0CB}" type="datetimeFigureOut">
              <a:rPr lang="hu-HU" smtClean="0"/>
              <a:t>2014.02.13.</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F262132E-3D9C-4D4F-9841-C86D4A9C2DDA}" type="slidenum">
              <a:rPr lang="hu-HU" smtClean="0"/>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08180F4A-905A-456E-9370-AFAB2EDCB0CB}" type="datetimeFigureOut">
              <a:rPr lang="hu-HU" smtClean="0"/>
              <a:t>2014.02.13.</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F262132E-3D9C-4D4F-9841-C86D4A9C2DDA}" type="slidenum">
              <a:rPr lang="hu-HU" smtClean="0"/>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8180F4A-905A-456E-9370-AFAB2EDCB0CB}" type="datetimeFigureOut">
              <a:rPr lang="hu-HU" smtClean="0"/>
              <a:t>2014.02.13.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F262132E-3D9C-4D4F-9841-C86D4A9C2DDA}" type="slidenum">
              <a:rPr lang="hu-HU" smtClean="0"/>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8180F4A-905A-456E-9370-AFAB2EDCB0CB}" type="datetimeFigureOut">
              <a:rPr lang="hu-HU" smtClean="0"/>
              <a:t>2014.02.13.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F262132E-3D9C-4D4F-9841-C86D4A9C2DDA}" type="slidenum">
              <a:rPr lang="hu-HU" smtClean="0"/>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180F4A-905A-456E-9370-AFAB2EDCB0CB}" type="datetimeFigureOut">
              <a:rPr lang="hu-HU" smtClean="0"/>
              <a:t>2014.02.13.</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62132E-3D9C-4D4F-9841-C86D4A9C2DDA}" type="slidenum">
              <a:rPr lang="hu-HU" smtClean="0"/>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forbes.com/" TargetMode="External"/><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hyperlink" Target="http://www.ghgprotocol.org/files/ghgp/tools/co2-mobile.pdf" TargetMode="Externa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ec.europa.eu/taxation_customs/taxation/excise_duties/energy_products/legislation/index_en.htm" TargetMode="External"/><Relationship Id="rId2" Type="http://schemas.openxmlformats.org/officeDocument/2006/relationships/hyperlink" Target="http://europa.eu/rapid/pressReleasesAction.do?reference=MEMO/11/238&amp;format=HTML&amp;aged=0&amp;language=EN&amp;guiLanguage=en"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eur-lex.europa.eu/LexUriServ/LexUriServ.do?uri=COM:2013:0017:FIN:EN: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uropa.eu/rapid/press-release_MEMO-13-1095_en.htm)" TargetMode="External"/><Relationship Id="rId2" Type="http://schemas.openxmlformats.org/officeDocument/2006/relationships/hyperlink" Target="http://hy-tec.eu/2013/10/regions-role-aknowleded-in-eu-parliament-report-on-clean-power-for-transport/"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fontScale="90000"/>
          </a:bodyPr>
          <a:lstStyle/>
          <a:p>
            <a:r>
              <a:rPr lang="hu-HU" sz="2800" b="1" dirty="0" smtClean="0">
                <a:effectLst>
                  <a:outerShdw blurRad="38100" dist="38100" dir="2700000" algn="tl">
                    <a:srgbClr val="000000">
                      <a:alpha val="43137"/>
                    </a:srgbClr>
                  </a:outerShdw>
                </a:effectLst>
                <a:latin typeface="Arial" pitchFamily="34" charset="0"/>
                <a:cs typeface="Arial" pitchFamily="34" charset="0"/>
              </a:rPr>
              <a:t>Korszerű motorhajtóanyagok és kenőanyagok</a:t>
            </a:r>
            <a:br>
              <a:rPr lang="hu-HU" sz="2800" b="1" dirty="0" smtClean="0">
                <a:effectLst>
                  <a:outerShdw blurRad="38100" dist="38100" dir="2700000" algn="tl">
                    <a:srgbClr val="000000">
                      <a:alpha val="43137"/>
                    </a:srgbClr>
                  </a:outerShdw>
                </a:effectLst>
                <a:latin typeface="Arial" pitchFamily="34" charset="0"/>
                <a:cs typeface="Arial" pitchFamily="34" charset="0"/>
              </a:rPr>
            </a:br>
            <a:r>
              <a:rPr lang="hu-HU" sz="2800" b="1" dirty="0" smtClean="0">
                <a:effectLst>
                  <a:outerShdw blurRad="38100" dist="38100" dir="2700000" algn="tl">
                    <a:srgbClr val="000000">
                      <a:alpha val="43137"/>
                    </a:srgbClr>
                  </a:outerShdw>
                </a:effectLst>
                <a:latin typeface="Arial" pitchFamily="34" charset="0"/>
                <a:cs typeface="Arial" pitchFamily="34" charset="0"/>
              </a:rPr>
              <a:t/>
            </a:r>
            <a:br>
              <a:rPr lang="hu-HU" sz="2800" b="1" dirty="0" smtClean="0">
                <a:effectLst>
                  <a:outerShdw blurRad="38100" dist="38100" dir="2700000" algn="tl">
                    <a:srgbClr val="000000">
                      <a:alpha val="43137"/>
                    </a:srgbClr>
                  </a:outerShdw>
                </a:effectLst>
                <a:latin typeface="Arial" pitchFamily="34" charset="0"/>
                <a:cs typeface="Arial" pitchFamily="34" charset="0"/>
              </a:rPr>
            </a:b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Alcím 2"/>
          <p:cNvSpPr>
            <a:spLocks noGrp="1"/>
          </p:cNvSpPr>
          <p:nvPr>
            <p:ph type="subTitle" idx="1"/>
          </p:nvPr>
        </p:nvSpPr>
        <p:spPr/>
        <p:txBody>
          <a:bodyPr>
            <a:normAutofit fontScale="92500" lnSpcReduction="20000"/>
          </a:bodyPr>
          <a:lstStyle/>
          <a:p>
            <a:r>
              <a:rPr lang="hu-HU" sz="2400" b="1" dirty="0" smtClean="0">
                <a:latin typeface="Arial" pitchFamily="34" charset="0"/>
                <a:cs typeface="Arial" pitchFamily="34" charset="0"/>
              </a:rPr>
              <a:t>2014. I. szemeszter </a:t>
            </a:r>
          </a:p>
          <a:p>
            <a:endParaRPr lang="hu-HU" sz="2400" b="1" dirty="0" smtClean="0">
              <a:latin typeface="Arial" pitchFamily="34" charset="0"/>
              <a:cs typeface="Arial" pitchFamily="34" charset="0"/>
            </a:endParaRPr>
          </a:p>
          <a:p>
            <a:r>
              <a:rPr lang="hu-HU" sz="2400" b="1" dirty="0" smtClean="0">
                <a:latin typeface="Arial" pitchFamily="34" charset="0"/>
                <a:cs typeface="Arial" pitchFamily="34" charset="0"/>
              </a:rPr>
              <a:t>BME Kémiai és </a:t>
            </a:r>
          </a:p>
          <a:p>
            <a:r>
              <a:rPr lang="hu-HU" sz="2400" b="1" dirty="0" smtClean="0">
                <a:latin typeface="Arial" pitchFamily="34" charset="0"/>
                <a:cs typeface="Arial" pitchFamily="34" charset="0"/>
              </a:rPr>
              <a:t>Környezeti Folyamatmérnöki Tanszék</a:t>
            </a:r>
          </a:p>
          <a:p>
            <a:r>
              <a:rPr lang="hu-HU" sz="2400" b="1" i="1" dirty="0" err="1" smtClean="0">
                <a:latin typeface="Arial" pitchFamily="34" charset="0"/>
                <a:cs typeface="Arial" pitchFamily="34" charset="0"/>
              </a:rPr>
              <a:t>Mizsey-Tungler-Rácz</a:t>
            </a:r>
            <a:endParaRPr lang="hu-HU" sz="2400" b="1" i="1" dirty="0" smtClean="0">
              <a:latin typeface="Arial" pitchFamily="34" charset="0"/>
              <a:cs typeface="Arial" pitchFamily="34" charset="0"/>
            </a:endParaRPr>
          </a:p>
          <a:p>
            <a:endParaRPr lang="hu-HU" sz="2400" b="1"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9525"/>
            <a:ext cx="9144000" cy="1143000"/>
          </a:xfrm>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World </a:t>
            </a:r>
            <a:r>
              <a:rPr lang="hu-HU" sz="2800" b="1" dirty="0" err="1" smtClean="0">
                <a:effectLst>
                  <a:outerShdw blurRad="38100" dist="38100" dir="2700000" algn="tl">
                    <a:srgbClr val="000000">
                      <a:alpha val="43137"/>
                    </a:srgbClr>
                  </a:outerShdw>
                </a:effectLst>
                <a:latin typeface="Arial" pitchFamily="34" charset="0"/>
                <a:cs typeface="Arial" pitchFamily="34" charset="0"/>
              </a:rPr>
              <a:t>energy</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consumption</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in</a:t>
            </a:r>
            <a:r>
              <a:rPr lang="hu-HU" sz="2800" b="1" dirty="0" smtClean="0">
                <a:effectLst>
                  <a:outerShdw blurRad="38100" dist="38100" dir="2700000" algn="tl">
                    <a:srgbClr val="000000">
                      <a:alpha val="43137"/>
                    </a:srgbClr>
                  </a:outerShdw>
                </a:effectLst>
                <a:latin typeface="Arial" pitchFamily="34" charset="0"/>
                <a:cs typeface="Arial" pitchFamily="34" charset="0"/>
              </a:rPr>
              <a:t> CMO (</a:t>
            </a:r>
            <a:r>
              <a:rPr lang="hu-HU" sz="2800" b="1" dirty="0" err="1" smtClean="0">
                <a:effectLst>
                  <a:outerShdw blurRad="38100" dist="38100" dir="2700000" algn="tl">
                    <a:srgbClr val="000000">
                      <a:alpha val="43137"/>
                    </a:srgbClr>
                  </a:outerShdw>
                </a:effectLst>
                <a:latin typeface="Arial" pitchFamily="34" charset="0"/>
                <a:cs typeface="Arial" pitchFamily="34" charset="0"/>
              </a:rPr>
              <a:t>cubic</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mile</a:t>
            </a:r>
            <a:r>
              <a:rPr lang="hu-HU" sz="2800" b="1" dirty="0" smtClean="0">
                <a:effectLst>
                  <a:outerShdw blurRad="38100" dist="38100" dir="2700000" algn="tl">
                    <a:srgbClr val="000000">
                      <a:alpha val="43137"/>
                    </a:srgbClr>
                  </a:outerShdw>
                </a:effectLst>
                <a:latin typeface="Arial" pitchFamily="34" charset="0"/>
                <a:cs typeface="Arial" pitchFamily="34" charset="0"/>
              </a:rPr>
              <a:t> of </a:t>
            </a:r>
            <a:r>
              <a:rPr lang="hu-HU" sz="2800" b="1" dirty="0" err="1" smtClean="0">
                <a:effectLst>
                  <a:outerShdw blurRad="38100" dist="38100" dir="2700000" algn="tl">
                    <a:srgbClr val="000000">
                      <a:alpha val="43137"/>
                    </a:srgbClr>
                  </a:outerShdw>
                </a:effectLst>
                <a:latin typeface="Arial" pitchFamily="34" charset="0"/>
                <a:cs typeface="Arial" pitchFamily="34" charset="0"/>
              </a:rPr>
              <a:t>oil</a:t>
            </a:r>
            <a:r>
              <a:rPr lang="hu-HU" sz="2800" b="1" dirty="0" smtClean="0">
                <a:effectLst>
                  <a:outerShdw blurRad="38100" dist="38100" dir="2700000" algn="tl">
                    <a:srgbClr val="000000">
                      <a:alpha val="43137"/>
                    </a:srgbClr>
                  </a:outerShdw>
                </a:effectLst>
                <a:latin typeface="Arial" pitchFamily="34" charset="0"/>
                <a:cs typeface="Arial" pitchFamily="34" charset="0"/>
              </a:rPr>
              <a:t>) per </a:t>
            </a:r>
            <a:r>
              <a:rPr lang="hu-HU" sz="2800" b="1" dirty="0" err="1" smtClean="0">
                <a:effectLst>
                  <a:outerShdw blurRad="38100" dist="38100" dir="2700000" algn="tl">
                    <a:srgbClr val="000000">
                      <a:alpha val="43137"/>
                    </a:srgbClr>
                  </a:outerShdw>
                </a:effectLst>
                <a:latin typeface="Arial" pitchFamily="34" charset="0"/>
                <a:cs typeface="Arial" pitchFamily="34" charset="0"/>
              </a:rPr>
              <a:t>year</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4" name="Diagram helye 3"/>
          <p:cNvGraphicFramePr>
            <a:graphicFrameLocks noGrp="1"/>
          </p:cNvGraphicFramePr>
          <p:nvPr>
            <p:ph type="chart" idx="1"/>
          </p:nvPr>
        </p:nvGraphicFramePr>
        <p:xfrm>
          <a:off x="6858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5" name="Szövegdoboz 4"/>
          <p:cNvSpPr txBox="1"/>
          <p:nvPr/>
        </p:nvSpPr>
        <p:spPr>
          <a:xfrm>
            <a:off x="611560" y="6021288"/>
            <a:ext cx="7992888" cy="830997"/>
          </a:xfrm>
          <a:prstGeom prst="rect">
            <a:avLst/>
          </a:prstGeom>
          <a:noFill/>
        </p:spPr>
        <p:txBody>
          <a:bodyPr wrap="square" rtlCol="0">
            <a:spAutoFit/>
          </a:bodyPr>
          <a:lstStyle/>
          <a:p>
            <a:r>
              <a:rPr lang="hu-HU" sz="1200" dirty="0" err="1" smtClean="0">
                <a:latin typeface="Arial" pitchFamily="34" charset="0"/>
                <a:cs typeface="Arial" pitchFamily="34" charset="0"/>
              </a:rPr>
              <a:t>Today</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wind&amp;solar</a:t>
            </a:r>
            <a:r>
              <a:rPr lang="hu-HU" sz="1200" dirty="0" smtClean="0">
                <a:latin typeface="Arial" pitchFamily="34" charset="0"/>
                <a:cs typeface="Arial" pitchFamily="34" charset="0"/>
              </a:rPr>
              <a:t>: 0.01 </a:t>
            </a:r>
            <a:r>
              <a:rPr lang="hu-HU" sz="1200" dirty="0" err="1" smtClean="0">
                <a:latin typeface="Arial" pitchFamily="34" charset="0"/>
                <a:cs typeface="Arial" pitchFamily="34" charset="0"/>
              </a:rPr>
              <a:t>CMOpa</a:t>
            </a:r>
            <a:r>
              <a:rPr lang="hu-HU" sz="1200" dirty="0" smtClean="0">
                <a:latin typeface="Arial" pitchFamily="34" charset="0"/>
                <a:cs typeface="Arial" pitchFamily="34" charset="0"/>
              </a:rPr>
              <a:t>. 1 CMO ~ 26 </a:t>
            </a:r>
            <a:r>
              <a:rPr lang="hu-HU" sz="1200" dirty="0" err="1" smtClean="0">
                <a:latin typeface="Arial" pitchFamily="34" charset="0"/>
                <a:cs typeface="Arial" pitchFamily="34" charset="0"/>
              </a:rPr>
              <a:t>billion</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barrels</a:t>
            </a:r>
            <a:r>
              <a:rPr lang="hu-HU" sz="1200" dirty="0" smtClean="0">
                <a:latin typeface="Arial" pitchFamily="34" charset="0"/>
                <a:cs typeface="Arial" pitchFamily="34" charset="0"/>
              </a:rPr>
              <a:t> of </a:t>
            </a:r>
            <a:r>
              <a:rPr lang="hu-HU" sz="1200" dirty="0" err="1" smtClean="0">
                <a:latin typeface="Arial" pitchFamily="34" charset="0"/>
                <a:cs typeface="Arial" pitchFamily="34" charset="0"/>
              </a:rPr>
              <a:t>crude</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oil</a:t>
            </a:r>
            <a:r>
              <a:rPr lang="hu-HU" sz="1200" dirty="0" smtClean="0">
                <a:latin typeface="Arial" pitchFamily="34" charset="0"/>
                <a:cs typeface="Arial" pitchFamily="34" charset="0"/>
              </a:rPr>
              <a:t> </a:t>
            </a:r>
          </a:p>
          <a:p>
            <a:r>
              <a:rPr lang="hu-HU" sz="1200" dirty="0" err="1" smtClean="0">
                <a:latin typeface="Arial" pitchFamily="34" charset="0"/>
                <a:cs typeface="Arial" pitchFamily="34" charset="0"/>
              </a:rPr>
              <a:t>Source</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Carlson</a:t>
            </a:r>
            <a:r>
              <a:rPr lang="hu-HU" sz="1200" dirty="0" smtClean="0">
                <a:latin typeface="Arial" pitchFamily="34" charset="0"/>
                <a:cs typeface="Arial" pitchFamily="34" charset="0"/>
              </a:rPr>
              <a:t> C.R. – </a:t>
            </a:r>
            <a:r>
              <a:rPr lang="hu-HU" sz="1200" dirty="0" err="1" smtClean="0">
                <a:latin typeface="Arial" pitchFamily="34" charset="0"/>
                <a:cs typeface="Arial" pitchFamily="34" charset="0"/>
              </a:rPr>
              <a:t>Malhotra</a:t>
            </a:r>
            <a:r>
              <a:rPr lang="hu-HU" sz="1200" dirty="0" smtClean="0">
                <a:latin typeface="Arial" pitchFamily="34" charset="0"/>
                <a:cs typeface="Arial" pitchFamily="34" charset="0"/>
              </a:rPr>
              <a:t> R.: </a:t>
            </a:r>
            <a:r>
              <a:rPr lang="hu-HU" sz="1200" dirty="0" err="1" smtClean="0">
                <a:latin typeface="Arial" pitchFamily="34" charset="0"/>
                <a:cs typeface="Arial" pitchFamily="34" charset="0"/>
                <a:hlinkClick r:id="rId3"/>
              </a:rPr>
              <a:t>www.forbes.com</a:t>
            </a:r>
            <a:r>
              <a:rPr lang="hu-HU" sz="1200" dirty="0" smtClean="0">
                <a:latin typeface="Arial" pitchFamily="34" charset="0"/>
                <a:cs typeface="Arial" pitchFamily="34" charset="0"/>
              </a:rPr>
              <a:t> (9 </a:t>
            </a:r>
            <a:r>
              <a:rPr lang="hu-HU" sz="1200" dirty="0" err="1" smtClean="0">
                <a:latin typeface="Arial" pitchFamily="34" charset="0"/>
                <a:cs typeface="Arial" pitchFamily="34" charset="0"/>
              </a:rPr>
              <a:t>Aug</a:t>
            </a:r>
            <a:r>
              <a:rPr lang="hu-HU" sz="1200" dirty="0" smtClean="0">
                <a:latin typeface="Arial" pitchFamily="34" charset="0"/>
                <a:cs typeface="Arial" pitchFamily="34" charset="0"/>
              </a:rPr>
              <a:t> 2010)</a:t>
            </a:r>
          </a:p>
          <a:p>
            <a:r>
              <a:rPr lang="hu-HU" sz="1200" dirty="0" err="1" smtClean="0">
                <a:latin typeface="Arial" pitchFamily="34" charset="0"/>
                <a:cs typeface="Arial" pitchFamily="34" charset="0"/>
              </a:rPr>
              <a:t>Crude</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oil</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consumption</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in</a:t>
            </a:r>
            <a:r>
              <a:rPr lang="hu-HU" sz="1200" dirty="0" smtClean="0">
                <a:latin typeface="Arial" pitchFamily="34" charset="0"/>
                <a:cs typeface="Arial" pitchFamily="34" charset="0"/>
              </a:rPr>
              <a:t> 2009: ~30 </a:t>
            </a:r>
            <a:r>
              <a:rPr lang="hu-HU" sz="1200" dirty="0" err="1" smtClean="0">
                <a:latin typeface="Arial" pitchFamily="34" charset="0"/>
                <a:cs typeface="Arial" pitchFamily="34" charset="0"/>
              </a:rPr>
              <a:t>billion</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barrels</a:t>
            </a:r>
            <a:r>
              <a:rPr lang="hu-HU" sz="1200" dirty="0" smtClean="0">
                <a:latin typeface="Arial" pitchFamily="34" charset="0"/>
                <a:cs typeface="Arial" pitchFamily="34" charset="0"/>
              </a:rPr>
              <a:t> </a:t>
            </a:r>
          </a:p>
          <a:p>
            <a:r>
              <a:rPr lang="hu-HU" sz="1200" dirty="0" smtClean="0">
                <a:latin typeface="Arial" pitchFamily="34" charset="0"/>
                <a:cs typeface="Arial" pitchFamily="34" charset="0"/>
              </a:rPr>
              <a:t>[1 CMO = 1.6x1.6X1.6 </a:t>
            </a:r>
            <a:r>
              <a:rPr lang="hu-HU" sz="1200" dirty="0" err="1" smtClean="0">
                <a:latin typeface="Arial" pitchFamily="34" charset="0"/>
                <a:cs typeface="Arial" pitchFamily="34" charset="0"/>
              </a:rPr>
              <a:t>Ckm</a:t>
            </a:r>
            <a:r>
              <a:rPr lang="hu-HU" sz="1200" dirty="0" smtClean="0">
                <a:latin typeface="Arial" pitchFamily="34" charset="0"/>
                <a:cs typeface="Arial" pitchFamily="34" charset="0"/>
              </a:rPr>
              <a:t> = 4.1 </a:t>
            </a:r>
            <a:r>
              <a:rPr lang="hu-HU" sz="1200" dirty="0" err="1" smtClean="0">
                <a:latin typeface="Arial" pitchFamily="34" charset="0"/>
                <a:cs typeface="Arial" pitchFamily="34" charset="0"/>
              </a:rPr>
              <a:t>Ckm</a:t>
            </a:r>
            <a:r>
              <a:rPr lang="hu-HU" sz="1200" dirty="0" smtClean="0">
                <a:latin typeface="Arial" pitchFamily="34" charset="0"/>
                <a:cs typeface="Arial" pitchFamily="34" charset="0"/>
              </a:rPr>
              <a:t>; 1 barrel = 159 l]</a:t>
            </a:r>
            <a:endParaRPr lang="hu-HU" sz="1200" dirty="0">
              <a:latin typeface="Arial" pitchFamily="34" charset="0"/>
              <a:cs typeface="Arial" pitchFamily="34" charset="0"/>
            </a:endParaRPr>
          </a:p>
        </p:txBody>
      </p:sp>
      <p:sp>
        <p:nvSpPr>
          <p:cNvPr id="6" name="Szövegdoboz 5"/>
          <p:cNvSpPr txBox="1"/>
          <p:nvPr/>
        </p:nvSpPr>
        <p:spPr>
          <a:xfrm>
            <a:off x="1115616" y="1340768"/>
            <a:ext cx="6696744" cy="369332"/>
          </a:xfrm>
          <a:prstGeom prst="rect">
            <a:avLst/>
          </a:prstGeom>
          <a:solidFill>
            <a:srgbClr val="FFC000"/>
          </a:solidFill>
        </p:spPr>
        <p:txBody>
          <a:bodyPr wrap="square" rtlCol="0">
            <a:spAutoFit/>
          </a:bodyPr>
          <a:lstStyle/>
          <a:p>
            <a:pPr algn="ctr"/>
            <a:r>
              <a:rPr lang="hu-HU" b="1" dirty="0" err="1" smtClean="0">
                <a:latin typeface="Arial" pitchFamily="34" charset="0"/>
                <a:cs typeface="Arial" pitchFamily="34" charset="0"/>
              </a:rPr>
              <a:t>Today</a:t>
            </a:r>
            <a:r>
              <a:rPr lang="hu-HU" b="1" dirty="0" smtClean="0">
                <a:latin typeface="Arial" pitchFamily="34" charset="0"/>
                <a:cs typeface="Arial" pitchFamily="34" charset="0"/>
              </a:rPr>
              <a:t>: 3 </a:t>
            </a:r>
            <a:r>
              <a:rPr lang="hu-HU" b="1" dirty="0" err="1" smtClean="0">
                <a:latin typeface="Arial" pitchFamily="34" charset="0"/>
                <a:cs typeface="Arial" pitchFamily="34" charset="0"/>
              </a:rPr>
              <a:t>CMOpa</a:t>
            </a:r>
            <a:r>
              <a:rPr lang="hu-HU" b="1" dirty="0" smtClean="0">
                <a:latin typeface="Arial" pitchFamily="34" charset="0"/>
                <a:cs typeface="Arial" pitchFamily="34" charset="0"/>
              </a:rPr>
              <a:t>; 50 </a:t>
            </a:r>
            <a:r>
              <a:rPr lang="hu-HU" b="1" dirty="0" err="1" smtClean="0">
                <a:latin typeface="Arial" pitchFamily="34" charset="0"/>
                <a:cs typeface="Arial" pitchFamily="34" charset="0"/>
              </a:rPr>
              <a:t>yrs</a:t>
            </a:r>
            <a:r>
              <a:rPr lang="hu-HU" b="1" dirty="0" smtClean="0">
                <a:latin typeface="Arial" pitchFamily="34" charset="0"/>
                <a:cs typeface="Arial" pitchFamily="34" charset="0"/>
              </a:rPr>
              <a:t> </a:t>
            </a:r>
            <a:r>
              <a:rPr lang="hu-HU" b="1" dirty="0" err="1" smtClean="0">
                <a:latin typeface="Arial" pitchFamily="34" charset="0"/>
                <a:cs typeface="Arial" pitchFamily="34" charset="0"/>
              </a:rPr>
              <a:t>later</a:t>
            </a:r>
            <a:r>
              <a:rPr lang="hu-HU" b="1" dirty="0" smtClean="0">
                <a:latin typeface="Arial" pitchFamily="34" charset="0"/>
                <a:cs typeface="Arial" pitchFamily="34" charset="0"/>
              </a:rPr>
              <a:t>: 6 </a:t>
            </a:r>
            <a:r>
              <a:rPr lang="hu-HU" b="1" dirty="0" err="1" smtClean="0">
                <a:latin typeface="Arial" pitchFamily="34" charset="0"/>
                <a:cs typeface="Arial" pitchFamily="34" charset="0"/>
              </a:rPr>
              <a:t>CMOpa</a:t>
            </a:r>
            <a:endParaRPr lang="hu-HU"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the future energy system</a:t>
            </a:r>
            <a:endParaRPr lang="en-GB" dirty="0"/>
          </a:p>
        </p:txBody>
      </p:sp>
      <p:sp>
        <p:nvSpPr>
          <p:cNvPr id="5" name="Rectangle 4"/>
          <p:cNvSpPr/>
          <p:nvPr/>
        </p:nvSpPr>
        <p:spPr>
          <a:xfrm>
            <a:off x="733646" y="5301208"/>
            <a:ext cx="6985591" cy="1077218"/>
          </a:xfrm>
          <a:prstGeom prst="rect">
            <a:avLst/>
          </a:prstGeom>
        </p:spPr>
        <p:txBody>
          <a:bodyPr wrap="square">
            <a:spAutoFit/>
          </a:bodyPr>
          <a:lstStyle/>
          <a:p>
            <a:pPr algn="ctr"/>
            <a:r>
              <a:rPr lang="en-US" sz="1600" b="1" i="1" dirty="0" smtClean="0">
                <a:solidFill>
                  <a:srgbClr val="FF0000"/>
                </a:solidFill>
                <a:latin typeface="Calibri" pitchFamily="34" charset="0"/>
              </a:rPr>
              <a:t>To achieve the 2DS</a:t>
            </a:r>
            <a:r>
              <a:rPr lang="hu-HU" sz="1600" b="1" i="1" dirty="0" smtClean="0">
                <a:solidFill>
                  <a:srgbClr val="FF0000"/>
                </a:solidFill>
                <a:latin typeface="Calibri" pitchFamily="34" charset="0"/>
              </a:rPr>
              <a:t> (limiting </a:t>
            </a:r>
            <a:r>
              <a:rPr lang="hu-HU" sz="1600" b="1" i="1" dirty="0" err="1" smtClean="0">
                <a:solidFill>
                  <a:srgbClr val="FF0000"/>
                </a:solidFill>
                <a:latin typeface="Calibri" pitchFamily="34" charset="0"/>
              </a:rPr>
              <a:t>the</a:t>
            </a:r>
            <a:r>
              <a:rPr lang="hu-HU" sz="1600" b="1" i="1" dirty="0" smtClean="0">
                <a:solidFill>
                  <a:srgbClr val="FF0000"/>
                </a:solidFill>
                <a:latin typeface="Calibri" pitchFamily="34" charset="0"/>
              </a:rPr>
              <a:t> </a:t>
            </a:r>
            <a:r>
              <a:rPr lang="en-GB" sz="1600" b="1" i="1" dirty="0" smtClean="0">
                <a:solidFill>
                  <a:srgbClr val="FF0000"/>
                </a:solidFill>
              </a:rPr>
              <a:t>long-term increase of the global mean temperature to 2°C: the pathway to sustainability</a:t>
            </a:r>
            <a:r>
              <a:rPr lang="hu-HU" sz="1600" b="1" i="1" dirty="0" smtClean="0">
                <a:solidFill>
                  <a:srgbClr val="FF0000"/>
                </a:solidFill>
              </a:rPr>
              <a:t>)</a:t>
            </a:r>
            <a:r>
              <a:rPr lang="en-US" sz="1600" b="1" i="1" dirty="0" smtClean="0">
                <a:solidFill>
                  <a:srgbClr val="FF0000"/>
                </a:solidFill>
                <a:latin typeface="Calibri" pitchFamily="34" charset="0"/>
              </a:rPr>
              <a:t>, energy-related C0</a:t>
            </a:r>
            <a:r>
              <a:rPr lang="en-US" sz="1600" b="1" i="1" baseline="-25000" dirty="0" smtClean="0">
                <a:solidFill>
                  <a:srgbClr val="FF0000"/>
                </a:solidFill>
                <a:latin typeface="Calibri" pitchFamily="34" charset="0"/>
              </a:rPr>
              <a:t>2</a:t>
            </a:r>
            <a:r>
              <a:rPr lang="en-US" sz="1600" b="1" i="1" dirty="0" smtClean="0">
                <a:solidFill>
                  <a:srgbClr val="FF0000"/>
                </a:solidFill>
                <a:latin typeface="Calibri" pitchFamily="34" charset="0"/>
              </a:rPr>
              <a:t> emissions must be halved until 2050.</a:t>
            </a:r>
            <a:endParaRPr lang="hu-HU" sz="1600" b="1" i="1" dirty="0" smtClean="0">
              <a:solidFill>
                <a:srgbClr val="FF0000"/>
              </a:solidFill>
              <a:latin typeface="Calibri" pitchFamily="34" charset="0"/>
            </a:endParaRPr>
          </a:p>
          <a:p>
            <a:pPr algn="ctr"/>
            <a:endParaRPr lang="en-GB" sz="1600" b="1" i="1" dirty="0">
              <a:solidFill>
                <a:srgbClr val="FF0000"/>
              </a:solidFill>
              <a:latin typeface="Calibri" pitchFamily="34" charset="0"/>
            </a:endParaRPr>
          </a:p>
        </p:txBody>
      </p:sp>
      <p:pic>
        <p:nvPicPr>
          <p:cNvPr id="6146" name="Picture 2"/>
          <p:cNvPicPr>
            <a:picLocks noChangeAspect="1" noChangeArrowheads="1"/>
          </p:cNvPicPr>
          <p:nvPr/>
        </p:nvPicPr>
        <p:blipFill>
          <a:blip r:embed="rId3" cstate="print"/>
          <a:srcRect/>
          <a:stretch>
            <a:fillRect/>
          </a:stretch>
        </p:blipFill>
        <p:spPr bwMode="auto">
          <a:xfrm>
            <a:off x="0" y="2323304"/>
            <a:ext cx="9144000" cy="2851576"/>
          </a:xfrm>
          <a:prstGeom prst="rect">
            <a:avLst/>
          </a:prstGeom>
          <a:noFill/>
          <a:ln w="9525">
            <a:noFill/>
            <a:miter lim="800000"/>
            <a:headEnd/>
            <a:tailEnd/>
          </a:ln>
        </p:spPr>
      </p:pic>
      <p:sp>
        <p:nvSpPr>
          <p:cNvPr id="7" name="Szövegdoboz 6"/>
          <p:cNvSpPr txBox="1"/>
          <p:nvPr/>
        </p:nvSpPr>
        <p:spPr>
          <a:xfrm>
            <a:off x="8100392" y="332656"/>
            <a:ext cx="792088" cy="923330"/>
          </a:xfrm>
          <a:prstGeom prst="rect">
            <a:avLst/>
          </a:prstGeom>
          <a:solidFill>
            <a:schemeClr val="bg2">
              <a:lumMod val="75000"/>
            </a:schemeClr>
          </a:solidFill>
        </p:spPr>
        <p:txBody>
          <a:bodyPr wrap="square" rtlCol="0">
            <a:spAutoFit/>
          </a:bodyPr>
          <a:lstStyle/>
          <a:p>
            <a:pPr algn="ctr"/>
            <a:r>
              <a:rPr lang="hu-HU" dirty="0" smtClean="0"/>
              <a:t>IEA</a:t>
            </a:r>
          </a:p>
          <a:p>
            <a:pPr algn="ctr"/>
            <a:r>
              <a:rPr lang="hu-HU" dirty="0" smtClean="0"/>
              <a:t>ETP </a:t>
            </a:r>
          </a:p>
          <a:p>
            <a:pPr algn="ctr"/>
            <a:r>
              <a:rPr lang="hu-HU" dirty="0" smtClean="0"/>
              <a:t>2012</a:t>
            </a:r>
            <a:endParaRPr lang="hu-HU" dirty="0"/>
          </a:p>
        </p:txBody>
      </p:sp>
      <p:sp>
        <p:nvSpPr>
          <p:cNvPr id="8" name="Téglalap 7"/>
          <p:cNvSpPr/>
          <p:nvPr/>
        </p:nvSpPr>
        <p:spPr>
          <a:xfrm>
            <a:off x="343828" y="6372036"/>
            <a:ext cx="4221477" cy="276999"/>
          </a:xfrm>
          <a:prstGeom prst="rect">
            <a:avLst/>
          </a:prstGeom>
        </p:spPr>
        <p:txBody>
          <a:bodyPr wrap="none">
            <a:spAutoFit/>
          </a:bodyPr>
          <a:lstStyle/>
          <a:p>
            <a:r>
              <a:rPr lang="hu-HU" sz="1200" dirty="0" smtClean="0"/>
              <a:t>ETP – </a:t>
            </a:r>
            <a:r>
              <a:rPr lang="hu-HU" sz="1200" dirty="0" err="1" smtClean="0"/>
              <a:t>Energy</a:t>
            </a:r>
            <a:r>
              <a:rPr lang="hu-HU" sz="1200" dirty="0" smtClean="0"/>
              <a:t> </a:t>
            </a:r>
            <a:r>
              <a:rPr lang="hu-HU" sz="1200" dirty="0" err="1" smtClean="0"/>
              <a:t>Technology</a:t>
            </a:r>
            <a:r>
              <a:rPr lang="hu-HU" sz="1200" dirty="0" smtClean="0"/>
              <a:t> </a:t>
            </a:r>
            <a:r>
              <a:rPr lang="hu-HU" sz="1200" dirty="0" err="1" smtClean="0"/>
              <a:t>Perspectives</a:t>
            </a:r>
            <a:r>
              <a:rPr lang="hu-HU" sz="1200" dirty="0" smtClean="0"/>
              <a:t>. http://www.iea.org/etp/</a:t>
            </a:r>
            <a:endParaRPr lang="hu-HU"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sectors need to contribute</a:t>
            </a:r>
            <a:endParaRPr lang="en-GB" dirty="0"/>
          </a:p>
        </p:txBody>
      </p:sp>
      <p:sp>
        <p:nvSpPr>
          <p:cNvPr id="6" name="Rectangle 5"/>
          <p:cNvSpPr/>
          <p:nvPr/>
        </p:nvSpPr>
        <p:spPr>
          <a:xfrm>
            <a:off x="389366" y="5652537"/>
            <a:ext cx="7783034" cy="584775"/>
          </a:xfrm>
          <a:prstGeom prst="rect">
            <a:avLst/>
          </a:prstGeom>
        </p:spPr>
        <p:txBody>
          <a:bodyPr wrap="square">
            <a:spAutoFit/>
          </a:bodyPr>
          <a:lstStyle/>
          <a:p>
            <a:pPr algn="ctr"/>
            <a:r>
              <a:rPr lang="en-US" sz="1600" i="1" dirty="0" smtClean="0">
                <a:latin typeface="Calibri" pitchFamily="34" charset="0"/>
              </a:rPr>
              <a:t>The core of a clean energy system is low-carbon electricity that diffuses into all end-use sectors.</a:t>
            </a:r>
            <a:endParaRPr lang="en-GB" sz="1600" i="1" dirty="0" smtClean="0">
              <a:latin typeface="Calibri" pitchFamily="34" charset="0"/>
            </a:endParaRPr>
          </a:p>
        </p:txBody>
      </p:sp>
      <p:pic>
        <p:nvPicPr>
          <p:cNvPr id="8194" name="Picture 2"/>
          <p:cNvPicPr>
            <a:picLocks noGrp="1" noChangeAspect="1" noChangeArrowheads="1"/>
          </p:cNvPicPr>
          <p:nvPr>
            <p:ph idx="1"/>
          </p:nvPr>
        </p:nvPicPr>
        <p:blipFill>
          <a:blip r:embed="rId3" cstate="print"/>
          <a:srcRect/>
          <a:stretch>
            <a:fillRect/>
          </a:stretch>
        </p:blipFill>
        <p:spPr bwMode="auto">
          <a:xfrm>
            <a:off x="1241255" y="1930678"/>
            <a:ext cx="6152146" cy="3448844"/>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520262" y="1347294"/>
            <a:ext cx="7662042" cy="4316945"/>
          </a:xfrm>
          <a:prstGeom prst="rect">
            <a:avLst/>
          </a:prstGeom>
          <a:noFill/>
          <a:ln w="9525">
            <a:noFill/>
            <a:miter lim="800000"/>
            <a:headEnd/>
            <a:tailEnd/>
          </a:ln>
        </p:spPr>
      </p:pic>
      <p:sp>
        <p:nvSpPr>
          <p:cNvPr id="7" name="Szövegdoboz 6"/>
          <p:cNvSpPr txBox="1"/>
          <p:nvPr/>
        </p:nvSpPr>
        <p:spPr>
          <a:xfrm>
            <a:off x="8100392" y="260648"/>
            <a:ext cx="792088" cy="923330"/>
          </a:xfrm>
          <a:prstGeom prst="rect">
            <a:avLst/>
          </a:prstGeom>
          <a:solidFill>
            <a:schemeClr val="bg2">
              <a:lumMod val="75000"/>
            </a:schemeClr>
          </a:solidFill>
        </p:spPr>
        <p:txBody>
          <a:bodyPr wrap="square" rtlCol="0">
            <a:spAutoFit/>
          </a:bodyPr>
          <a:lstStyle/>
          <a:p>
            <a:pPr algn="ctr"/>
            <a:r>
              <a:rPr lang="hu-HU" dirty="0" smtClean="0"/>
              <a:t>IEA</a:t>
            </a:r>
          </a:p>
          <a:p>
            <a:pPr algn="ctr"/>
            <a:r>
              <a:rPr lang="hu-HU" dirty="0" smtClean="0"/>
              <a:t>ETP</a:t>
            </a:r>
          </a:p>
          <a:p>
            <a:pPr algn="ctr"/>
            <a:r>
              <a:rPr lang="hu-HU" dirty="0" smtClean="0"/>
              <a:t>2012</a:t>
            </a:r>
            <a:endParaRPr lang="hu-HU" dirty="0"/>
          </a:p>
        </p:txBody>
      </p:sp>
      <p:sp>
        <p:nvSpPr>
          <p:cNvPr id="8" name="Téglalap 7"/>
          <p:cNvSpPr/>
          <p:nvPr/>
        </p:nvSpPr>
        <p:spPr>
          <a:xfrm>
            <a:off x="323528" y="6372036"/>
            <a:ext cx="1723870" cy="276999"/>
          </a:xfrm>
          <a:prstGeom prst="rect">
            <a:avLst/>
          </a:prstGeom>
        </p:spPr>
        <p:txBody>
          <a:bodyPr wrap="none">
            <a:spAutoFit/>
          </a:bodyPr>
          <a:lstStyle/>
          <a:p>
            <a:r>
              <a:rPr lang="hu-HU" sz="1200" dirty="0" smtClean="0"/>
              <a:t>http://www.iea.org/etp/</a:t>
            </a:r>
            <a:endParaRPr lang="hu-HU" sz="1200" dirty="0"/>
          </a:p>
        </p:txBody>
      </p:sp>
      <p:sp>
        <p:nvSpPr>
          <p:cNvPr id="9" name="Jobbra nyíl 8"/>
          <p:cNvSpPr/>
          <p:nvPr/>
        </p:nvSpPr>
        <p:spPr>
          <a:xfrm>
            <a:off x="611560" y="5085184"/>
            <a:ext cx="61836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Balra nyíl 9"/>
          <p:cNvSpPr/>
          <p:nvPr/>
        </p:nvSpPr>
        <p:spPr>
          <a:xfrm>
            <a:off x="7956376" y="2780928"/>
            <a:ext cx="648072"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476672"/>
            <a:ext cx="8424000" cy="466731"/>
          </a:xfrm>
        </p:spPr>
        <p:txBody>
          <a:bodyPr>
            <a:normAutofit/>
          </a:bodyPr>
          <a:lstStyle/>
          <a:p>
            <a:r>
              <a:rPr lang="hu-HU" sz="2800" b="1"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Transport</a:t>
            </a:r>
            <a:r>
              <a:rPr lang="hu-HU" sz="28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fr-FR" sz="28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2020 </a:t>
            </a:r>
            <a:r>
              <a:rPr lang="fr-FR" sz="2800" b="1"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targets</a:t>
            </a:r>
            <a:r>
              <a:rPr lang="fr-FR" sz="28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to </a:t>
            </a:r>
            <a:r>
              <a:rPr lang="fr-FR" sz="2800" b="1"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reach</a:t>
            </a:r>
            <a:r>
              <a:rPr lang="fr-FR" sz="28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2DS</a:t>
            </a:r>
            <a:endParaRPr lang="en-GB"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p:txBody>
          <a:bodyPr/>
          <a:lstStyle/>
          <a:p>
            <a:r>
              <a:rPr lang="fr-FR" sz="2400" dirty="0" err="1" smtClean="0">
                <a:latin typeface="Arial" pitchFamily="34" charset="0"/>
                <a:cs typeface="Arial" pitchFamily="34" charset="0"/>
              </a:rPr>
              <a:t>Implement</a:t>
            </a:r>
            <a:r>
              <a:rPr lang="fr-FR" sz="2400" dirty="0" smtClean="0">
                <a:latin typeface="Arial" pitchFamily="34" charset="0"/>
                <a:cs typeface="Arial" pitchFamily="34" charset="0"/>
              </a:rPr>
              <a:t> </a:t>
            </a:r>
            <a:r>
              <a:rPr lang="fr-FR" sz="2400" b="1" dirty="0" smtClean="0">
                <a:latin typeface="Arial" pitchFamily="34" charset="0"/>
                <a:cs typeface="Arial" pitchFamily="34" charset="0"/>
              </a:rPr>
              <a:t>fuel </a:t>
            </a:r>
            <a:r>
              <a:rPr lang="fr-FR" sz="2400" b="1" dirty="0" err="1" smtClean="0">
                <a:latin typeface="Arial" pitchFamily="34" charset="0"/>
                <a:cs typeface="Arial" pitchFamily="34" charset="0"/>
              </a:rPr>
              <a:t>economy</a:t>
            </a:r>
            <a:r>
              <a:rPr lang="fr-FR" sz="2400" b="1" dirty="0" smtClean="0">
                <a:latin typeface="Arial" pitchFamily="34" charset="0"/>
                <a:cs typeface="Arial" pitchFamily="34" charset="0"/>
              </a:rPr>
              <a:t> standards</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through</a:t>
            </a:r>
            <a:r>
              <a:rPr lang="fr-FR" sz="2400" dirty="0" smtClean="0">
                <a:latin typeface="Arial" pitchFamily="34" charset="0"/>
                <a:cs typeface="Arial" pitchFamily="34" charset="0"/>
              </a:rPr>
              <a:t> at least 2020 for LDVs and trucks in all major </a:t>
            </a:r>
            <a:r>
              <a:rPr lang="fr-FR" sz="2400" dirty="0" err="1" smtClean="0">
                <a:latin typeface="Arial" pitchFamily="34" charset="0"/>
                <a:cs typeface="Arial" pitchFamily="34" charset="0"/>
              </a:rPr>
              <a:t>economies</a:t>
            </a:r>
            <a:endParaRPr lang="fr-FR" sz="2400" dirty="0" smtClean="0">
              <a:latin typeface="Arial" pitchFamily="34" charset="0"/>
              <a:cs typeface="Arial" pitchFamily="34" charset="0"/>
            </a:endParaRPr>
          </a:p>
          <a:p>
            <a:r>
              <a:rPr lang="fr-FR" sz="2400" b="1" dirty="0" err="1" smtClean="0">
                <a:latin typeface="Arial" pitchFamily="34" charset="0"/>
                <a:cs typeface="Arial" pitchFamily="34" charset="0"/>
              </a:rPr>
              <a:t>Reach</a:t>
            </a:r>
            <a:r>
              <a:rPr lang="fr-FR" sz="2400" b="1" dirty="0" smtClean="0">
                <a:latin typeface="Arial" pitchFamily="34" charset="0"/>
                <a:cs typeface="Arial" pitchFamily="34" charset="0"/>
              </a:rPr>
              <a:t> 5% of the fuel mix </a:t>
            </a:r>
            <a:r>
              <a:rPr lang="fr-FR" sz="2400" b="1" dirty="0" err="1" smtClean="0">
                <a:latin typeface="Arial" pitchFamily="34" charset="0"/>
                <a:cs typeface="Arial" pitchFamily="34" charset="0"/>
              </a:rPr>
              <a:t>using</a:t>
            </a:r>
            <a:r>
              <a:rPr lang="fr-FR" sz="2400" b="1" dirty="0" smtClean="0">
                <a:latin typeface="Arial" pitchFamily="34" charset="0"/>
                <a:cs typeface="Arial" pitchFamily="34" charset="0"/>
              </a:rPr>
              <a:t> biofuels</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transitioning</a:t>
            </a:r>
            <a:r>
              <a:rPr lang="fr-FR" sz="2400" dirty="0" smtClean="0">
                <a:latin typeface="Arial" pitchFamily="34" charset="0"/>
                <a:cs typeface="Arial" pitchFamily="34" charset="0"/>
              </a:rPr>
              <a:t> to </a:t>
            </a:r>
            <a:r>
              <a:rPr lang="fr-FR" sz="2400" dirty="0" err="1" smtClean="0">
                <a:latin typeface="Arial" pitchFamily="34" charset="0"/>
                <a:cs typeface="Arial" pitchFamily="34" charset="0"/>
              </a:rPr>
              <a:t>advanced</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biofuels</a:t>
            </a:r>
            <a:r>
              <a:rPr lang="fr-FR" sz="2400" dirty="0" smtClean="0">
                <a:latin typeface="Arial" pitchFamily="34" charset="0"/>
                <a:cs typeface="Arial" pitchFamily="34" charset="0"/>
              </a:rPr>
              <a:t> ASAP</a:t>
            </a:r>
          </a:p>
          <a:p>
            <a:r>
              <a:rPr lang="fr-FR" sz="2400" b="1" dirty="0" smtClean="0">
                <a:latin typeface="Arial" pitchFamily="34" charset="0"/>
                <a:cs typeface="Arial" pitchFamily="34" charset="0"/>
              </a:rPr>
              <a:t>Double the bus </a:t>
            </a:r>
            <a:r>
              <a:rPr lang="fr-FR" sz="2400" b="1" dirty="0" err="1" smtClean="0">
                <a:latin typeface="Arial" pitchFamily="34" charset="0"/>
                <a:cs typeface="Arial" pitchFamily="34" charset="0"/>
              </a:rPr>
              <a:t>rapid</a:t>
            </a:r>
            <a:r>
              <a:rPr lang="fr-FR" sz="2400" b="1" dirty="0" smtClean="0">
                <a:latin typeface="Arial" pitchFamily="34" charset="0"/>
                <a:cs typeface="Arial" pitchFamily="34" charset="0"/>
              </a:rPr>
              <a:t> transit global network</a:t>
            </a:r>
            <a:r>
              <a:rPr lang="fr-FR" sz="2400" dirty="0" smtClean="0">
                <a:latin typeface="Arial" pitchFamily="34" charset="0"/>
                <a:cs typeface="Arial" pitchFamily="34" charset="0"/>
              </a:rPr>
              <a:t> </a:t>
            </a:r>
          </a:p>
          <a:p>
            <a:r>
              <a:rPr lang="fr-FR" sz="2400" b="1" dirty="0" err="1" smtClean="0">
                <a:latin typeface="Arial" pitchFamily="34" charset="0"/>
                <a:cs typeface="Arial" pitchFamily="34" charset="0"/>
              </a:rPr>
              <a:t>Increase</a:t>
            </a:r>
            <a:r>
              <a:rPr lang="fr-FR" sz="2400" b="1" dirty="0" smtClean="0">
                <a:latin typeface="Arial" pitchFamily="34" charset="0"/>
                <a:cs typeface="Arial" pitchFamily="34" charset="0"/>
              </a:rPr>
              <a:t> by 50% the </a:t>
            </a:r>
            <a:r>
              <a:rPr lang="fr-FR" sz="2400" b="1" dirty="0" err="1" smtClean="0">
                <a:latin typeface="Arial" pitchFamily="34" charset="0"/>
                <a:cs typeface="Arial" pitchFamily="34" charset="0"/>
              </a:rPr>
              <a:t>high</a:t>
            </a:r>
            <a:r>
              <a:rPr lang="fr-FR" sz="2400" b="1" dirty="0" smtClean="0">
                <a:latin typeface="Arial" pitchFamily="34" charset="0"/>
                <a:cs typeface="Arial" pitchFamily="34" charset="0"/>
              </a:rPr>
              <a:t> speed rail network</a:t>
            </a:r>
          </a:p>
          <a:p>
            <a:r>
              <a:rPr lang="fr-FR" sz="2400" b="1" dirty="0" smtClean="0">
                <a:latin typeface="Arial" pitchFamily="34" charset="0"/>
                <a:cs typeface="Arial" pitchFamily="34" charset="0"/>
              </a:rPr>
              <a:t>Internalise the </a:t>
            </a:r>
            <a:r>
              <a:rPr lang="fr-FR" sz="2400" b="1" dirty="0" err="1" smtClean="0">
                <a:latin typeface="Arial" pitchFamily="34" charset="0"/>
                <a:cs typeface="Arial" pitchFamily="34" charset="0"/>
              </a:rPr>
              <a:t>external</a:t>
            </a:r>
            <a:r>
              <a:rPr lang="fr-FR" sz="2400" b="1" dirty="0" smtClean="0">
                <a:latin typeface="Arial" pitchFamily="34" charset="0"/>
                <a:cs typeface="Arial" pitchFamily="34" charset="0"/>
              </a:rPr>
              <a:t> </a:t>
            </a:r>
            <a:r>
              <a:rPr lang="fr-FR" sz="2400" b="1" dirty="0" err="1" smtClean="0">
                <a:latin typeface="Arial" pitchFamily="34" charset="0"/>
                <a:cs typeface="Arial" pitchFamily="34" charset="0"/>
              </a:rPr>
              <a:t>cost</a:t>
            </a:r>
            <a:r>
              <a:rPr lang="fr-FR" sz="2400" b="1" dirty="0" smtClean="0">
                <a:latin typeface="Arial" pitchFamily="34" charset="0"/>
                <a:cs typeface="Arial" pitchFamily="34" charset="0"/>
              </a:rPr>
              <a:t> </a:t>
            </a:r>
            <a:r>
              <a:rPr lang="hu-HU" sz="2400" b="1" dirty="0" smtClean="0">
                <a:latin typeface="Arial" pitchFamily="34" charset="0"/>
                <a:cs typeface="Arial" pitchFamily="34" charset="0"/>
              </a:rPr>
              <a:t>(</a:t>
            </a:r>
            <a:r>
              <a:rPr lang="hu-HU" sz="2400" b="1" dirty="0" err="1" smtClean="0">
                <a:latin typeface="Arial" pitchFamily="34" charset="0"/>
                <a:cs typeface="Arial" pitchFamily="34" charset="0"/>
              </a:rPr>
              <a:t>congestion</a:t>
            </a:r>
            <a:r>
              <a:rPr lang="hu-HU" sz="2400" b="1" dirty="0" smtClean="0">
                <a:latin typeface="Arial" pitchFamily="34" charset="0"/>
                <a:cs typeface="Arial" pitchFamily="34" charset="0"/>
              </a:rPr>
              <a:t>, air </a:t>
            </a:r>
            <a:r>
              <a:rPr lang="hu-HU" sz="2400" b="1" dirty="0" err="1" smtClean="0">
                <a:latin typeface="Arial" pitchFamily="34" charset="0"/>
                <a:cs typeface="Arial" pitchFamily="34" charset="0"/>
              </a:rPr>
              <a:t>pollution</a:t>
            </a:r>
            <a:r>
              <a:rPr lang="hu-HU" sz="2400" b="1" dirty="0" smtClean="0">
                <a:latin typeface="Arial" pitchFamily="34" charset="0"/>
                <a:cs typeface="Arial" pitchFamily="34" charset="0"/>
              </a:rPr>
              <a:t>, etc.) </a:t>
            </a:r>
            <a:r>
              <a:rPr lang="fr-FR" sz="2400" b="1" dirty="0" smtClean="0">
                <a:latin typeface="Arial" pitchFamily="34" charset="0"/>
                <a:cs typeface="Arial" pitchFamily="34" charset="0"/>
              </a:rPr>
              <a:t>of transport </a:t>
            </a:r>
            <a:r>
              <a:rPr lang="fr-FR" sz="2400" b="1" dirty="0" err="1" smtClean="0">
                <a:latin typeface="Arial" pitchFamily="34" charset="0"/>
                <a:cs typeface="Arial" pitchFamily="34" charset="0"/>
              </a:rPr>
              <a:t>into</a:t>
            </a:r>
            <a:r>
              <a:rPr lang="fr-FR" sz="2400" b="1" dirty="0" smtClean="0">
                <a:latin typeface="Arial" pitchFamily="34" charset="0"/>
                <a:cs typeface="Arial" pitchFamily="34" charset="0"/>
              </a:rPr>
              <a:t> fuel </a:t>
            </a:r>
            <a:r>
              <a:rPr lang="fr-FR" sz="2400" b="1" dirty="0" err="1" smtClean="0">
                <a:latin typeface="Arial" pitchFamily="34" charset="0"/>
                <a:cs typeface="Arial" pitchFamily="34" charset="0"/>
              </a:rPr>
              <a:t>cost</a:t>
            </a:r>
            <a:endParaRPr lang="fr-FR" sz="2400" b="1" dirty="0" smtClean="0">
              <a:latin typeface="Arial" pitchFamily="34" charset="0"/>
              <a:cs typeface="Arial" pitchFamily="34" charset="0"/>
            </a:endParaRPr>
          </a:p>
          <a:p>
            <a:r>
              <a:rPr lang="fr-FR" sz="2400" dirty="0" err="1" smtClean="0">
                <a:latin typeface="Arial" pitchFamily="34" charset="0"/>
                <a:cs typeface="Arial" pitchFamily="34" charset="0"/>
              </a:rPr>
              <a:t>Develop</a:t>
            </a:r>
            <a:r>
              <a:rPr lang="fr-FR" sz="2400" dirty="0" smtClean="0">
                <a:latin typeface="Arial" pitchFamily="34" charset="0"/>
                <a:cs typeface="Arial" pitchFamily="34" charset="0"/>
              </a:rPr>
              <a:t> international </a:t>
            </a:r>
            <a:r>
              <a:rPr lang="fr-FR" sz="2400" dirty="0" err="1" smtClean="0">
                <a:latin typeface="Arial" pitchFamily="34" charset="0"/>
                <a:cs typeface="Arial" pitchFamily="34" charset="0"/>
              </a:rPr>
              <a:t>tools</a:t>
            </a:r>
            <a:r>
              <a:rPr lang="fr-FR" sz="2400" dirty="0" smtClean="0">
                <a:latin typeface="Arial" pitchFamily="34" charset="0"/>
                <a:cs typeface="Arial" pitchFamily="34" charset="0"/>
              </a:rPr>
              <a:t> to </a:t>
            </a:r>
            <a:r>
              <a:rPr lang="fr-FR" sz="2400" b="1" dirty="0" err="1" smtClean="0">
                <a:latin typeface="Arial" pitchFamily="34" charset="0"/>
                <a:cs typeface="Arial" pitchFamily="34" charset="0"/>
              </a:rPr>
              <a:t>incentivise</a:t>
            </a:r>
            <a:r>
              <a:rPr lang="fr-FR" sz="2400" b="1" dirty="0" smtClean="0">
                <a:latin typeface="Arial" pitchFamily="34" charset="0"/>
                <a:cs typeface="Arial" pitchFamily="34" charset="0"/>
              </a:rPr>
              <a:t> international shipping and aviation </a:t>
            </a:r>
            <a:r>
              <a:rPr lang="fr-FR" sz="2400" b="1" dirty="0" err="1" smtClean="0">
                <a:latin typeface="Arial" pitchFamily="34" charset="0"/>
                <a:cs typeface="Arial" pitchFamily="34" charset="0"/>
              </a:rPr>
              <a:t>decarbonisation</a:t>
            </a:r>
            <a:endParaRPr lang="fr-FR" sz="2400" b="1" dirty="0" smtClean="0">
              <a:latin typeface="Arial" pitchFamily="34" charset="0"/>
              <a:cs typeface="Arial" pitchFamily="34" charset="0"/>
            </a:endParaRPr>
          </a:p>
          <a:p>
            <a:r>
              <a:rPr lang="fr-FR" sz="2400" dirty="0" err="1" smtClean="0">
                <a:latin typeface="Arial" pitchFamily="34" charset="0"/>
                <a:cs typeface="Arial" pitchFamily="34" charset="0"/>
              </a:rPr>
              <a:t>Pursue</a:t>
            </a:r>
            <a:r>
              <a:rPr lang="fr-FR" sz="2400" dirty="0" smtClean="0">
                <a:latin typeface="Arial" pitchFamily="34" charset="0"/>
                <a:cs typeface="Arial" pitchFamily="34" charset="0"/>
              </a:rPr>
              <a:t> RD&amp;D efforts to </a:t>
            </a:r>
            <a:r>
              <a:rPr lang="fr-FR" sz="2400" b="1" dirty="0" err="1" smtClean="0">
                <a:latin typeface="Arial" pitchFamily="34" charset="0"/>
                <a:cs typeface="Arial" pitchFamily="34" charset="0"/>
              </a:rPr>
              <a:t>further</a:t>
            </a:r>
            <a:r>
              <a:rPr lang="fr-FR" sz="2400" b="1" dirty="0" smtClean="0">
                <a:latin typeface="Arial" pitchFamily="34" charset="0"/>
                <a:cs typeface="Arial" pitchFamily="34" charset="0"/>
              </a:rPr>
              <a:t> </a:t>
            </a:r>
            <a:r>
              <a:rPr lang="fr-FR" sz="2400" b="1" dirty="0" err="1" smtClean="0">
                <a:latin typeface="Arial" pitchFamily="34" charset="0"/>
                <a:cs typeface="Arial" pitchFamily="34" charset="0"/>
              </a:rPr>
              <a:t>develop</a:t>
            </a:r>
            <a:r>
              <a:rPr lang="fr-FR" sz="2400" b="1" dirty="0" smtClean="0">
                <a:latin typeface="Arial" pitchFamily="34" charset="0"/>
                <a:cs typeface="Arial" pitchFamily="34" charset="0"/>
              </a:rPr>
              <a:t> fuel </a:t>
            </a:r>
            <a:r>
              <a:rPr lang="fr-FR" sz="2400" b="1" dirty="0" err="1" smtClean="0">
                <a:latin typeface="Arial" pitchFamily="34" charset="0"/>
                <a:cs typeface="Arial" pitchFamily="34" charset="0"/>
              </a:rPr>
              <a:t>cell</a:t>
            </a:r>
            <a:r>
              <a:rPr lang="fr-FR" sz="2400" b="1" dirty="0" smtClean="0">
                <a:latin typeface="Arial" pitchFamily="34" charset="0"/>
                <a:cs typeface="Arial" pitchFamily="34" charset="0"/>
              </a:rPr>
              <a:t> </a:t>
            </a:r>
            <a:r>
              <a:rPr lang="fr-FR" sz="2400" b="1" dirty="0" err="1" smtClean="0">
                <a:latin typeface="Arial" pitchFamily="34" charset="0"/>
                <a:cs typeface="Arial" pitchFamily="34" charset="0"/>
              </a:rPr>
              <a:t>vehicles</a:t>
            </a:r>
            <a:endParaRPr lang="fr-FR" sz="2400" b="1" dirty="0" smtClean="0">
              <a:latin typeface="Arial" pitchFamily="34" charset="0"/>
              <a:cs typeface="Arial" pitchFamily="34" charset="0"/>
            </a:endParaRPr>
          </a:p>
          <a:p>
            <a:endParaRPr lang="hu-HU" sz="2400" dirty="0" smtClean="0"/>
          </a:p>
          <a:p>
            <a:endParaRPr lang="hu-HU" sz="2400" dirty="0" smtClean="0"/>
          </a:p>
          <a:p>
            <a:endParaRPr lang="hu-HU" sz="2400" dirty="0" smtClean="0"/>
          </a:p>
          <a:p>
            <a:endParaRPr lang="hu-HU" sz="2400" dirty="0" smtClean="0"/>
          </a:p>
          <a:p>
            <a:endParaRPr lang="hu-HU" sz="2400" dirty="0" smtClean="0"/>
          </a:p>
          <a:p>
            <a:pPr>
              <a:buNone/>
            </a:pPr>
            <a:r>
              <a:rPr lang="hu-HU" sz="1200" dirty="0" smtClean="0"/>
              <a:t>http://www.iea.org/etp/</a:t>
            </a:r>
          </a:p>
          <a:p>
            <a:endParaRPr lang="en-GB" sz="2400" dirty="0"/>
          </a:p>
        </p:txBody>
      </p:sp>
      <p:sp>
        <p:nvSpPr>
          <p:cNvPr id="4" name="Szövegdoboz 3"/>
          <p:cNvSpPr txBox="1"/>
          <p:nvPr/>
        </p:nvSpPr>
        <p:spPr>
          <a:xfrm>
            <a:off x="8100392" y="260648"/>
            <a:ext cx="792088" cy="923330"/>
          </a:xfrm>
          <a:prstGeom prst="rect">
            <a:avLst/>
          </a:prstGeom>
          <a:solidFill>
            <a:schemeClr val="bg2">
              <a:lumMod val="75000"/>
            </a:schemeClr>
          </a:solidFill>
        </p:spPr>
        <p:txBody>
          <a:bodyPr wrap="square" rtlCol="0">
            <a:spAutoFit/>
          </a:bodyPr>
          <a:lstStyle/>
          <a:p>
            <a:pPr algn="ctr"/>
            <a:r>
              <a:rPr lang="hu-HU" dirty="0" smtClean="0"/>
              <a:t>IEA</a:t>
            </a:r>
          </a:p>
          <a:p>
            <a:pPr algn="ctr"/>
            <a:r>
              <a:rPr lang="hu-HU" dirty="0" smtClean="0"/>
              <a:t>ETP</a:t>
            </a:r>
          </a:p>
          <a:p>
            <a:pPr algn="ctr"/>
            <a:r>
              <a:rPr lang="hu-HU" dirty="0" smtClean="0"/>
              <a:t>2012</a:t>
            </a:r>
            <a:endParaRPr lang="hu-H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476672"/>
            <a:ext cx="8424000" cy="466731"/>
          </a:xfrm>
        </p:spPr>
        <p:txBody>
          <a:bodyPr>
            <a:normAutofit/>
          </a:bodyPr>
          <a:lstStyle/>
          <a:p>
            <a:r>
              <a:rPr lang="en-US" sz="28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The </a:t>
            </a:r>
            <a:r>
              <a:rPr lang="hu-HU" sz="28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e</a:t>
            </a:r>
            <a:r>
              <a:rPr lang="en-US" sz="2800" b="1"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xtended</a:t>
            </a:r>
            <a:r>
              <a:rPr lang="en-US" sz="28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2DS – transport</a:t>
            </a:r>
            <a:endParaRPr lang="en-GB" sz="2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78250" y="5440978"/>
            <a:ext cx="8102600" cy="1565884"/>
          </a:xfrm>
        </p:spPr>
        <p:txBody>
          <a:bodyPr>
            <a:normAutofit/>
          </a:bodyPr>
          <a:lstStyle/>
          <a:p>
            <a:pPr algn="ctr">
              <a:buNone/>
            </a:pPr>
            <a:r>
              <a:rPr lang="en-US" sz="1600" i="1" kern="1200" dirty="0" smtClean="0">
                <a:latin typeface="Arial" pitchFamily="34" charset="0"/>
                <a:cs typeface="Arial" pitchFamily="34" charset="0"/>
              </a:rPr>
              <a:t>In Extended 2DS, global transport energy use remains fairly flat after 2050 as activity growth slows and efficiency improvements continue</a:t>
            </a:r>
            <a:r>
              <a:rPr lang="en-GB" sz="1600" i="1" kern="1200" dirty="0" smtClean="0">
                <a:latin typeface="Arial" pitchFamily="34" charset="0"/>
                <a:cs typeface="Arial" pitchFamily="34" charset="0"/>
              </a:rPr>
              <a:t>.</a:t>
            </a:r>
            <a:endParaRPr lang="en-US" sz="1600" i="1" kern="1200" dirty="0" smtClean="0">
              <a:latin typeface="Arial" pitchFamily="34" charset="0"/>
              <a:cs typeface="Arial" pitchFamily="34" charset="0"/>
            </a:endParaRPr>
          </a:p>
        </p:txBody>
      </p:sp>
      <p:pic>
        <p:nvPicPr>
          <p:cNvPr id="5" name="Picture 4" descr="Figure_16_8.png"/>
          <p:cNvPicPr>
            <a:picLocks noChangeAspect="1"/>
          </p:cNvPicPr>
          <p:nvPr/>
        </p:nvPicPr>
        <p:blipFill>
          <a:blip r:embed="rId3" cstate="print"/>
          <a:stretch>
            <a:fillRect/>
          </a:stretch>
        </p:blipFill>
        <p:spPr>
          <a:xfrm>
            <a:off x="475143" y="2359431"/>
            <a:ext cx="8172450" cy="2543175"/>
          </a:xfrm>
          <a:prstGeom prst="rect">
            <a:avLst/>
          </a:prstGeom>
        </p:spPr>
      </p:pic>
      <p:sp>
        <p:nvSpPr>
          <p:cNvPr id="6" name="Téglalap 5"/>
          <p:cNvSpPr/>
          <p:nvPr/>
        </p:nvSpPr>
        <p:spPr>
          <a:xfrm>
            <a:off x="251520" y="6381328"/>
            <a:ext cx="1723870" cy="276999"/>
          </a:xfrm>
          <a:prstGeom prst="rect">
            <a:avLst/>
          </a:prstGeom>
        </p:spPr>
        <p:txBody>
          <a:bodyPr wrap="none">
            <a:spAutoFit/>
          </a:bodyPr>
          <a:lstStyle/>
          <a:p>
            <a:r>
              <a:rPr lang="hu-HU" sz="1200" dirty="0" smtClean="0"/>
              <a:t>http://www.iea.org/etp/</a:t>
            </a:r>
            <a:endParaRPr lang="hu-HU" sz="1200" dirty="0"/>
          </a:p>
        </p:txBody>
      </p:sp>
      <p:sp>
        <p:nvSpPr>
          <p:cNvPr id="7" name="Szövegdoboz 6"/>
          <p:cNvSpPr txBox="1"/>
          <p:nvPr/>
        </p:nvSpPr>
        <p:spPr>
          <a:xfrm>
            <a:off x="8100392" y="332656"/>
            <a:ext cx="792088" cy="923330"/>
          </a:xfrm>
          <a:prstGeom prst="rect">
            <a:avLst/>
          </a:prstGeom>
          <a:solidFill>
            <a:schemeClr val="bg2">
              <a:lumMod val="75000"/>
            </a:schemeClr>
          </a:solidFill>
        </p:spPr>
        <p:txBody>
          <a:bodyPr wrap="square" rtlCol="0">
            <a:spAutoFit/>
          </a:bodyPr>
          <a:lstStyle/>
          <a:p>
            <a:pPr algn="ctr"/>
            <a:r>
              <a:rPr lang="hu-HU" dirty="0" smtClean="0"/>
              <a:t>IEA</a:t>
            </a:r>
          </a:p>
          <a:p>
            <a:pPr algn="ctr"/>
            <a:r>
              <a:rPr lang="hu-HU" dirty="0" smtClean="0"/>
              <a:t>ETP</a:t>
            </a:r>
          </a:p>
          <a:p>
            <a:pPr algn="ctr"/>
            <a:r>
              <a:rPr lang="hu-HU" dirty="0" smtClean="0"/>
              <a:t>2012</a:t>
            </a:r>
            <a:endParaRPr lang="hu-HU" dirty="0"/>
          </a:p>
        </p:txBody>
      </p:sp>
      <p:sp>
        <p:nvSpPr>
          <p:cNvPr id="8" name="Szövegdoboz 7"/>
          <p:cNvSpPr txBox="1"/>
          <p:nvPr/>
        </p:nvSpPr>
        <p:spPr>
          <a:xfrm>
            <a:off x="4644008" y="2204864"/>
            <a:ext cx="4032448" cy="369332"/>
          </a:xfrm>
          <a:prstGeom prst="rect">
            <a:avLst/>
          </a:prstGeom>
          <a:solidFill>
            <a:schemeClr val="bg1"/>
          </a:solidFill>
        </p:spPr>
        <p:txBody>
          <a:bodyPr wrap="square" rtlCol="0">
            <a:spAutoFit/>
          </a:bodyPr>
          <a:lstStyle/>
          <a:p>
            <a:endParaRPr lang="hu-HU" dirty="0"/>
          </a:p>
        </p:txBody>
      </p:sp>
      <p:sp>
        <p:nvSpPr>
          <p:cNvPr id="10" name="Szövegdoboz 9"/>
          <p:cNvSpPr txBox="1"/>
          <p:nvPr/>
        </p:nvSpPr>
        <p:spPr>
          <a:xfrm>
            <a:off x="4716016" y="2564904"/>
            <a:ext cx="3960440" cy="2031325"/>
          </a:xfrm>
          <a:prstGeom prst="rect">
            <a:avLst/>
          </a:prstGeom>
          <a:solidFill>
            <a:schemeClr val="bg1"/>
          </a:solidFill>
        </p:spPr>
        <p:txBody>
          <a:bodyPr wrap="square" rtlCol="0">
            <a:spAutoFit/>
          </a:bodyPr>
          <a:lstStyle/>
          <a:p>
            <a:endParaRPr lang="hu-HU" dirty="0" smtClean="0"/>
          </a:p>
          <a:p>
            <a:endParaRPr lang="hu-HU" dirty="0" smtClean="0"/>
          </a:p>
          <a:p>
            <a:endParaRPr lang="hu-HU" dirty="0" smtClean="0"/>
          </a:p>
          <a:p>
            <a:endParaRPr lang="hu-HU" dirty="0" smtClean="0"/>
          </a:p>
          <a:p>
            <a:endParaRPr lang="hu-HU" dirty="0" smtClean="0"/>
          </a:p>
          <a:p>
            <a:endParaRPr lang="hu-HU" dirty="0" smtClean="0"/>
          </a:p>
          <a:p>
            <a:endParaRPr lang="hu-H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r"/>
            <a:r>
              <a:rPr lang="hu-HU" sz="2800" b="1" dirty="0" err="1" smtClean="0">
                <a:effectLst>
                  <a:outerShdw blurRad="38100" dist="38100" dir="2700000" algn="tl">
                    <a:srgbClr val="000000">
                      <a:alpha val="43137"/>
                    </a:srgbClr>
                  </a:outerShdw>
                </a:effectLst>
                <a:latin typeface="Arial" pitchFamily="34" charset="0"/>
                <a:cs typeface="Arial" pitchFamily="34" charset="0"/>
              </a:rPr>
              <a:t>Emission</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factors</a:t>
            </a:r>
            <a:r>
              <a:rPr lang="hu-HU" sz="2800" b="1" dirty="0" smtClean="0">
                <a:effectLst>
                  <a:outerShdw blurRad="38100" dist="38100" dir="2700000" algn="tl">
                    <a:srgbClr val="000000">
                      <a:alpha val="43137"/>
                    </a:srgbClr>
                  </a:outerShdw>
                </a:effectLst>
                <a:latin typeface="Arial" pitchFamily="34" charset="0"/>
                <a:cs typeface="Arial" pitchFamily="34" charset="0"/>
              </a:rPr>
              <a:t> of </a:t>
            </a:r>
            <a:r>
              <a:rPr lang="hu-HU" sz="2800" b="1" dirty="0" err="1" smtClean="0">
                <a:effectLst>
                  <a:outerShdw blurRad="38100" dist="38100" dir="2700000" algn="tl">
                    <a:srgbClr val="000000">
                      <a:alpha val="43137"/>
                    </a:srgbClr>
                  </a:outerShdw>
                </a:effectLst>
                <a:latin typeface="Arial" pitchFamily="34" charset="0"/>
                <a:cs typeface="Arial" pitchFamily="34" charset="0"/>
              </a:rPr>
              <a:t>different</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transport</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fuels</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4" name="Táblázat helye 3"/>
          <p:cNvGraphicFramePr>
            <a:graphicFrameLocks noGrp="1"/>
          </p:cNvGraphicFramePr>
          <p:nvPr>
            <p:ph type="tbl" idx="1"/>
          </p:nvPr>
        </p:nvGraphicFramePr>
        <p:xfrm>
          <a:off x="685800" y="1066800"/>
          <a:ext cx="8229600" cy="350520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hu-HU" dirty="0" err="1" smtClean="0">
                          <a:latin typeface="Arial" pitchFamily="34" charset="0"/>
                          <a:cs typeface="Arial" pitchFamily="34" charset="0"/>
                        </a:rPr>
                        <a:t>Fuels</a:t>
                      </a:r>
                      <a:endParaRPr lang="hu-HU" dirty="0">
                        <a:latin typeface="Arial" pitchFamily="34" charset="0"/>
                        <a:cs typeface="Arial" pitchFamily="34" charset="0"/>
                      </a:endParaRPr>
                    </a:p>
                  </a:txBody>
                  <a:tcPr/>
                </a:tc>
                <a:tc>
                  <a:txBody>
                    <a:bodyPr/>
                    <a:lstStyle/>
                    <a:p>
                      <a:pPr algn="ctr"/>
                      <a:r>
                        <a:rPr lang="hu-HU" dirty="0" smtClean="0">
                          <a:latin typeface="Arial" pitchFamily="34" charset="0"/>
                          <a:cs typeface="Arial" pitchFamily="34" charset="0"/>
                        </a:rPr>
                        <a:t>kg CO2 / GJ</a:t>
                      </a:r>
                      <a:endParaRPr lang="hu-HU" dirty="0">
                        <a:latin typeface="Arial" pitchFamily="34" charset="0"/>
                        <a:cs typeface="Arial" pitchFamily="34" charset="0"/>
                      </a:endParaRPr>
                    </a:p>
                  </a:txBody>
                  <a:tcPr/>
                </a:tc>
                <a:tc>
                  <a:txBody>
                    <a:bodyPr/>
                    <a:lstStyle/>
                    <a:p>
                      <a:pPr algn="ctr"/>
                      <a:r>
                        <a:rPr lang="hu-HU" dirty="0" smtClean="0">
                          <a:latin typeface="Arial" pitchFamily="34" charset="0"/>
                          <a:cs typeface="Arial" pitchFamily="34" charset="0"/>
                        </a:rPr>
                        <a:t>GJ / l</a:t>
                      </a:r>
                      <a:endParaRPr lang="hu-HU" dirty="0">
                        <a:latin typeface="Arial" pitchFamily="34" charset="0"/>
                        <a:cs typeface="Arial" pitchFamily="34" charset="0"/>
                      </a:endParaRPr>
                    </a:p>
                  </a:txBody>
                  <a:tcPr/>
                </a:tc>
                <a:tc>
                  <a:txBody>
                    <a:bodyPr/>
                    <a:lstStyle/>
                    <a:p>
                      <a:pPr algn="ctr"/>
                      <a:r>
                        <a:rPr lang="hu-HU" dirty="0" smtClean="0">
                          <a:latin typeface="Arial" pitchFamily="34" charset="0"/>
                          <a:cs typeface="Arial" pitchFamily="34" charset="0"/>
                        </a:rPr>
                        <a:t>GJ / t</a:t>
                      </a:r>
                      <a:endParaRPr lang="hu-HU" dirty="0">
                        <a:latin typeface="Arial" pitchFamily="34" charset="0"/>
                        <a:cs typeface="Arial" pitchFamily="34" charset="0"/>
                      </a:endParaRPr>
                    </a:p>
                  </a:txBody>
                  <a:tcPr/>
                </a:tc>
              </a:tr>
              <a:tr h="370840">
                <a:tc>
                  <a:txBody>
                    <a:bodyPr/>
                    <a:lstStyle/>
                    <a:p>
                      <a:r>
                        <a:rPr lang="hu-HU" b="1" dirty="0" err="1" smtClean="0">
                          <a:solidFill>
                            <a:srgbClr val="00B050"/>
                          </a:solidFill>
                          <a:latin typeface="Arial" pitchFamily="34" charset="0"/>
                          <a:cs typeface="Arial" pitchFamily="34" charset="0"/>
                        </a:rPr>
                        <a:t>Natural</a:t>
                      </a:r>
                      <a:r>
                        <a:rPr lang="hu-HU" b="1" dirty="0" smtClean="0">
                          <a:solidFill>
                            <a:srgbClr val="00B050"/>
                          </a:solidFill>
                          <a:latin typeface="Arial" pitchFamily="34" charset="0"/>
                          <a:cs typeface="Arial" pitchFamily="34" charset="0"/>
                        </a:rPr>
                        <a:t> </a:t>
                      </a:r>
                      <a:r>
                        <a:rPr lang="hu-HU" b="1" dirty="0" err="1" smtClean="0">
                          <a:solidFill>
                            <a:srgbClr val="00B050"/>
                          </a:solidFill>
                          <a:latin typeface="Arial" pitchFamily="34" charset="0"/>
                          <a:cs typeface="Arial" pitchFamily="34" charset="0"/>
                        </a:rPr>
                        <a:t>gas</a:t>
                      </a:r>
                      <a:endParaRPr lang="hu-HU" b="1" dirty="0">
                        <a:solidFill>
                          <a:srgbClr val="00B050"/>
                        </a:solidFill>
                        <a:latin typeface="Arial" pitchFamily="34" charset="0"/>
                        <a:cs typeface="Arial" pitchFamily="34" charset="0"/>
                      </a:endParaRPr>
                    </a:p>
                  </a:txBody>
                  <a:tcPr/>
                </a:tc>
                <a:tc>
                  <a:txBody>
                    <a:bodyPr/>
                    <a:lstStyle/>
                    <a:p>
                      <a:pPr algn="ctr"/>
                      <a:r>
                        <a:rPr lang="hu-HU" b="1" dirty="0" smtClean="0">
                          <a:latin typeface="Arial" pitchFamily="34" charset="0"/>
                          <a:cs typeface="Arial" pitchFamily="34" charset="0"/>
                        </a:rPr>
                        <a:t>56.06 </a:t>
                      </a:r>
                      <a:r>
                        <a:rPr lang="hu-HU" b="1" i="1" dirty="0" smtClean="0">
                          <a:solidFill>
                            <a:srgbClr val="FF0000"/>
                          </a:solidFill>
                          <a:latin typeface="Arial" pitchFamily="34" charset="0"/>
                          <a:cs typeface="Arial" pitchFamily="34" charset="0"/>
                        </a:rPr>
                        <a:t>(100)</a:t>
                      </a:r>
                      <a:endParaRPr lang="hu-HU" b="1" i="1" dirty="0">
                        <a:solidFill>
                          <a:srgbClr val="FF0000"/>
                        </a:solidFill>
                        <a:latin typeface="Arial" pitchFamily="34" charset="0"/>
                        <a:cs typeface="Arial" pitchFamily="34" charset="0"/>
                      </a:endParaRPr>
                    </a:p>
                  </a:txBody>
                  <a:tcPr/>
                </a:tc>
                <a:tc>
                  <a:txBody>
                    <a:bodyPr/>
                    <a:lstStyle/>
                    <a:p>
                      <a:pPr algn="ctr"/>
                      <a:r>
                        <a:rPr lang="hu-HU" dirty="0" smtClean="0">
                          <a:latin typeface="Arial" pitchFamily="34" charset="0"/>
                          <a:cs typeface="Arial" pitchFamily="34" charset="0"/>
                        </a:rPr>
                        <a:t>0.035</a:t>
                      </a:r>
                      <a:r>
                        <a:rPr lang="hu-HU" baseline="0" dirty="0" smtClean="0">
                          <a:latin typeface="Arial" pitchFamily="34" charset="0"/>
                          <a:cs typeface="Arial" pitchFamily="34" charset="0"/>
                        </a:rPr>
                        <a:t> GJ/st.m3</a:t>
                      </a:r>
                      <a:endParaRPr lang="hu-HU" dirty="0">
                        <a:latin typeface="Arial" pitchFamily="34" charset="0"/>
                        <a:cs typeface="Arial" pitchFamily="34" charset="0"/>
                      </a:endParaRPr>
                    </a:p>
                  </a:txBody>
                  <a:tcPr/>
                </a:tc>
                <a:tc>
                  <a:txBody>
                    <a:bodyPr/>
                    <a:lstStyle/>
                    <a:p>
                      <a:pPr algn="ctr"/>
                      <a:r>
                        <a:rPr lang="hu-HU" dirty="0" smtClean="0">
                          <a:latin typeface="Arial" pitchFamily="34" charset="0"/>
                          <a:cs typeface="Arial" pitchFamily="34" charset="0"/>
                        </a:rPr>
                        <a:t>0.035 GJ/st.m3</a:t>
                      </a:r>
                      <a:endParaRPr lang="hu-HU" dirty="0">
                        <a:latin typeface="Arial" pitchFamily="34" charset="0"/>
                        <a:cs typeface="Arial" pitchFamily="34" charset="0"/>
                      </a:endParaRPr>
                    </a:p>
                  </a:txBody>
                  <a:tcPr/>
                </a:tc>
              </a:tr>
              <a:tr h="370840">
                <a:tc>
                  <a:txBody>
                    <a:bodyPr/>
                    <a:lstStyle/>
                    <a:p>
                      <a:r>
                        <a:rPr lang="hu-HU" b="1" dirty="0" smtClean="0">
                          <a:solidFill>
                            <a:srgbClr val="00B050"/>
                          </a:solidFill>
                          <a:latin typeface="Arial" pitchFamily="34" charset="0"/>
                          <a:cs typeface="Arial" pitchFamily="34" charset="0"/>
                        </a:rPr>
                        <a:t>LPG</a:t>
                      </a:r>
                      <a:endParaRPr lang="hu-HU" b="1" dirty="0">
                        <a:solidFill>
                          <a:srgbClr val="00B050"/>
                        </a:solidFill>
                        <a:latin typeface="Arial" pitchFamily="34" charset="0"/>
                        <a:cs typeface="Arial" pitchFamily="34" charset="0"/>
                      </a:endParaRPr>
                    </a:p>
                  </a:txBody>
                  <a:tcPr/>
                </a:tc>
                <a:tc>
                  <a:txBody>
                    <a:bodyPr/>
                    <a:lstStyle/>
                    <a:p>
                      <a:pPr algn="ctr"/>
                      <a:r>
                        <a:rPr lang="hu-HU" b="1" dirty="0" smtClean="0">
                          <a:latin typeface="Arial" pitchFamily="34" charset="0"/>
                          <a:cs typeface="Arial" pitchFamily="34" charset="0"/>
                        </a:rPr>
                        <a:t>63.20 </a:t>
                      </a:r>
                      <a:r>
                        <a:rPr lang="hu-HU" b="1" i="1" dirty="0" smtClean="0">
                          <a:solidFill>
                            <a:srgbClr val="FF0000"/>
                          </a:solidFill>
                          <a:latin typeface="Arial" pitchFamily="34" charset="0"/>
                          <a:cs typeface="Arial" pitchFamily="34" charset="0"/>
                        </a:rPr>
                        <a:t>(113)</a:t>
                      </a:r>
                      <a:endParaRPr lang="hu-HU" b="1" i="1" dirty="0">
                        <a:solidFill>
                          <a:srgbClr val="FF0000"/>
                        </a:solidFill>
                        <a:latin typeface="Arial" pitchFamily="34" charset="0"/>
                        <a:cs typeface="Arial" pitchFamily="34" charset="0"/>
                      </a:endParaRPr>
                    </a:p>
                  </a:txBody>
                  <a:tcPr/>
                </a:tc>
                <a:tc>
                  <a:txBody>
                    <a:bodyPr/>
                    <a:lstStyle/>
                    <a:p>
                      <a:pPr algn="ctr"/>
                      <a:r>
                        <a:rPr lang="hu-HU" dirty="0" smtClean="0">
                          <a:latin typeface="Arial" pitchFamily="34" charset="0"/>
                          <a:cs typeface="Arial" pitchFamily="34" charset="0"/>
                        </a:rPr>
                        <a:t>0.0249</a:t>
                      </a:r>
                      <a:endParaRPr lang="hu-HU" dirty="0">
                        <a:latin typeface="Arial" pitchFamily="34" charset="0"/>
                        <a:cs typeface="Arial" pitchFamily="34" charset="0"/>
                      </a:endParaRPr>
                    </a:p>
                  </a:txBody>
                  <a:tcPr/>
                </a:tc>
                <a:tc>
                  <a:txBody>
                    <a:bodyPr/>
                    <a:lstStyle/>
                    <a:p>
                      <a:pPr algn="ctr"/>
                      <a:r>
                        <a:rPr lang="hu-HU" dirty="0" smtClean="0">
                          <a:latin typeface="Arial" pitchFamily="34" charset="0"/>
                          <a:cs typeface="Arial" pitchFamily="34" charset="0"/>
                        </a:rPr>
                        <a:t>45.9779</a:t>
                      </a:r>
                      <a:endParaRPr lang="hu-HU" dirty="0">
                        <a:latin typeface="Arial" pitchFamily="34" charset="0"/>
                        <a:cs typeface="Arial" pitchFamily="34" charset="0"/>
                      </a:endParaRPr>
                    </a:p>
                  </a:txBody>
                  <a:tcPr/>
                </a:tc>
              </a:tr>
              <a:tr h="370840">
                <a:tc>
                  <a:txBody>
                    <a:bodyPr/>
                    <a:lstStyle/>
                    <a:p>
                      <a:r>
                        <a:rPr lang="hu-HU" b="1" dirty="0" err="1" smtClean="0">
                          <a:solidFill>
                            <a:srgbClr val="FF0000"/>
                          </a:solidFill>
                          <a:latin typeface="Arial" pitchFamily="34" charset="0"/>
                          <a:cs typeface="Arial" pitchFamily="34" charset="0"/>
                        </a:rPr>
                        <a:t>Aviation</a:t>
                      </a:r>
                      <a:r>
                        <a:rPr lang="hu-HU" b="1" dirty="0" smtClean="0">
                          <a:solidFill>
                            <a:srgbClr val="FF0000"/>
                          </a:solidFill>
                          <a:latin typeface="Arial" pitchFamily="34" charset="0"/>
                          <a:cs typeface="Arial" pitchFamily="34" charset="0"/>
                        </a:rPr>
                        <a:t> </a:t>
                      </a:r>
                      <a:r>
                        <a:rPr lang="hu-HU" b="1" dirty="0" err="1" smtClean="0">
                          <a:solidFill>
                            <a:srgbClr val="FF0000"/>
                          </a:solidFill>
                          <a:latin typeface="Arial" pitchFamily="34" charset="0"/>
                          <a:cs typeface="Arial" pitchFamily="34" charset="0"/>
                        </a:rPr>
                        <a:t>gasoline</a:t>
                      </a:r>
                      <a:endParaRPr lang="hu-HU" b="1" dirty="0">
                        <a:solidFill>
                          <a:srgbClr val="FF0000"/>
                        </a:solidFill>
                        <a:latin typeface="Arial" pitchFamily="34" charset="0"/>
                        <a:cs typeface="Arial" pitchFamily="34" charset="0"/>
                      </a:endParaRPr>
                    </a:p>
                  </a:txBody>
                  <a:tcPr/>
                </a:tc>
                <a:tc>
                  <a:txBody>
                    <a:bodyPr/>
                    <a:lstStyle/>
                    <a:p>
                      <a:pPr algn="ctr"/>
                      <a:r>
                        <a:rPr lang="hu-HU" b="1" dirty="0" smtClean="0">
                          <a:latin typeface="Arial" pitchFamily="34" charset="0"/>
                          <a:cs typeface="Arial" pitchFamily="34" charset="0"/>
                        </a:rPr>
                        <a:t>69.11 </a:t>
                      </a:r>
                      <a:r>
                        <a:rPr lang="hu-HU" b="1" i="1" dirty="0" smtClean="0">
                          <a:solidFill>
                            <a:srgbClr val="FF0000"/>
                          </a:solidFill>
                          <a:latin typeface="Arial" pitchFamily="34" charset="0"/>
                          <a:cs typeface="Arial" pitchFamily="34" charset="0"/>
                        </a:rPr>
                        <a:t>(123)</a:t>
                      </a:r>
                      <a:endParaRPr lang="hu-HU" b="1" dirty="0">
                        <a:solidFill>
                          <a:srgbClr val="FF0000"/>
                        </a:solidFill>
                        <a:latin typeface="Arial" pitchFamily="34" charset="0"/>
                        <a:cs typeface="Arial" pitchFamily="34" charset="0"/>
                      </a:endParaRPr>
                    </a:p>
                  </a:txBody>
                  <a:tcPr/>
                </a:tc>
                <a:tc>
                  <a:txBody>
                    <a:bodyPr/>
                    <a:lstStyle/>
                    <a:p>
                      <a:pPr algn="ctr"/>
                      <a:r>
                        <a:rPr lang="hu-HU" dirty="0" smtClean="0">
                          <a:latin typeface="Arial" pitchFamily="34" charset="0"/>
                          <a:cs typeface="Arial" pitchFamily="34" charset="0"/>
                        </a:rPr>
                        <a:t>0.0343</a:t>
                      </a:r>
                      <a:endParaRPr lang="hu-HU" dirty="0">
                        <a:latin typeface="Arial" pitchFamily="34" charset="0"/>
                        <a:cs typeface="Arial" pitchFamily="34" charset="0"/>
                      </a:endParaRPr>
                    </a:p>
                  </a:txBody>
                  <a:tcPr/>
                </a:tc>
                <a:tc>
                  <a:txBody>
                    <a:bodyPr/>
                    <a:lstStyle/>
                    <a:p>
                      <a:pPr algn="ctr"/>
                      <a:r>
                        <a:rPr lang="hu-HU" dirty="0" smtClean="0">
                          <a:latin typeface="Arial" pitchFamily="34" charset="0"/>
                          <a:cs typeface="Arial" pitchFamily="34" charset="0"/>
                        </a:rPr>
                        <a:t>44.5900</a:t>
                      </a:r>
                      <a:endParaRPr lang="hu-HU" dirty="0">
                        <a:latin typeface="Arial" pitchFamily="34" charset="0"/>
                        <a:cs typeface="Arial" pitchFamily="34" charset="0"/>
                      </a:endParaRPr>
                    </a:p>
                  </a:txBody>
                  <a:tcPr/>
                </a:tc>
              </a:tr>
              <a:tr h="370840">
                <a:tc>
                  <a:txBody>
                    <a:bodyPr/>
                    <a:lstStyle/>
                    <a:p>
                      <a:r>
                        <a:rPr lang="hu-HU" b="1" dirty="0" err="1" smtClean="0">
                          <a:solidFill>
                            <a:srgbClr val="FF0000"/>
                          </a:solidFill>
                          <a:latin typeface="Arial" pitchFamily="34" charset="0"/>
                          <a:cs typeface="Arial" pitchFamily="34" charset="0"/>
                        </a:rPr>
                        <a:t>Gasoline</a:t>
                      </a:r>
                      <a:endParaRPr lang="hu-HU" b="1" dirty="0">
                        <a:solidFill>
                          <a:srgbClr val="FF0000"/>
                        </a:solidFill>
                        <a:latin typeface="Arial" pitchFamily="34" charset="0"/>
                        <a:cs typeface="Arial" pitchFamily="34" charset="0"/>
                      </a:endParaRPr>
                    </a:p>
                  </a:txBody>
                  <a:tcPr/>
                </a:tc>
                <a:tc>
                  <a:txBody>
                    <a:bodyPr/>
                    <a:lstStyle/>
                    <a:p>
                      <a:pPr algn="ctr"/>
                      <a:r>
                        <a:rPr lang="hu-HU" b="1" dirty="0" smtClean="0">
                          <a:latin typeface="Arial" pitchFamily="34" charset="0"/>
                          <a:cs typeface="Arial" pitchFamily="34" charset="0"/>
                        </a:rPr>
                        <a:t>69.25 </a:t>
                      </a:r>
                      <a:r>
                        <a:rPr lang="hu-HU" b="1" i="1" dirty="0" smtClean="0">
                          <a:solidFill>
                            <a:srgbClr val="FF0000"/>
                          </a:solidFill>
                          <a:latin typeface="Arial" pitchFamily="34" charset="0"/>
                          <a:cs typeface="Arial" pitchFamily="34" charset="0"/>
                        </a:rPr>
                        <a:t>(124)</a:t>
                      </a:r>
                      <a:endParaRPr lang="hu-HU" b="1" i="1" dirty="0">
                        <a:solidFill>
                          <a:srgbClr val="FF0000"/>
                        </a:solidFill>
                        <a:latin typeface="Arial" pitchFamily="34" charset="0"/>
                        <a:cs typeface="Arial" pitchFamily="34" charset="0"/>
                      </a:endParaRPr>
                    </a:p>
                  </a:txBody>
                  <a:tcPr/>
                </a:tc>
                <a:tc>
                  <a:txBody>
                    <a:bodyPr/>
                    <a:lstStyle/>
                    <a:p>
                      <a:pPr algn="ctr"/>
                      <a:r>
                        <a:rPr lang="hu-HU" dirty="0" smtClean="0">
                          <a:latin typeface="Arial" pitchFamily="34" charset="0"/>
                          <a:cs typeface="Arial" pitchFamily="34" charset="0"/>
                        </a:rPr>
                        <a:t>0.0344</a:t>
                      </a:r>
                      <a:endParaRPr lang="hu-HU" dirty="0">
                        <a:latin typeface="Arial" pitchFamily="34" charset="0"/>
                        <a:cs typeface="Arial" pitchFamily="34" charset="0"/>
                      </a:endParaRPr>
                    </a:p>
                  </a:txBody>
                  <a:tcPr/>
                </a:tc>
                <a:tc>
                  <a:txBody>
                    <a:bodyPr/>
                    <a:lstStyle/>
                    <a:p>
                      <a:pPr algn="ctr"/>
                      <a:r>
                        <a:rPr lang="hu-HU" dirty="0" smtClean="0">
                          <a:latin typeface="Arial" pitchFamily="34" charset="0"/>
                          <a:cs typeface="Arial" pitchFamily="34" charset="0"/>
                        </a:rPr>
                        <a:t>43.5674</a:t>
                      </a:r>
                      <a:endParaRPr lang="hu-HU" dirty="0">
                        <a:latin typeface="Arial" pitchFamily="34" charset="0"/>
                        <a:cs typeface="Arial" pitchFamily="34" charset="0"/>
                      </a:endParaRPr>
                    </a:p>
                  </a:txBody>
                  <a:tcPr/>
                </a:tc>
              </a:tr>
              <a:tr h="370840">
                <a:tc>
                  <a:txBody>
                    <a:bodyPr/>
                    <a:lstStyle/>
                    <a:p>
                      <a:r>
                        <a:rPr lang="hu-HU" b="1" dirty="0" err="1" smtClean="0">
                          <a:solidFill>
                            <a:srgbClr val="FF0000"/>
                          </a:solidFill>
                          <a:latin typeface="Arial" pitchFamily="34" charset="0"/>
                          <a:cs typeface="Arial" pitchFamily="34" charset="0"/>
                        </a:rPr>
                        <a:t>Jet</a:t>
                      </a:r>
                      <a:r>
                        <a:rPr lang="hu-HU" b="1" dirty="0" smtClean="0">
                          <a:solidFill>
                            <a:srgbClr val="FF0000"/>
                          </a:solidFill>
                          <a:latin typeface="Arial" pitchFamily="34" charset="0"/>
                          <a:cs typeface="Arial" pitchFamily="34" charset="0"/>
                        </a:rPr>
                        <a:t> </a:t>
                      </a:r>
                      <a:r>
                        <a:rPr lang="hu-HU" b="1" dirty="0" err="1" smtClean="0">
                          <a:solidFill>
                            <a:srgbClr val="FF0000"/>
                          </a:solidFill>
                          <a:latin typeface="Arial" pitchFamily="34" charset="0"/>
                          <a:cs typeface="Arial" pitchFamily="34" charset="0"/>
                        </a:rPr>
                        <a:t>fuel</a:t>
                      </a:r>
                      <a:endParaRPr lang="hu-HU" b="1" dirty="0">
                        <a:solidFill>
                          <a:srgbClr val="FF0000"/>
                        </a:solidFill>
                        <a:latin typeface="Arial" pitchFamily="34" charset="0"/>
                        <a:cs typeface="Arial" pitchFamily="34" charset="0"/>
                      </a:endParaRPr>
                    </a:p>
                  </a:txBody>
                  <a:tcPr/>
                </a:tc>
                <a:tc>
                  <a:txBody>
                    <a:bodyPr/>
                    <a:lstStyle/>
                    <a:p>
                      <a:pPr algn="ctr"/>
                      <a:r>
                        <a:rPr lang="hu-HU" b="1" dirty="0" smtClean="0">
                          <a:latin typeface="Arial" pitchFamily="34" charset="0"/>
                          <a:cs typeface="Arial" pitchFamily="34" charset="0"/>
                        </a:rPr>
                        <a:t>70.72 </a:t>
                      </a:r>
                      <a:r>
                        <a:rPr lang="hu-HU" b="1" i="1" dirty="0" smtClean="0">
                          <a:solidFill>
                            <a:srgbClr val="FF0000"/>
                          </a:solidFill>
                          <a:latin typeface="Arial" pitchFamily="34" charset="0"/>
                          <a:cs typeface="Arial" pitchFamily="34" charset="0"/>
                        </a:rPr>
                        <a:t>(126)</a:t>
                      </a:r>
                      <a:endParaRPr lang="hu-HU" b="1" dirty="0">
                        <a:solidFill>
                          <a:srgbClr val="FF0000"/>
                        </a:solidFill>
                        <a:latin typeface="Arial" pitchFamily="34" charset="0"/>
                        <a:cs typeface="Arial" pitchFamily="34" charset="0"/>
                      </a:endParaRPr>
                    </a:p>
                  </a:txBody>
                  <a:tcPr/>
                </a:tc>
                <a:tc>
                  <a:txBody>
                    <a:bodyPr/>
                    <a:lstStyle/>
                    <a:p>
                      <a:pPr algn="ctr"/>
                      <a:r>
                        <a:rPr lang="hu-HU" dirty="0" smtClean="0">
                          <a:latin typeface="Arial" pitchFamily="34" charset="0"/>
                          <a:cs typeface="Arial" pitchFamily="34" charset="0"/>
                        </a:rPr>
                        <a:t>…</a:t>
                      </a:r>
                      <a:endParaRPr lang="hu-HU" dirty="0">
                        <a:latin typeface="Arial" pitchFamily="34" charset="0"/>
                        <a:cs typeface="Arial" pitchFamily="34" charset="0"/>
                      </a:endParaRPr>
                    </a:p>
                  </a:txBody>
                  <a:tcPr/>
                </a:tc>
                <a:tc>
                  <a:txBody>
                    <a:bodyPr/>
                    <a:lstStyle/>
                    <a:p>
                      <a:pPr algn="ctr"/>
                      <a:r>
                        <a:rPr lang="hu-HU" dirty="0" smtClean="0">
                          <a:latin typeface="Arial" pitchFamily="34" charset="0"/>
                          <a:cs typeface="Arial" pitchFamily="34" charset="0"/>
                        </a:rPr>
                        <a:t>44.5900</a:t>
                      </a:r>
                      <a:endParaRPr lang="hu-HU" dirty="0">
                        <a:latin typeface="Arial" pitchFamily="34" charset="0"/>
                        <a:cs typeface="Arial" pitchFamily="34" charset="0"/>
                      </a:endParaRPr>
                    </a:p>
                  </a:txBody>
                  <a:tcPr/>
                </a:tc>
              </a:tr>
              <a:tr h="370840">
                <a:tc>
                  <a:txBody>
                    <a:bodyPr/>
                    <a:lstStyle/>
                    <a:p>
                      <a:r>
                        <a:rPr lang="hu-HU" b="1" dirty="0" smtClean="0">
                          <a:solidFill>
                            <a:srgbClr val="FF0000"/>
                          </a:solidFill>
                          <a:latin typeface="Arial" pitchFamily="34" charset="0"/>
                          <a:cs typeface="Arial" pitchFamily="34" charset="0"/>
                        </a:rPr>
                        <a:t>Diesel </a:t>
                      </a:r>
                      <a:r>
                        <a:rPr lang="hu-HU" b="1" dirty="0" err="1" smtClean="0">
                          <a:solidFill>
                            <a:srgbClr val="FF0000"/>
                          </a:solidFill>
                          <a:latin typeface="Arial" pitchFamily="34" charset="0"/>
                          <a:cs typeface="Arial" pitchFamily="34" charset="0"/>
                        </a:rPr>
                        <a:t>fuel</a:t>
                      </a:r>
                      <a:endParaRPr lang="hu-HU" b="1" dirty="0">
                        <a:solidFill>
                          <a:srgbClr val="FF0000"/>
                        </a:solidFill>
                        <a:latin typeface="Arial" pitchFamily="34" charset="0"/>
                        <a:cs typeface="Arial" pitchFamily="34" charset="0"/>
                      </a:endParaRPr>
                    </a:p>
                  </a:txBody>
                  <a:tcPr/>
                </a:tc>
                <a:tc>
                  <a:txBody>
                    <a:bodyPr/>
                    <a:lstStyle/>
                    <a:p>
                      <a:pPr algn="ctr"/>
                      <a:r>
                        <a:rPr lang="hu-HU" b="1" dirty="0" smtClean="0">
                          <a:latin typeface="Arial" pitchFamily="34" charset="0"/>
                          <a:cs typeface="Arial" pitchFamily="34" charset="0"/>
                        </a:rPr>
                        <a:t>74.01 </a:t>
                      </a:r>
                      <a:r>
                        <a:rPr lang="hu-HU" b="1" i="1" dirty="0" smtClean="0">
                          <a:solidFill>
                            <a:srgbClr val="FF0000"/>
                          </a:solidFill>
                          <a:latin typeface="Arial" pitchFamily="34" charset="0"/>
                          <a:cs typeface="Arial" pitchFamily="34" charset="0"/>
                        </a:rPr>
                        <a:t>(132)</a:t>
                      </a:r>
                      <a:endParaRPr lang="hu-HU" b="1" i="1" dirty="0">
                        <a:solidFill>
                          <a:srgbClr val="FF0000"/>
                        </a:solidFill>
                        <a:latin typeface="Arial" pitchFamily="34" charset="0"/>
                        <a:cs typeface="Arial" pitchFamily="34" charset="0"/>
                      </a:endParaRPr>
                    </a:p>
                  </a:txBody>
                  <a:tcPr/>
                </a:tc>
                <a:tc>
                  <a:txBody>
                    <a:bodyPr/>
                    <a:lstStyle/>
                    <a:p>
                      <a:pPr algn="ctr"/>
                      <a:r>
                        <a:rPr lang="hu-HU" dirty="0" smtClean="0">
                          <a:latin typeface="Arial" pitchFamily="34" charset="0"/>
                          <a:cs typeface="Arial" pitchFamily="34" charset="0"/>
                        </a:rPr>
                        <a:t>0.0371</a:t>
                      </a:r>
                      <a:endParaRPr lang="hu-HU" dirty="0">
                        <a:latin typeface="Arial" pitchFamily="34" charset="0"/>
                        <a:cs typeface="Arial" pitchFamily="34" charset="0"/>
                      </a:endParaRPr>
                    </a:p>
                  </a:txBody>
                  <a:tcPr/>
                </a:tc>
                <a:tc>
                  <a:txBody>
                    <a:bodyPr/>
                    <a:lstStyle/>
                    <a:p>
                      <a:pPr algn="ctr"/>
                      <a:r>
                        <a:rPr lang="hu-HU" dirty="0" smtClean="0">
                          <a:latin typeface="Arial" pitchFamily="34" charset="0"/>
                          <a:cs typeface="Arial" pitchFamily="34" charset="0"/>
                        </a:rPr>
                        <a:t>44.1667</a:t>
                      </a:r>
                      <a:endParaRPr lang="hu-HU" dirty="0">
                        <a:latin typeface="Arial" pitchFamily="34" charset="0"/>
                        <a:cs typeface="Arial" pitchFamily="34" charset="0"/>
                      </a:endParaRPr>
                    </a:p>
                  </a:txBody>
                  <a:tcPr/>
                </a:tc>
              </a:tr>
              <a:tr h="370840">
                <a:tc>
                  <a:txBody>
                    <a:bodyPr/>
                    <a:lstStyle/>
                    <a:p>
                      <a:r>
                        <a:rPr lang="hu-HU" b="1" dirty="0" err="1" smtClean="0">
                          <a:solidFill>
                            <a:srgbClr val="FF0000"/>
                          </a:solidFill>
                          <a:latin typeface="Arial" pitchFamily="34" charset="0"/>
                          <a:cs typeface="Arial" pitchFamily="34" charset="0"/>
                        </a:rPr>
                        <a:t>Residual</a:t>
                      </a:r>
                      <a:r>
                        <a:rPr lang="hu-HU" b="1" dirty="0" smtClean="0">
                          <a:solidFill>
                            <a:srgbClr val="FF0000"/>
                          </a:solidFill>
                          <a:latin typeface="Arial" pitchFamily="34" charset="0"/>
                          <a:cs typeface="Arial" pitchFamily="34" charset="0"/>
                        </a:rPr>
                        <a:t> (bunker) </a:t>
                      </a:r>
                      <a:r>
                        <a:rPr lang="hu-HU" b="1" dirty="0" err="1" smtClean="0">
                          <a:solidFill>
                            <a:srgbClr val="FF0000"/>
                          </a:solidFill>
                          <a:latin typeface="Arial" pitchFamily="34" charset="0"/>
                          <a:cs typeface="Arial" pitchFamily="34" charset="0"/>
                        </a:rPr>
                        <a:t>oil</a:t>
                      </a:r>
                      <a:r>
                        <a:rPr lang="hu-HU" b="1" dirty="0" smtClean="0">
                          <a:solidFill>
                            <a:srgbClr val="FF0000"/>
                          </a:solidFill>
                          <a:latin typeface="Arial" pitchFamily="34" charset="0"/>
                          <a:cs typeface="Arial" pitchFamily="34" charset="0"/>
                        </a:rPr>
                        <a:t> (#6)</a:t>
                      </a:r>
                      <a:endParaRPr lang="hu-HU" b="1" dirty="0">
                        <a:solidFill>
                          <a:srgbClr val="FF0000"/>
                        </a:solidFill>
                        <a:latin typeface="Arial" pitchFamily="34" charset="0"/>
                        <a:cs typeface="Arial" pitchFamily="34" charset="0"/>
                      </a:endParaRPr>
                    </a:p>
                  </a:txBody>
                  <a:tcPr/>
                </a:tc>
                <a:tc>
                  <a:txBody>
                    <a:bodyPr/>
                    <a:lstStyle/>
                    <a:p>
                      <a:pPr algn="ctr"/>
                      <a:r>
                        <a:rPr lang="hu-HU" b="1" dirty="0" smtClean="0">
                          <a:latin typeface="Arial" pitchFamily="34" charset="0"/>
                          <a:cs typeface="Arial" pitchFamily="34" charset="0"/>
                        </a:rPr>
                        <a:t>77.3 </a:t>
                      </a:r>
                      <a:r>
                        <a:rPr lang="hu-HU" b="1" i="1" dirty="0" smtClean="0">
                          <a:solidFill>
                            <a:srgbClr val="FF0000"/>
                          </a:solidFill>
                          <a:latin typeface="Arial" pitchFamily="34" charset="0"/>
                          <a:cs typeface="Arial" pitchFamily="34" charset="0"/>
                        </a:rPr>
                        <a:t>(138)</a:t>
                      </a:r>
                      <a:endParaRPr lang="hu-HU" b="1" dirty="0">
                        <a:latin typeface="Arial" pitchFamily="34" charset="0"/>
                        <a:cs typeface="Arial" pitchFamily="34" charset="0"/>
                      </a:endParaRPr>
                    </a:p>
                  </a:txBody>
                  <a:tcPr/>
                </a:tc>
                <a:tc>
                  <a:txBody>
                    <a:bodyPr/>
                    <a:lstStyle/>
                    <a:p>
                      <a:pPr algn="ctr"/>
                      <a:r>
                        <a:rPr lang="hu-HU" dirty="0" smtClean="0">
                          <a:latin typeface="Arial" pitchFamily="34" charset="0"/>
                          <a:cs typeface="Arial" pitchFamily="34" charset="0"/>
                        </a:rPr>
                        <a:t>0.0405</a:t>
                      </a:r>
                      <a:endParaRPr lang="hu-HU" dirty="0">
                        <a:latin typeface="Arial" pitchFamily="34" charset="0"/>
                        <a:cs typeface="Arial" pitchFamily="34" charset="0"/>
                      </a:endParaRPr>
                    </a:p>
                  </a:txBody>
                  <a:tcPr/>
                </a:tc>
                <a:tc>
                  <a:txBody>
                    <a:bodyPr/>
                    <a:lstStyle/>
                    <a:p>
                      <a:pPr algn="ctr"/>
                      <a:r>
                        <a:rPr lang="hu-HU" dirty="0" smtClean="0">
                          <a:latin typeface="Arial" pitchFamily="34" charset="0"/>
                          <a:cs typeface="Arial" pitchFamily="34" charset="0"/>
                        </a:rPr>
                        <a:t>40.7586</a:t>
                      </a:r>
                      <a:endParaRPr lang="hu-HU" dirty="0">
                        <a:latin typeface="Arial" pitchFamily="34" charset="0"/>
                        <a:cs typeface="Arial" pitchFamily="34" charset="0"/>
                      </a:endParaRPr>
                    </a:p>
                  </a:txBody>
                  <a:tcPr/>
                </a:tc>
              </a:tr>
            </a:tbl>
          </a:graphicData>
        </a:graphic>
      </p:graphicFrame>
      <p:sp>
        <p:nvSpPr>
          <p:cNvPr id="5" name="Szövegdoboz 4"/>
          <p:cNvSpPr txBox="1"/>
          <p:nvPr/>
        </p:nvSpPr>
        <p:spPr>
          <a:xfrm>
            <a:off x="683568" y="5415607"/>
            <a:ext cx="8208912" cy="646331"/>
          </a:xfrm>
          <a:prstGeom prst="rect">
            <a:avLst/>
          </a:prstGeom>
          <a:noFill/>
        </p:spPr>
        <p:txBody>
          <a:bodyPr wrap="square" rtlCol="0">
            <a:spAutoFit/>
          </a:bodyPr>
          <a:lstStyle/>
          <a:p>
            <a:r>
              <a:rPr lang="hu-HU" sz="1200" i="1" dirty="0" err="1" smtClean="0">
                <a:solidFill>
                  <a:srgbClr val="FF0000"/>
                </a:solidFill>
                <a:latin typeface="Arial" pitchFamily="34" charset="0"/>
                <a:cs typeface="Arial" pitchFamily="34" charset="0"/>
              </a:rPr>
              <a:t>Relative</a:t>
            </a:r>
            <a:r>
              <a:rPr lang="hu-HU" sz="1200" i="1" dirty="0" smtClean="0">
                <a:solidFill>
                  <a:srgbClr val="FF0000"/>
                </a:solidFill>
                <a:latin typeface="Arial" pitchFamily="34" charset="0"/>
                <a:cs typeface="Arial" pitchFamily="34" charset="0"/>
              </a:rPr>
              <a:t> </a:t>
            </a:r>
            <a:r>
              <a:rPr lang="hu-HU" sz="1200" i="1" dirty="0" err="1" smtClean="0">
                <a:solidFill>
                  <a:srgbClr val="FF0000"/>
                </a:solidFill>
                <a:latin typeface="Arial" pitchFamily="34" charset="0"/>
                <a:cs typeface="Arial" pitchFamily="34" charset="0"/>
              </a:rPr>
              <a:t>emission</a:t>
            </a:r>
            <a:r>
              <a:rPr lang="hu-HU" sz="1200" i="1" dirty="0" smtClean="0">
                <a:solidFill>
                  <a:srgbClr val="FF0000"/>
                </a:solidFill>
                <a:latin typeface="Arial" pitchFamily="34" charset="0"/>
                <a:cs typeface="Arial" pitchFamily="34" charset="0"/>
              </a:rPr>
              <a:t> </a:t>
            </a:r>
            <a:r>
              <a:rPr lang="hu-HU" sz="1200" i="1" dirty="0" err="1" smtClean="0">
                <a:solidFill>
                  <a:srgbClr val="FF0000"/>
                </a:solidFill>
                <a:latin typeface="Arial" pitchFamily="34" charset="0"/>
                <a:cs typeface="Arial" pitchFamily="34" charset="0"/>
              </a:rPr>
              <a:t>factors</a:t>
            </a:r>
            <a:r>
              <a:rPr lang="hu-HU" sz="1200" i="1" dirty="0" smtClean="0">
                <a:solidFill>
                  <a:srgbClr val="FF0000"/>
                </a:solidFill>
                <a:latin typeface="Arial" pitchFamily="34" charset="0"/>
                <a:cs typeface="Arial" pitchFamily="34" charset="0"/>
              </a:rPr>
              <a:t> (</a:t>
            </a:r>
            <a:r>
              <a:rPr lang="hu-HU" sz="1200" i="1" dirty="0" err="1" smtClean="0">
                <a:solidFill>
                  <a:srgbClr val="FF0000"/>
                </a:solidFill>
                <a:latin typeface="Arial" pitchFamily="34" charset="0"/>
                <a:cs typeface="Arial" pitchFamily="34" charset="0"/>
              </a:rPr>
              <a:t>compared</a:t>
            </a:r>
            <a:r>
              <a:rPr lang="hu-HU" sz="1200" i="1" dirty="0" smtClean="0">
                <a:solidFill>
                  <a:srgbClr val="FF0000"/>
                </a:solidFill>
                <a:latin typeface="Arial" pitchFamily="34" charset="0"/>
                <a:cs typeface="Arial" pitchFamily="34" charset="0"/>
              </a:rPr>
              <a:t> </a:t>
            </a:r>
            <a:r>
              <a:rPr lang="hu-HU" sz="1200" i="1" dirty="0" err="1" smtClean="0">
                <a:solidFill>
                  <a:srgbClr val="FF0000"/>
                </a:solidFill>
                <a:latin typeface="Arial" pitchFamily="34" charset="0"/>
                <a:cs typeface="Arial" pitchFamily="34" charset="0"/>
              </a:rPr>
              <a:t>to</a:t>
            </a:r>
            <a:r>
              <a:rPr lang="hu-HU" sz="1200" i="1" dirty="0" smtClean="0">
                <a:solidFill>
                  <a:srgbClr val="FF0000"/>
                </a:solidFill>
                <a:latin typeface="Arial" pitchFamily="34" charset="0"/>
                <a:cs typeface="Arial" pitchFamily="34" charset="0"/>
              </a:rPr>
              <a:t> </a:t>
            </a:r>
            <a:r>
              <a:rPr lang="hu-HU" sz="1200" i="1" dirty="0" err="1" smtClean="0">
                <a:solidFill>
                  <a:srgbClr val="FF0000"/>
                </a:solidFill>
                <a:latin typeface="Arial" pitchFamily="34" charset="0"/>
                <a:cs typeface="Arial" pitchFamily="34" charset="0"/>
              </a:rPr>
              <a:t>natural</a:t>
            </a:r>
            <a:r>
              <a:rPr lang="hu-HU" sz="1200" i="1" dirty="0" smtClean="0">
                <a:solidFill>
                  <a:srgbClr val="FF0000"/>
                </a:solidFill>
                <a:latin typeface="Arial" pitchFamily="34" charset="0"/>
                <a:cs typeface="Arial" pitchFamily="34" charset="0"/>
              </a:rPr>
              <a:t> </a:t>
            </a:r>
            <a:r>
              <a:rPr lang="hu-HU" sz="1200" i="1" dirty="0" err="1" smtClean="0">
                <a:solidFill>
                  <a:srgbClr val="FF0000"/>
                </a:solidFill>
                <a:latin typeface="Arial" pitchFamily="34" charset="0"/>
                <a:cs typeface="Arial" pitchFamily="34" charset="0"/>
              </a:rPr>
              <a:t>gas’s</a:t>
            </a:r>
            <a:r>
              <a:rPr lang="hu-HU" sz="1200" i="1" dirty="0" smtClean="0">
                <a:solidFill>
                  <a:srgbClr val="FF0000"/>
                </a:solidFill>
                <a:latin typeface="Arial" pitchFamily="34" charset="0"/>
                <a:cs typeface="Arial" pitchFamily="34" charset="0"/>
              </a:rPr>
              <a:t>)</a:t>
            </a:r>
          </a:p>
          <a:p>
            <a:r>
              <a:rPr lang="hu-HU" sz="1200" dirty="0" smtClean="0">
                <a:latin typeface="Arial" pitchFamily="34" charset="0"/>
                <a:cs typeface="Arial" pitchFamily="34" charset="0"/>
              </a:rPr>
              <a:t>GJ is </a:t>
            </a:r>
            <a:r>
              <a:rPr lang="hu-HU" sz="1200" dirty="0" err="1" smtClean="0">
                <a:latin typeface="Arial" pitchFamily="34" charset="0"/>
                <a:cs typeface="Arial" pitchFamily="34" charset="0"/>
              </a:rPr>
              <a:t>based</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on</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lower</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heating</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values</a:t>
            </a:r>
            <a:r>
              <a:rPr lang="hu-HU" sz="1200" dirty="0" smtClean="0">
                <a:latin typeface="Arial" pitchFamily="34" charset="0"/>
                <a:cs typeface="Arial" pitchFamily="34" charset="0"/>
              </a:rPr>
              <a:t>.</a:t>
            </a:r>
          </a:p>
          <a:p>
            <a:r>
              <a:rPr lang="hu-HU" sz="1200" dirty="0" err="1" smtClean="0">
                <a:latin typeface="Arial" pitchFamily="34" charset="0"/>
                <a:cs typeface="Arial" pitchFamily="34" charset="0"/>
              </a:rPr>
              <a:t>Source</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viewed</a:t>
            </a:r>
            <a:r>
              <a:rPr lang="hu-HU" sz="1200" dirty="0" smtClean="0">
                <a:latin typeface="Arial" pitchFamily="34" charset="0"/>
                <a:cs typeface="Arial" pitchFamily="34" charset="0"/>
              </a:rPr>
              <a:t> 10 </a:t>
            </a:r>
            <a:r>
              <a:rPr lang="hu-HU" sz="1200" dirty="0" err="1" smtClean="0">
                <a:latin typeface="Arial" pitchFamily="34" charset="0"/>
                <a:cs typeface="Arial" pitchFamily="34" charset="0"/>
              </a:rPr>
              <a:t>Feb</a:t>
            </a:r>
            <a:r>
              <a:rPr lang="hu-HU" sz="1200" dirty="0" smtClean="0">
                <a:latin typeface="Arial" pitchFamily="34" charset="0"/>
                <a:cs typeface="Arial" pitchFamily="34" charset="0"/>
              </a:rPr>
              <a:t>, 2014, </a:t>
            </a:r>
            <a:r>
              <a:rPr lang="hu-HU" sz="1200" dirty="0" err="1" smtClean="0">
                <a:latin typeface="Arial" pitchFamily="34" charset="0"/>
                <a:cs typeface="Arial" pitchFamily="34" charset="0"/>
                <a:hlinkClick r:id="rId2"/>
              </a:rPr>
              <a:t>www.ghgprotocol.org</a:t>
            </a:r>
            <a:r>
              <a:rPr lang="hu-HU" sz="1200" dirty="0" smtClean="0">
                <a:latin typeface="Arial" pitchFamily="34" charset="0"/>
                <a:cs typeface="Arial" pitchFamily="34" charset="0"/>
                <a:hlinkClick r:id="rId2"/>
              </a:rPr>
              <a:t>/</a:t>
            </a:r>
            <a:r>
              <a:rPr lang="hu-HU" sz="1200" dirty="0" err="1" smtClean="0">
                <a:latin typeface="Arial" pitchFamily="34" charset="0"/>
                <a:cs typeface="Arial" pitchFamily="34" charset="0"/>
                <a:hlinkClick r:id="rId2"/>
              </a:rPr>
              <a:t>files</a:t>
            </a:r>
            <a:r>
              <a:rPr lang="hu-HU" sz="1200" dirty="0" smtClean="0">
                <a:latin typeface="Arial" pitchFamily="34" charset="0"/>
                <a:cs typeface="Arial" pitchFamily="34" charset="0"/>
                <a:hlinkClick r:id="rId2"/>
              </a:rPr>
              <a:t>/</a:t>
            </a:r>
            <a:r>
              <a:rPr lang="hu-HU" sz="1200" dirty="0" err="1" smtClean="0">
                <a:latin typeface="Arial" pitchFamily="34" charset="0"/>
                <a:cs typeface="Arial" pitchFamily="34" charset="0"/>
                <a:hlinkClick r:id="rId2"/>
              </a:rPr>
              <a:t>ghgp</a:t>
            </a:r>
            <a:r>
              <a:rPr lang="hu-HU" sz="1200" dirty="0" smtClean="0">
                <a:latin typeface="Arial" pitchFamily="34" charset="0"/>
                <a:cs typeface="Arial" pitchFamily="34" charset="0"/>
                <a:hlinkClick r:id="rId2"/>
              </a:rPr>
              <a:t>/</a:t>
            </a:r>
            <a:r>
              <a:rPr lang="hu-HU" sz="1200" dirty="0" err="1" smtClean="0">
                <a:latin typeface="Arial" pitchFamily="34" charset="0"/>
                <a:cs typeface="Arial" pitchFamily="34" charset="0"/>
                <a:hlinkClick r:id="rId2"/>
              </a:rPr>
              <a:t>tools</a:t>
            </a:r>
            <a:r>
              <a:rPr lang="hu-HU" sz="1200" dirty="0" smtClean="0">
                <a:latin typeface="Arial" pitchFamily="34" charset="0"/>
                <a:cs typeface="Arial" pitchFamily="34" charset="0"/>
                <a:hlinkClick r:id="rId2"/>
              </a:rPr>
              <a:t>/co2-mobile.pdf</a:t>
            </a:r>
            <a:r>
              <a:rPr lang="hu-HU" sz="1200" dirty="0" smtClean="0">
                <a:latin typeface="Arial" pitchFamily="34" charset="0"/>
                <a:cs typeface="Arial" pitchFamily="34" charset="0"/>
              </a:rPr>
              <a:t>.</a:t>
            </a:r>
            <a:endParaRPr lang="hu-HU" sz="1200" dirty="0">
              <a:latin typeface="Arial" pitchFamily="34" charset="0"/>
              <a:cs typeface="Arial" pitchFamily="34" charset="0"/>
            </a:endParaRPr>
          </a:p>
        </p:txBody>
      </p:sp>
      <p:sp>
        <p:nvSpPr>
          <p:cNvPr id="6" name="Jobbra nyíl 5"/>
          <p:cNvSpPr/>
          <p:nvPr/>
        </p:nvSpPr>
        <p:spPr>
          <a:xfrm>
            <a:off x="29704" y="2852936"/>
            <a:ext cx="653864" cy="36004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Jobbra nyíl 6"/>
          <p:cNvSpPr/>
          <p:nvPr/>
        </p:nvSpPr>
        <p:spPr>
          <a:xfrm>
            <a:off x="35496" y="3573016"/>
            <a:ext cx="653864" cy="36004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a:xfrm>
            <a:off x="257175" y="252413"/>
            <a:ext cx="7702550" cy="774700"/>
          </a:xfrm>
          <a:solidFill>
            <a:schemeClr val="bg1">
              <a:alpha val="67058"/>
            </a:schemeClr>
          </a:solidFill>
        </p:spPr>
        <p:txBody>
          <a:bodyPr>
            <a:normAutofit/>
          </a:bodyPr>
          <a:lstStyle/>
          <a:p>
            <a:r>
              <a:rPr lang="en-US" sz="28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Transport : Additional investments</a:t>
            </a:r>
            <a:endParaRPr lang="en-GB" sz="2800" b="1"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2286000" y="2090172"/>
            <a:ext cx="4572000" cy="461665"/>
          </a:xfrm>
          <a:prstGeom prst="rect">
            <a:avLst/>
          </a:prstGeom>
        </p:spPr>
        <p:txBody>
          <a:bodyPr>
            <a:spAutoFit/>
          </a:bodyPr>
          <a:lstStyle/>
          <a:p>
            <a:r>
              <a:rPr lang="en-GB" i="1" dirty="0" smtClean="0"/>
              <a:t>.</a:t>
            </a:r>
            <a:endParaRPr lang="en-GB" dirty="0"/>
          </a:p>
        </p:txBody>
      </p:sp>
      <p:sp>
        <p:nvSpPr>
          <p:cNvPr id="5" name="TextBox 9"/>
          <p:cNvSpPr txBox="1">
            <a:spLocks noChangeArrowheads="1"/>
          </p:cNvSpPr>
          <p:nvPr/>
        </p:nvSpPr>
        <p:spPr bwMode="auto">
          <a:xfrm>
            <a:off x="427048" y="5229200"/>
            <a:ext cx="7961376" cy="830997"/>
          </a:xfrm>
          <a:prstGeom prst="rect">
            <a:avLst/>
          </a:prstGeom>
          <a:noFill/>
          <a:ln w="9525">
            <a:noFill/>
            <a:miter lim="800000"/>
            <a:headEnd/>
            <a:tailEnd/>
          </a:ln>
        </p:spPr>
        <p:txBody>
          <a:bodyPr wrap="square">
            <a:spAutoFit/>
          </a:bodyPr>
          <a:lstStyle/>
          <a:p>
            <a:pPr algn="ctr"/>
            <a:r>
              <a:rPr lang="en-US" sz="1600" i="1" dirty="0" smtClean="0">
                <a:latin typeface="Arial" pitchFamily="34" charset="0"/>
                <a:cs typeface="Arial" pitchFamily="34" charset="0"/>
              </a:rPr>
              <a:t>The cost of </a:t>
            </a:r>
            <a:r>
              <a:rPr lang="en-US" sz="1600" i="1" dirty="0" err="1" smtClean="0">
                <a:latin typeface="Arial" pitchFamily="34" charset="0"/>
                <a:cs typeface="Arial" pitchFamily="34" charset="0"/>
              </a:rPr>
              <a:t>decarbonising</a:t>
            </a:r>
            <a:r>
              <a:rPr lang="en-US" sz="1600" i="1" dirty="0" smtClean="0">
                <a:latin typeface="Arial" pitchFamily="34" charset="0"/>
                <a:cs typeface="Arial" pitchFamily="34" charset="0"/>
              </a:rPr>
              <a:t> the transport sector  accelerates after 2030 as greater investments are made in advanced vehicles and low-carbon options in air, shipping </a:t>
            </a:r>
            <a:r>
              <a:rPr lang="en-GB" sz="1600" i="1" dirty="0" smtClean="0">
                <a:latin typeface="Arial" pitchFamily="34" charset="0"/>
                <a:cs typeface="Arial" pitchFamily="34" charset="0"/>
              </a:rPr>
              <a:t>and rail.</a:t>
            </a:r>
            <a:r>
              <a:rPr lang="en-US" sz="1600" i="1" dirty="0" smtClean="0">
                <a:latin typeface="Arial" pitchFamily="34" charset="0"/>
                <a:cs typeface="Arial" pitchFamily="34" charset="0"/>
              </a:rPr>
              <a:t> </a:t>
            </a:r>
            <a:r>
              <a:rPr lang="hu-HU" sz="1600" i="1" dirty="0" smtClean="0">
                <a:latin typeface="Arial" pitchFamily="34" charset="0"/>
                <a:cs typeface="Arial" pitchFamily="34" charset="0"/>
              </a:rPr>
              <a:t>USD </a:t>
            </a:r>
            <a:r>
              <a:rPr lang="hu-HU" sz="1600" i="1" dirty="0" err="1" smtClean="0">
                <a:latin typeface="Arial" pitchFamily="34" charset="0"/>
                <a:cs typeface="Arial" pitchFamily="34" charset="0"/>
              </a:rPr>
              <a:t>trillion</a:t>
            </a:r>
            <a:r>
              <a:rPr lang="hu-HU" sz="1600" i="1" dirty="0" smtClean="0">
                <a:latin typeface="Arial" pitchFamily="34" charset="0"/>
                <a:cs typeface="Arial" pitchFamily="34" charset="0"/>
              </a:rPr>
              <a:t> = 10 12 USD</a:t>
            </a:r>
            <a:endParaRPr lang="en-GB" sz="1600" i="1" dirty="0" smtClean="0">
              <a:latin typeface="Arial" pitchFamily="34" charset="0"/>
              <a:cs typeface="Arial"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0" y="1916832"/>
            <a:ext cx="9184660" cy="2912309"/>
          </a:xfrm>
          <a:prstGeom prst="rect">
            <a:avLst/>
          </a:prstGeom>
          <a:noFill/>
          <a:ln w="9525">
            <a:noFill/>
            <a:miter lim="800000"/>
            <a:headEnd/>
            <a:tailEnd/>
          </a:ln>
        </p:spPr>
      </p:pic>
      <p:sp>
        <p:nvSpPr>
          <p:cNvPr id="6" name="Szövegdoboz 5"/>
          <p:cNvSpPr txBox="1"/>
          <p:nvPr/>
        </p:nvSpPr>
        <p:spPr>
          <a:xfrm>
            <a:off x="8100392" y="332656"/>
            <a:ext cx="792088" cy="923330"/>
          </a:xfrm>
          <a:prstGeom prst="rect">
            <a:avLst/>
          </a:prstGeom>
          <a:solidFill>
            <a:schemeClr val="bg2">
              <a:lumMod val="75000"/>
            </a:schemeClr>
          </a:solidFill>
        </p:spPr>
        <p:txBody>
          <a:bodyPr wrap="square" rtlCol="0">
            <a:spAutoFit/>
          </a:bodyPr>
          <a:lstStyle/>
          <a:p>
            <a:pPr algn="ctr"/>
            <a:r>
              <a:rPr lang="hu-HU" dirty="0" smtClean="0"/>
              <a:t>IEA </a:t>
            </a:r>
          </a:p>
          <a:p>
            <a:pPr algn="ctr"/>
            <a:r>
              <a:rPr lang="hu-HU" dirty="0" smtClean="0"/>
              <a:t>ETP 2012</a:t>
            </a:r>
            <a:endParaRPr lang="hu-HU" dirty="0"/>
          </a:p>
        </p:txBody>
      </p:sp>
      <p:sp>
        <p:nvSpPr>
          <p:cNvPr id="7" name="Téglalap 6"/>
          <p:cNvSpPr/>
          <p:nvPr/>
        </p:nvSpPr>
        <p:spPr>
          <a:xfrm>
            <a:off x="251520" y="6372036"/>
            <a:ext cx="1723870" cy="276999"/>
          </a:xfrm>
          <a:prstGeom prst="rect">
            <a:avLst/>
          </a:prstGeom>
        </p:spPr>
        <p:txBody>
          <a:bodyPr wrap="none">
            <a:spAutoFit/>
          </a:bodyPr>
          <a:lstStyle/>
          <a:p>
            <a:r>
              <a:rPr lang="hu-HU" sz="1200" dirty="0" smtClean="0"/>
              <a:t>http://www.iea.org/etp/</a:t>
            </a:r>
            <a:endParaRPr lang="hu-HU"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44624"/>
            <a:ext cx="9144000" cy="1143000"/>
          </a:xfrm>
        </p:spPr>
        <p:txBody>
          <a:bodyPr>
            <a:normAutofit fontScale="90000"/>
          </a:bodyPr>
          <a:lstStyle/>
          <a:p>
            <a:pPr algn="r"/>
            <a:r>
              <a:rPr lang="hu-HU" sz="2800" b="1" dirty="0" err="1" smtClean="0">
                <a:effectLst>
                  <a:outerShdw blurRad="38100" dist="38100" dir="2700000" algn="tl">
                    <a:srgbClr val="000000">
                      <a:alpha val="43137"/>
                    </a:srgbClr>
                  </a:outerShdw>
                </a:effectLst>
                <a:latin typeface="Arial "/>
              </a:rPr>
              <a:t>Ten</a:t>
            </a:r>
            <a:r>
              <a:rPr lang="hu-HU" sz="2800" b="1" dirty="0" smtClean="0">
                <a:effectLst>
                  <a:outerShdw blurRad="38100" dist="38100" dir="2700000" algn="tl">
                    <a:srgbClr val="000000">
                      <a:alpha val="43137"/>
                    </a:srgbClr>
                  </a:outerShdw>
                </a:effectLst>
                <a:latin typeface="Arial "/>
              </a:rPr>
              <a:t> </a:t>
            </a:r>
            <a:r>
              <a:rPr lang="hu-HU" sz="2800" b="1" dirty="0" err="1" smtClean="0">
                <a:effectLst>
                  <a:outerShdw blurRad="38100" dist="38100" dir="2700000" algn="tl">
                    <a:srgbClr val="000000">
                      <a:alpha val="43137"/>
                    </a:srgbClr>
                  </a:outerShdw>
                </a:effectLst>
                <a:latin typeface="Arial "/>
              </a:rPr>
              <a:t>goals</a:t>
            </a:r>
            <a:r>
              <a:rPr lang="hu-HU" sz="2800" b="1" dirty="0" smtClean="0">
                <a:effectLst>
                  <a:outerShdw blurRad="38100" dist="38100" dir="2700000" algn="tl">
                    <a:srgbClr val="000000">
                      <a:alpha val="43137"/>
                    </a:srgbClr>
                  </a:outerShdw>
                </a:effectLst>
                <a:latin typeface="Arial "/>
              </a:rPr>
              <a:t> </a:t>
            </a:r>
            <a:r>
              <a:rPr lang="hu-HU" sz="2800" b="1" dirty="0" err="1" smtClean="0">
                <a:effectLst>
                  <a:outerShdw blurRad="38100" dist="38100" dir="2700000" algn="tl">
                    <a:srgbClr val="000000">
                      <a:alpha val="43137"/>
                    </a:srgbClr>
                  </a:outerShdw>
                </a:effectLst>
                <a:latin typeface="Arial "/>
              </a:rPr>
              <a:t>for</a:t>
            </a:r>
            <a:r>
              <a:rPr lang="hu-HU" sz="2800" b="1" dirty="0" smtClean="0">
                <a:effectLst>
                  <a:outerShdw blurRad="38100" dist="38100" dir="2700000" algn="tl">
                    <a:srgbClr val="000000">
                      <a:alpha val="43137"/>
                    </a:srgbClr>
                  </a:outerShdw>
                </a:effectLst>
                <a:latin typeface="Arial "/>
              </a:rPr>
              <a:t> a </a:t>
            </a:r>
            <a:r>
              <a:rPr lang="hu-HU" sz="2800" b="1" dirty="0" err="1" smtClean="0">
                <a:effectLst>
                  <a:outerShdw blurRad="38100" dist="38100" dir="2700000" algn="tl">
                    <a:srgbClr val="000000">
                      <a:alpha val="43137"/>
                    </a:srgbClr>
                  </a:outerShdw>
                </a:effectLst>
                <a:latin typeface="Arial "/>
              </a:rPr>
              <a:t>competitive</a:t>
            </a:r>
            <a:r>
              <a:rPr lang="hu-HU" sz="2800" b="1" dirty="0" smtClean="0">
                <a:effectLst>
                  <a:outerShdw blurRad="38100" dist="38100" dir="2700000" algn="tl">
                    <a:srgbClr val="000000">
                      <a:alpha val="43137"/>
                    </a:srgbClr>
                  </a:outerShdw>
                </a:effectLst>
                <a:latin typeface="Arial "/>
              </a:rPr>
              <a:t>, </a:t>
            </a:r>
            <a:r>
              <a:rPr lang="hu-HU" sz="2800" b="1" dirty="0" err="1" smtClean="0">
                <a:effectLst>
                  <a:outerShdw blurRad="38100" dist="38100" dir="2700000" algn="tl">
                    <a:srgbClr val="000000">
                      <a:alpha val="43137"/>
                    </a:srgbClr>
                  </a:outerShdw>
                </a:effectLst>
                <a:latin typeface="Arial "/>
              </a:rPr>
              <a:t>resourse</a:t>
            </a:r>
            <a:r>
              <a:rPr lang="hu-HU" sz="2800" b="1" dirty="0" smtClean="0">
                <a:effectLst>
                  <a:outerShdw blurRad="38100" dist="38100" dir="2700000" algn="tl">
                    <a:srgbClr val="000000">
                      <a:alpha val="43137"/>
                    </a:srgbClr>
                  </a:outerShdw>
                </a:effectLst>
                <a:latin typeface="Arial "/>
              </a:rPr>
              <a:t> </a:t>
            </a:r>
            <a:r>
              <a:rPr lang="hu-HU" sz="2800" b="1" dirty="0" err="1" smtClean="0">
                <a:effectLst>
                  <a:outerShdw blurRad="38100" dist="38100" dir="2700000" algn="tl">
                    <a:srgbClr val="000000">
                      <a:alpha val="43137"/>
                    </a:srgbClr>
                  </a:outerShdw>
                </a:effectLst>
                <a:latin typeface="Arial "/>
              </a:rPr>
              <a:t>efficient</a:t>
            </a:r>
            <a:r>
              <a:rPr lang="hu-HU" sz="2800" b="1" dirty="0" smtClean="0">
                <a:effectLst>
                  <a:outerShdw blurRad="38100" dist="38100" dir="2700000" algn="tl">
                    <a:srgbClr val="000000">
                      <a:alpha val="43137"/>
                    </a:srgbClr>
                  </a:outerShdw>
                </a:effectLst>
                <a:latin typeface="Arial "/>
              </a:rPr>
              <a:t> </a:t>
            </a:r>
            <a:r>
              <a:rPr lang="hu-HU" sz="2800" b="1" dirty="0" err="1" smtClean="0">
                <a:effectLst>
                  <a:outerShdw blurRad="38100" dist="38100" dir="2700000" algn="tl">
                    <a:srgbClr val="000000">
                      <a:alpha val="43137"/>
                    </a:srgbClr>
                  </a:outerShdw>
                </a:effectLst>
                <a:latin typeface="Arial "/>
              </a:rPr>
              <a:t>transport</a:t>
            </a:r>
            <a:r>
              <a:rPr lang="hu-HU" sz="2800" b="1" dirty="0" smtClean="0">
                <a:effectLst>
                  <a:outerShdw blurRad="38100" dist="38100" dir="2700000" algn="tl">
                    <a:srgbClr val="000000">
                      <a:alpha val="43137"/>
                    </a:srgbClr>
                  </a:outerShdw>
                </a:effectLst>
                <a:latin typeface="Arial "/>
              </a:rPr>
              <a:t> </a:t>
            </a:r>
            <a:r>
              <a:rPr lang="hu-HU" sz="2800" b="1" dirty="0" err="1" smtClean="0">
                <a:effectLst>
                  <a:outerShdw blurRad="38100" dist="38100" dir="2700000" algn="tl">
                    <a:srgbClr val="000000">
                      <a:alpha val="43137"/>
                    </a:srgbClr>
                  </a:outerShdw>
                </a:effectLst>
                <a:latin typeface="Arial "/>
              </a:rPr>
              <a:t>system</a:t>
            </a:r>
            <a:r>
              <a:rPr lang="hu-HU" sz="2800" b="1" dirty="0" smtClean="0">
                <a:effectLst>
                  <a:outerShdw blurRad="38100" dist="38100" dir="2700000" algn="tl">
                    <a:srgbClr val="000000">
                      <a:alpha val="43137"/>
                    </a:srgbClr>
                  </a:outerShdw>
                </a:effectLst>
                <a:latin typeface="Arial "/>
              </a:rPr>
              <a:t> </a:t>
            </a:r>
            <a:r>
              <a:rPr lang="hu-HU" sz="2800" b="1" dirty="0" err="1" smtClean="0">
                <a:effectLst>
                  <a:outerShdw blurRad="38100" dist="38100" dir="2700000" algn="tl">
                    <a:srgbClr val="000000">
                      <a:alpha val="43137"/>
                    </a:srgbClr>
                  </a:outerShdw>
                </a:effectLst>
                <a:latin typeface="Arial "/>
              </a:rPr>
              <a:t>for</a:t>
            </a:r>
            <a:r>
              <a:rPr lang="hu-HU" sz="2800" b="1" dirty="0" smtClean="0">
                <a:effectLst>
                  <a:outerShdw blurRad="38100" dist="38100" dir="2700000" algn="tl">
                    <a:srgbClr val="000000">
                      <a:alpha val="43137"/>
                    </a:srgbClr>
                  </a:outerShdw>
                </a:effectLst>
                <a:latin typeface="Arial "/>
              </a:rPr>
              <a:t> 60% GHG </a:t>
            </a:r>
            <a:r>
              <a:rPr lang="hu-HU" sz="2800" b="1" dirty="0" err="1" smtClean="0">
                <a:effectLst>
                  <a:outerShdw blurRad="38100" dist="38100" dir="2700000" algn="tl">
                    <a:srgbClr val="000000">
                      <a:alpha val="43137"/>
                    </a:srgbClr>
                  </a:outerShdw>
                </a:effectLst>
                <a:latin typeface="Arial "/>
              </a:rPr>
              <a:t>emissions</a:t>
            </a:r>
            <a:r>
              <a:rPr lang="hu-HU" sz="2800" b="1" dirty="0" smtClean="0">
                <a:effectLst>
                  <a:outerShdw blurRad="38100" dist="38100" dir="2700000" algn="tl">
                    <a:srgbClr val="000000">
                      <a:alpha val="43137"/>
                    </a:srgbClr>
                  </a:outerShdw>
                </a:effectLst>
                <a:latin typeface="Arial "/>
              </a:rPr>
              <a:t> </a:t>
            </a:r>
            <a:r>
              <a:rPr lang="hu-HU" sz="2800" b="1" dirty="0" err="1" smtClean="0">
                <a:effectLst>
                  <a:outerShdw blurRad="38100" dist="38100" dir="2700000" algn="tl">
                    <a:srgbClr val="000000">
                      <a:alpha val="43137"/>
                    </a:srgbClr>
                  </a:outerShdw>
                </a:effectLst>
                <a:latin typeface="Arial "/>
              </a:rPr>
              <a:t>reduction</a:t>
            </a:r>
            <a:r>
              <a:rPr lang="hu-HU" sz="2800" b="1" dirty="0" smtClean="0">
                <a:effectLst>
                  <a:outerShdw blurRad="38100" dist="38100" dir="2700000" algn="tl">
                    <a:srgbClr val="000000">
                      <a:alpha val="43137"/>
                    </a:srgbClr>
                  </a:outerShdw>
                </a:effectLst>
                <a:latin typeface="Arial "/>
              </a:rPr>
              <a:t> </a:t>
            </a:r>
            <a:r>
              <a:rPr lang="hu-HU" sz="2800" b="1" dirty="0" err="1" smtClean="0">
                <a:effectLst>
                  <a:outerShdw blurRad="38100" dist="38100" dir="2700000" algn="tl">
                    <a:srgbClr val="000000">
                      <a:alpha val="43137"/>
                    </a:srgbClr>
                  </a:outerShdw>
                </a:effectLst>
                <a:latin typeface="Arial "/>
              </a:rPr>
              <a:t>target</a:t>
            </a:r>
            <a:r>
              <a:rPr lang="hu-HU" sz="2800" b="1" dirty="0" smtClean="0">
                <a:effectLst>
                  <a:outerShdw blurRad="38100" dist="38100" dir="2700000" algn="tl">
                    <a:srgbClr val="000000">
                      <a:alpha val="43137"/>
                    </a:srgbClr>
                  </a:outerShdw>
                </a:effectLst>
                <a:latin typeface="Arial "/>
              </a:rPr>
              <a:t> (1/3)</a:t>
            </a:r>
            <a:endParaRPr lang="hu-HU" sz="2800" b="1" dirty="0">
              <a:effectLst>
                <a:outerShdw blurRad="38100" dist="38100" dir="2700000" algn="tl">
                  <a:srgbClr val="000000">
                    <a:alpha val="43137"/>
                  </a:srgbClr>
                </a:outerShdw>
              </a:effectLst>
              <a:latin typeface="Arial "/>
            </a:endParaRPr>
          </a:p>
        </p:txBody>
      </p:sp>
      <p:pic>
        <p:nvPicPr>
          <p:cNvPr id="1793026" name="Picture 2"/>
          <p:cNvPicPr>
            <a:picLocks noChangeAspect="1" noChangeArrowheads="1"/>
          </p:cNvPicPr>
          <p:nvPr/>
        </p:nvPicPr>
        <p:blipFill>
          <a:blip r:embed="rId2" cstate="print"/>
          <a:srcRect/>
          <a:stretch>
            <a:fillRect/>
          </a:stretch>
        </p:blipFill>
        <p:spPr bwMode="auto">
          <a:xfrm>
            <a:off x="539552" y="1340768"/>
            <a:ext cx="8424936" cy="2735932"/>
          </a:xfrm>
          <a:prstGeom prst="rect">
            <a:avLst/>
          </a:prstGeom>
          <a:noFill/>
          <a:ln w="9525">
            <a:noFill/>
            <a:miter lim="800000"/>
            <a:headEnd/>
            <a:tailEnd/>
          </a:ln>
        </p:spPr>
      </p:pic>
      <p:sp>
        <p:nvSpPr>
          <p:cNvPr id="5" name="Szövegdoboz 4"/>
          <p:cNvSpPr txBox="1"/>
          <p:nvPr/>
        </p:nvSpPr>
        <p:spPr>
          <a:xfrm>
            <a:off x="755576" y="6135687"/>
            <a:ext cx="8208912" cy="584775"/>
          </a:xfrm>
          <a:prstGeom prst="rect">
            <a:avLst/>
          </a:prstGeom>
          <a:noFill/>
        </p:spPr>
        <p:txBody>
          <a:bodyPr wrap="square" rtlCol="0">
            <a:spAutoFit/>
          </a:bodyPr>
          <a:lstStyle/>
          <a:p>
            <a:r>
              <a:rPr lang="hu-HU" sz="1600" dirty="0" err="1" smtClean="0">
                <a:latin typeface="Arial "/>
              </a:rPr>
              <a:t>Source</a:t>
            </a:r>
            <a:r>
              <a:rPr lang="hu-HU" sz="1600" dirty="0" smtClean="0">
                <a:latin typeface="Arial "/>
              </a:rPr>
              <a:t>: White </a:t>
            </a:r>
            <a:r>
              <a:rPr lang="hu-HU" sz="1600" dirty="0" err="1" smtClean="0">
                <a:latin typeface="Arial "/>
              </a:rPr>
              <a:t>paper</a:t>
            </a:r>
            <a:r>
              <a:rPr lang="hu-HU" sz="1600" dirty="0" smtClean="0">
                <a:latin typeface="Arial "/>
              </a:rPr>
              <a:t>. </a:t>
            </a:r>
            <a:r>
              <a:rPr lang="hu-HU" sz="1600" dirty="0" err="1" smtClean="0">
                <a:latin typeface="Arial "/>
              </a:rPr>
              <a:t>Roadmap</a:t>
            </a:r>
            <a:r>
              <a:rPr lang="hu-HU" sz="1600" dirty="0" smtClean="0">
                <a:latin typeface="Arial "/>
              </a:rPr>
              <a:t> </a:t>
            </a:r>
            <a:r>
              <a:rPr lang="hu-HU" sz="1600" dirty="0" err="1" smtClean="0">
                <a:latin typeface="Arial "/>
              </a:rPr>
              <a:t>to</a:t>
            </a:r>
            <a:r>
              <a:rPr lang="hu-HU" sz="1600" dirty="0" smtClean="0">
                <a:latin typeface="Arial "/>
              </a:rPr>
              <a:t> a </a:t>
            </a:r>
            <a:r>
              <a:rPr lang="hu-HU" sz="1600" dirty="0" err="1" smtClean="0">
                <a:latin typeface="Arial "/>
              </a:rPr>
              <a:t>single</a:t>
            </a:r>
            <a:r>
              <a:rPr lang="hu-HU" sz="1600" dirty="0" smtClean="0">
                <a:latin typeface="Arial "/>
              </a:rPr>
              <a:t> European </a:t>
            </a:r>
            <a:r>
              <a:rPr lang="hu-HU" sz="1600" dirty="0" err="1" smtClean="0">
                <a:latin typeface="Arial "/>
              </a:rPr>
              <a:t>transport</a:t>
            </a:r>
            <a:r>
              <a:rPr lang="hu-HU" sz="1600" dirty="0" smtClean="0">
                <a:latin typeface="Arial "/>
              </a:rPr>
              <a:t> </a:t>
            </a:r>
            <a:r>
              <a:rPr lang="hu-HU" sz="1600" dirty="0" err="1" smtClean="0">
                <a:latin typeface="Arial "/>
              </a:rPr>
              <a:t>area</a:t>
            </a:r>
            <a:r>
              <a:rPr lang="hu-HU" sz="1600" dirty="0" smtClean="0">
                <a:latin typeface="Arial "/>
              </a:rPr>
              <a:t>. European </a:t>
            </a:r>
            <a:r>
              <a:rPr lang="hu-HU" sz="1600" dirty="0" err="1" smtClean="0">
                <a:latin typeface="Arial "/>
              </a:rPr>
              <a:t>Commission</a:t>
            </a:r>
            <a:r>
              <a:rPr lang="hu-HU" sz="1600" dirty="0" smtClean="0">
                <a:latin typeface="Arial "/>
              </a:rPr>
              <a:t>, </a:t>
            </a:r>
            <a:r>
              <a:rPr lang="hu-HU" sz="1600" dirty="0" err="1" smtClean="0">
                <a:latin typeface="Arial "/>
              </a:rPr>
              <a:t>Brussels</a:t>
            </a:r>
            <a:r>
              <a:rPr lang="hu-HU" sz="1600" dirty="0" smtClean="0">
                <a:latin typeface="Arial "/>
              </a:rPr>
              <a:t>, 28.3.2011. COM(2011) 144 </a:t>
            </a:r>
            <a:r>
              <a:rPr lang="hu-HU" sz="1600" dirty="0" err="1" smtClean="0">
                <a:latin typeface="Arial "/>
              </a:rPr>
              <a:t>final</a:t>
            </a:r>
            <a:r>
              <a:rPr lang="hu-HU" sz="1600" dirty="0" smtClean="0">
                <a:latin typeface="Arial "/>
              </a:rPr>
              <a:t>  </a:t>
            </a:r>
            <a:endParaRPr lang="hu-HU" sz="1600" dirty="0">
              <a:latin typeface="Arial "/>
            </a:endParaRPr>
          </a:p>
        </p:txBody>
      </p:sp>
      <p:sp>
        <p:nvSpPr>
          <p:cNvPr id="6" name="Jobbra nyíl 5"/>
          <p:cNvSpPr/>
          <p:nvPr/>
        </p:nvSpPr>
        <p:spPr>
          <a:xfrm>
            <a:off x="35496" y="2348880"/>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Jobbra nyíl 6"/>
          <p:cNvSpPr/>
          <p:nvPr/>
        </p:nvSpPr>
        <p:spPr>
          <a:xfrm>
            <a:off x="35496" y="3448424"/>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53752"/>
            <a:ext cx="9144000" cy="1143000"/>
          </a:xfrm>
        </p:spPr>
        <p:txBody>
          <a:bodyPr>
            <a:noAutofit/>
          </a:bodyPr>
          <a:lstStyle/>
          <a:p>
            <a:pPr algn="r"/>
            <a:r>
              <a:rPr lang="hu-HU" sz="2400" b="1" dirty="0" err="1" smtClean="0">
                <a:effectLst>
                  <a:outerShdw blurRad="38100" dist="38100" dir="2700000" algn="tl">
                    <a:srgbClr val="000000">
                      <a:alpha val="43137"/>
                    </a:srgbClr>
                  </a:outerShdw>
                </a:effectLst>
                <a:latin typeface="Arial "/>
              </a:rPr>
              <a:t>Ten</a:t>
            </a:r>
            <a:r>
              <a:rPr lang="hu-HU" sz="2400" b="1" dirty="0" smtClean="0">
                <a:effectLst>
                  <a:outerShdw blurRad="38100" dist="38100" dir="2700000" algn="tl">
                    <a:srgbClr val="000000">
                      <a:alpha val="43137"/>
                    </a:srgbClr>
                  </a:outerShdw>
                </a:effectLst>
                <a:latin typeface="Arial "/>
              </a:rPr>
              <a:t> </a:t>
            </a:r>
            <a:r>
              <a:rPr lang="hu-HU" sz="2400" b="1" dirty="0" err="1" smtClean="0">
                <a:effectLst>
                  <a:outerShdw blurRad="38100" dist="38100" dir="2700000" algn="tl">
                    <a:srgbClr val="000000">
                      <a:alpha val="43137"/>
                    </a:srgbClr>
                  </a:outerShdw>
                </a:effectLst>
                <a:latin typeface="Arial "/>
              </a:rPr>
              <a:t>goals</a:t>
            </a:r>
            <a:r>
              <a:rPr lang="hu-HU" sz="2400" b="1" dirty="0" smtClean="0">
                <a:effectLst>
                  <a:outerShdw blurRad="38100" dist="38100" dir="2700000" algn="tl">
                    <a:srgbClr val="000000">
                      <a:alpha val="43137"/>
                    </a:srgbClr>
                  </a:outerShdw>
                </a:effectLst>
                <a:latin typeface="Arial "/>
              </a:rPr>
              <a:t> </a:t>
            </a:r>
            <a:r>
              <a:rPr lang="hu-HU" sz="2400" b="1" dirty="0" err="1" smtClean="0">
                <a:effectLst>
                  <a:outerShdw blurRad="38100" dist="38100" dir="2700000" algn="tl">
                    <a:srgbClr val="000000">
                      <a:alpha val="43137"/>
                    </a:srgbClr>
                  </a:outerShdw>
                </a:effectLst>
                <a:latin typeface="Arial "/>
              </a:rPr>
              <a:t>for</a:t>
            </a:r>
            <a:r>
              <a:rPr lang="hu-HU" sz="2400" b="1" dirty="0" smtClean="0">
                <a:effectLst>
                  <a:outerShdw blurRad="38100" dist="38100" dir="2700000" algn="tl">
                    <a:srgbClr val="000000">
                      <a:alpha val="43137"/>
                    </a:srgbClr>
                  </a:outerShdw>
                </a:effectLst>
                <a:latin typeface="Arial "/>
              </a:rPr>
              <a:t> a </a:t>
            </a:r>
            <a:r>
              <a:rPr lang="hu-HU" sz="2400" b="1" dirty="0" err="1" smtClean="0">
                <a:effectLst>
                  <a:outerShdw blurRad="38100" dist="38100" dir="2700000" algn="tl">
                    <a:srgbClr val="000000">
                      <a:alpha val="43137"/>
                    </a:srgbClr>
                  </a:outerShdw>
                </a:effectLst>
                <a:latin typeface="Arial "/>
              </a:rPr>
              <a:t>competitive</a:t>
            </a:r>
            <a:r>
              <a:rPr lang="hu-HU" sz="2400" b="1" dirty="0" smtClean="0">
                <a:effectLst>
                  <a:outerShdw blurRad="38100" dist="38100" dir="2700000" algn="tl">
                    <a:srgbClr val="000000">
                      <a:alpha val="43137"/>
                    </a:srgbClr>
                  </a:outerShdw>
                </a:effectLst>
                <a:latin typeface="Arial "/>
              </a:rPr>
              <a:t>, </a:t>
            </a:r>
            <a:r>
              <a:rPr lang="hu-HU" sz="2400" b="1" dirty="0" err="1" smtClean="0">
                <a:effectLst>
                  <a:outerShdw blurRad="38100" dist="38100" dir="2700000" algn="tl">
                    <a:srgbClr val="000000">
                      <a:alpha val="43137"/>
                    </a:srgbClr>
                  </a:outerShdw>
                </a:effectLst>
                <a:latin typeface="Arial "/>
              </a:rPr>
              <a:t>resourse</a:t>
            </a:r>
            <a:r>
              <a:rPr lang="hu-HU" sz="2400" b="1" dirty="0" smtClean="0">
                <a:effectLst>
                  <a:outerShdw blurRad="38100" dist="38100" dir="2700000" algn="tl">
                    <a:srgbClr val="000000">
                      <a:alpha val="43137"/>
                    </a:srgbClr>
                  </a:outerShdw>
                </a:effectLst>
                <a:latin typeface="Arial "/>
              </a:rPr>
              <a:t> </a:t>
            </a:r>
            <a:r>
              <a:rPr lang="hu-HU" sz="2400" b="1" dirty="0" err="1" smtClean="0">
                <a:effectLst>
                  <a:outerShdw blurRad="38100" dist="38100" dir="2700000" algn="tl">
                    <a:srgbClr val="000000">
                      <a:alpha val="43137"/>
                    </a:srgbClr>
                  </a:outerShdw>
                </a:effectLst>
                <a:latin typeface="Arial "/>
              </a:rPr>
              <a:t>efficient</a:t>
            </a:r>
            <a:r>
              <a:rPr lang="hu-HU" sz="2400" b="1" dirty="0" smtClean="0">
                <a:effectLst>
                  <a:outerShdw blurRad="38100" dist="38100" dir="2700000" algn="tl">
                    <a:srgbClr val="000000">
                      <a:alpha val="43137"/>
                    </a:srgbClr>
                  </a:outerShdw>
                </a:effectLst>
                <a:latin typeface="Arial "/>
              </a:rPr>
              <a:t> </a:t>
            </a:r>
            <a:r>
              <a:rPr lang="hu-HU" sz="2400" b="1" dirty="0" err="1" smtClean="0">
                <a:effectLst>
                  <a:outerShdw blurRad="38100" dist="38100" dir="2700000" algn="tl">
                    <a:srgbClr val="000000">
                      <a:alpha val="43137"/>
                    </a:srgbClr>
                  </a:outerShdw>
                </a:effectLst>
                <a:latin typeface="Arial "/>
              </a:rPr>
              <a:t>transport</a:t>
            </a:r>
            <a:r>
              <a:rPr lang="hu-HU" sz="2400" b="1" dirty="0" smtClean="0">
                <a:effectLst>
                  <a:outerShdw blurRad="38100" dist="38100" dir="2700000" algn="tl">
                    <a:srgbClr val="000000">
                      <a:alpha val="43137"/>
                    </a:srgbClr>
                  </a:outerShdw>
                </a:effectLst>
                <a:latin typeface="Arial "/>
              </a:rPr>
              <a:t> </a:t>
            </a:r>
            <a:r>
              <a:rPr lang="hu-HU" sz="2400" b="1" dirty="0" err="1" smtClean="0">
                <a:effectLst>
                  <a:outerShdw blurRad="38100" dist="38100" dir="2700000" algn="tl">
                    <a:srgbClr val="000000">
                      <a:alpha val="43137"/>
                    </a:srgbClr>
                  </a:outerShdw>
                </a:effectLst>
                <a:latin typeface="Arial "/>
              </a:rPr>
              <a:t>system</a:t>
            </a:r>
            <a:r>
              <a:rPr lang="hu-HU" sz="2400" b="1" dirty="0" smtClean="0">
                <a:effectLst>
                  <a:outerShdw blurRad="38100" dist="38100" dir="2700000" algn="tl">
                    <a:srgbClr val="000000">
                      <a:alpha val="43137"/>
                    </a:srgbClr>
                  </a:outerShdw>
                </a:effectLst>
                <a:latin typeface="Arial "/>
              </a:rPr>
              <a:t> </a:t>
            </a:r>
            <a:r>
              <a:rPr lang="hu-HU" sz="2400" b="1" dirty="0" err="1" smtClean="0">
                <a:effectLst>
                  <a:outerShdw blurRad="38100" dist="38100" dir="2700000" algn="tl">
                    <a:srgbClr val="000000">
                      <a:alpha val="43137"/>
                    </a:srgbClr>
                  </a:outerShdw>
                </a:effectLst>
                <a:latin typeface="Arial "/>
              </a:rPr>
              <a:t>for</a:t>
            </a:r>
            <a:r>
              <a:rPr lang="hu-HU" sz="2400" b="1" dirty="0" smtClean="0">
                <a:effectLst>
                  <a:outerShdw blurRad="38100" dist="38100" dir="2700000" algn="tl">
                    <a:srgbClr val="000000">
                      <a:alpha val="43137"/>
                    </a:srgbClr>
                  </a:outerShdw>
                </a:effectLst>
                <a:latin typeface="Arial "/>
              </a:rPr>
              <a:t> 60% GHG </a:t>
            </a:r>
            <a:r>
              <a:rPr lang="hu-HU" sz="2400" b="1" dirty="0" err="1" smtClean="0">
                <a:effectLst>
                  <a:outerShdw blurRad="38100" dist="38100" dir="2700000" algn="tl">
                    <a:srgbClr val="000000">
                      <a:alpha val="43137"/>
                    </a:srgbClr>
                  </a:outerShdw>
                </a:effectLst>
                <a:latin typeface="Arial "/>
              </a:rPr>
              <a:t>emissions</a:t>
            </a:r>
            <a:r>
              <a:rPr lang="hu-HU" sz="2400" b="1" dirty="0" smtClean="0">
                <a:effectLst>
                  <a:outerShdw blurRad="38100" dist="38100" dir="2700000" algn="tl">
                    <a:srgbClr val="000000">
                      <a:alpha val="43137"/>
                    </a:srgbClr>
                  </a:outerShdw>
                </a:effectLst>
                <a:latin typeface="Arial "/>
              </a:rPr>
              <a:t> </a:t>
            </a:r>
            <a:r>
              <a:rPr lang="hu-HU" sz="2400" b="1" dirty="0" err="1" smtClean="0">
                <a:effectLst>
                  <a:outerShdw blurRad="38100" dist="38100" dir="2700000" algn="tl">
                    <a:srgbClr val="000000">
                      <a:alpha val="43137"/>
                    </a:srgbClr>
                  </a:outerShdw>
                </a:effectLst>
                <a:latin typeface="Arial "/>
              </a:rPr>
              <a:t>reduction</a:t>
            </a:r>
            <a:r>
              <a:rPr lang="hu-HU" sz="2400" b="1" dirty="0" smtClean="0">
                <a:effectLst>
                  <a:outerShdw blurRad="38100" dist="38100" dir="2700000" algn="tl">
                    <a:srgbClr val="000000">
                      <a:alpha val="43137"/>
                    </a:srgbClr>
                  </a:outerShdw>
                </a:effectLst>
                <a:latin typeface="Arial "/>
              </a:rPr>
              <a:t> </a:t>
            </a:r>
            <a:r>
              <a:rPr lang="hu-HU" sz="2400" b="1" dirty="0" err="1" smtClean="0">
                <a:effectLst>
                  <a:outerShdw blurRad="38100" dist="38100" dir="2700000" algn="tl">
                    <a:srgbClr val="000000">
                      <a:alpha val="43137"/>
                    </a:srgbClr>
                  </a:outerShdw>
                </a:effectLst>
                <a:latin typeface="Arial "/>
              </a:rPr>
              <a:t>target</a:t>
            </a:r>
            <a:r>
              <a:rPr lang="hu-HU" sz="2400" b="1" dirty="0" smtClean="0">
                <a:effectLst>
                  <a:outerShdw blurRad="38100" dist="38100" dir="2700000" algn="tl">
                    <a:srgbClr val="000000">
                      <a:alpha val="43137"/>
                    </a:srgbClr>
                  </a:outerShdw>
                </a:effectLst>
                <a:latin typeface="Arial "/>
              </a:rPr>
              <a:t> (2/3)</a:t>
            </a:r>
            <a:endParaRPr lang="hu-HU" sz="2400" dirty="0"/>
          </a:p>
        </p:txBody>
      </p:sp>
      <p:pic>
        <p:nvPicPr>
          <p:cNvPr id="1794050" name="Picture 2"/>
          <p:cNvPicPr>
            <a:picLocks noChangeAspect="1" noChangeArrowheads="1"/>
          </p:cNvPicPr>
          <p:nvPr/>
        </p:nvPicPr>
        <p:blipFill>
          <a:blip r:embed="rId2" cstate="print"/>
          <a:srcRect/>
          <a:stretch>
            <a:fillRect/>
          </a:stretch>
        </p:blipFill>
        <p:spPr bwMode="auto">
          <a:xfrm>
            <a:off x="971600" y="1196752"/>
            <a:ext cx="7992888" cy="4608512"/>
          </a:xfrm>
          <a:prstGeom prst="rect">
            <a:avLst/>
          </a:prstGeom>
          <a:noFill/>
          <a:ln w="9525">
            <a:noFill/>
            <a:miter lim="800000"/>
            <a:headEnd/>
            <a:tailEnd/>
          </a:ln>
        </p:spPr>
      </p:pic>
      <p:sp>
        <p:nvSpPr>
          <p:cNvPr id="4" name="Téglalap 3"/>
          <p:cNvSpPr/>
          <p:nvPr/>
        </p:nvSpPr>
        <p:spPr>
          <a:xfrm>
            <a:off x="1043608" y="6135687"/>
            <a:ext cx="7848872" cy="584775"/>
          </a:xfrm>
          <a:prstGeom prst="rect">
            <a:avLst/>
          </a:prstGeom>
        </p:spPr>
        <p:txBody>
          <a:bodyPr wrap="square">
            <a:spAutoFit/>
          </a:bodyPr>
          <a:lstStyle/>
          <a:p>
            <a:r>
              <a:rPr lang="hu-HU" sz="1600" dirty="0" err="1" smtClean="0">
                <a:latin typeface="Arial "/>
              </a:rPr>
              <a:t>Source</a:t>
            </a:r>
            <a:r>
              <a:rPr lang="hu-HU" sz="1600" dirty="0" smtClean="0">
                <a:latin typeface="Arial "/>
              </a:rPr>
              <a:t>: White </a:t>
            </a:r>
            <a:r>
              <a:rPr lang="hu-HU" sz="1600" dirty="0" err="1" smtClean="0">
                <a:latin typeface="Arial "/>
              </a:rPr>
              <a:t>paper</a:t>
            </a:r>
            <a:r>
              <a:rPr lang="hu-HU" sz="1600" dirty="0" smtClean="0">
                <a:latin typeface="Arial "/>
              </a:rPr>
              <a:t>. </a:t>
            </a:r>
            <a:r>
              <a:rPr lang="hu-HU" sz="1600" dirty="0" err="1" smtClean="0">
                <a:latin typeface="Arial "/>
              </a:rPr>
              <a:t>Roadmap</a:t>
            </a:r>
            <a:r>
              <a:rPr lang="hu-HU" sz="1600" dirty="0" smtClean="0">
                <a:latin typeface="Arial "/>
              </a:rPr>
              <a:t> </a:t>
            </a:r>
            <a:r>
              <a:rPr lang="hu-HU" sz="1600" dirty="0" err="1" smtClean="0">
                <a:latin typeface="Arial "/>
              </a:rPr>
              <a:t>to</a:t>
            </a:r>
            <a:r>
              <a:rPr lang="hu-HU" sz="1600" dirty="0" smtClean="0">
                <a:latin typeface="Arial "/>
              </a:rPr>
              <a:t> a </a:t>
            </a:r>
            <a:r>
              <a:rPr lang="hu-HU" sz="1600" dirty="0" err="1" smtClean="0">
                <a:latin typeface="Arial "/>
              </a:rPr>
              <a:t>single</a:t>
            </a:r>
            <a:r>
              <a:rPr lang="hu-HU" sz="1600" dirty="0" smtClean="0">
                <a:latin typeface="Arial "/>
              </a:rPr>
              <a:t> European </a:t>
            </a:r>
            <a:r>
              <a:rPr lang="hu-HU" sz="1600" dirty="0" err="1" smtClean="0">
                <a:latin typeface="Arial "/>
              </a:rPr>
              <a:t>transport</a:t>
            </a:r>
            <a:r>
              <a:rPr lang="hu-HU" sz="1600" dirty="0" smtClean="0">
                <a:latin typeface="Arial "/>
              </a:rPr>
              <a:t> </a:t>
            </a:r>
            <a:r>
              <a:rPr lang="hu-HU" sz="1600" dirty="0" err="1" smtClean="0">
                <a:latin typeface="Arial "/>
              </a:rPr>
              <a:t>area</a:t>
            </a:r>
            <a:r>
              <a:rPr lang="hu-HU" sz="1600" dirty="0" smtClean="0">
                <a:latin typeface="Arial "/>
              </a:rPr>
              <a:t>. European </a:t>
            </a:r>
            <a:r>
              <a:rPr lang="hu-HU" sz="1600" dirty="0" err="1" smtClean="0">
                <a:latin typeface="Arial "/>
              </a:rPr>
              <a:t>Commission</a:t>
            </a:r>
            <a:r>
              <a:rPr lang="hu-HU" sz="1600" dirty="0" smtClean="0">
                <a:latin typeface="Arial "/>
              </a:rPr>
              <a:t>, </a:t>
            </a:r>
            <a:r>
              <a:rPr lang="hu-HU" sz="1600" dirty="0" err="1" smtClean="0">
                <a:latin typeface="Arial "/>
              </a:rPr>
              <a:t>Brussels</a:t>
            </a:r>
            <a:r>
              <a:rPr lang="hu-HU" sz="1600" dirty="0" smtClean="0">
                <a:latin typeface="Arial "/>
              </a:rPr>
              <a:t>, 28.3.2011. COM(2011) 144 </a:t>
            </a:r>
            <a:r>
              <a:rPr lang="hu-HU" sz="1600" dirty="0" err="1" smtClean="0">
                <a:latin typeface="Arial "/>
              </a:rPr>
              <a:t>final</a:t>
            </a:r>
            <a:r>
              <a:rPr lang="hu-HU" sz="1600" dirty="0" smtClean="0">
                <a:latin typeface="Arial "/>
              </a:rPr>
              <a:t>  </a:t>
            </a:r>
            <a:endParaRPr lang="hu-HU" sz="1600" dirty="0">
              <a:latin typeface="Arial "/>
            </a:endParaRPr>
          </a:p>
        </p:txBody>
      </p:sp>
      <p:sp>
        <p:nvSpPr>
          <p:cNvPr id="5" name="Jobbra nyíl 4"/>
          <p:cNvSpPr/>
          <p:nvPr/>
        </p:nvSpPr>
        <p:spPr>
          <a:xfrm>
            <a:off x="713272" y="2132856"/>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Jobbra nyíl 5"/>
          <p:cNvSpPr/>
          <p:nvPr/>
        </p:nvSpPr>
        <p:spPr>
          <a:xfrm>
            <a:off x="713272" y="3160392"/>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44624"/>
            <a:ext cx="9144000" cy="1143000"/>
          </a:xfrm>
        </p:spPr>
        <p:txBody>
          <a:bodyPr>
            <a:noAutofit/>
          </a:bodyPr>
          <a:lstStyle/>
          <a:p>
            <a:pPr algn="r"/>
            <a:r>
              <a:rPr lang="hu-HU" sz="2400" b="1" dirty="0" err="1" smtClean="0">
                <a:effectLst>
                  <a:outerShdw blurRad="38100" dist="38100" dir="2700000" algn="tl">
                    <a:srgbClr val="000000">
                      <a:alpha val="43137"/>
                    </a:srgbClr>
                  </a:outerShdw>
                </a:effectLst>
                <a:latin typeface="Arial "/>
              </a:rPr>
              <a:t>Ten</a:t>
            </a:r>
            <a:r>
              <a:rPr lang="hu-HU" sz="2400" b="1" dirty="0" smtClean="0">
                <a:effectLst>
                  <a:outerShdw blurRad="38100" dist="38100" dir="2700000" algn="tl">
                    <a:srgbClr val="000000">
                      <a:alpha val="43137"/>
                    </a:srgbClr>
                  </a:outerShdw>
                </a:effectLst>
                <a:latin typeface="Arial "/>
              </a:rPr>
              <a:t> </a:t>
            </a:r>
            <a:r>
              <a:rPr lang="hu-HU" sz="2400" b="1" dirty="0" err="1" smtClean="0">
                <a:effectLst>
                  <a:outerShdw blurRad="38100" dist="38100" dir="2700000" algn="tl">
                    <a:srgbClr val="000000">
                      <a:alpha val="43137"/>
                    </a:srgbClr>
                  </a:outerShdw>
                </a:effectLst>
                <a:latin typeface="Arial "/>
              </a:rPr>
              <a:t>goals</a:t>
            </a:r>
            <a:r>
              <a:rPr lang="hu-HU" sz="2400" b="1" dirty="0" smtClean="0">
                <a:effectLst>
                  <a:outerShdw blurRad="38100" dist="38100" dir="2700000" algn="tl">
                    <a:srgbClr val="000000">
                      <a:alpha val="43137"/>
                    </a:srgbClr>
                  </a:outerShdw>
                </a:effectLst>
                <a:latin typeface="Arial "/>
              </a:rPr>
              <a:t> </a:t>
            </a:r>
            <a:r>
              <a:rPr lang="hu-HU" sz="2400" b="1" dirty="0" err="1" smtClean="0">
                <a:effectLst>
                  <a:outerShdw blurRad="38100" dist="38100" dir="2700000" algn="tl">
                    <a:srgbClr val="000000">
                      <a:alpha val="43137"/>
                    </a:srgbClr>
                  </a:outerShdw>
                </a:effectLst>
                <a:latin typeface="Arial "/>
              </a:rPr>
              <a:t>for</a:t>
            </a:r>
            <a:r>
              <a:rPr lang="hu-HU" sz="2400" b="1" dirty="0" smtClean="0">
                <a:effectLst>
                  <a:outerShdw blurRad="38100" dist="38100" dir="2700000" algn="tl">
                    <a:srgbClr val="000000">
                      <a:alpha val="43137"/>
                    </a:srgbClr>
                  </a:outerShdw>
                </a:effectLst>
                <a:latin typeface="Arial "/>
              </a:rPr>
              <a:t> a </a:t>
            </a:r>
            <a:r>
              <a:rPr lang="hu-HU" sz="2400" b="1" dirty="0" err="1" smtClean="0">
                <a:effectLst>
                  <a:outerShdw blurRad="38100" dist="38100" dir="2700000" algn="tl">
                    <a:srgbClr val="000000">
                      <a:alpha val="43137"/>
                    </a:srgbClr>
                  </a:outerShdw>
                </a:effectLst>
                <a:latin typeface="Arial "/>
              </a:rPr>
              <a:t>competitive</a:t>
            </a:r>
            <a:r>
              <a:rPr lang="hu-HU" sz="2400" b="1" dirty="0" smtClean="0">
                <a:effectLst>
                  <a:outerShdw blurRad="38100" dist="38100" dir="2700000" algn="tl">
                    <a:srgbClr val="000000">
                      <a:alpha val="43137"/>
                    </a:srgbClr>
                  </a:outerShdw>
                </a:effectLst>
                <a:latin typeface="Arial "/>
              </a:rPr>
              <a:t>, </a:t>
            </a:r>
            <a:r>
              <a:rPr lang="hu-HU" sz="2400" b="1" dirty="0" err="1" smtClean="0">
                <a:effectLst>
                  <a:outerShdw blurRad="38100" dist="38100" dir="2700000" algn="tl">
                    <a:srgbClr val="000000">
                      <a:alpha val="43137"/>
                    </a:srgbClr>
                  </a:outerShdw>
                </a:effectLst>
                <a:latin typeface="Arial "/>
              </a:rPr>
              <a:t>resourse</a:t>
            </a:r>
            <a:r>
              <a:rPr lang="hu-HU" sz="2400" b="1" dirty="0" smtClean="0">
                <a:effectLst>
                  <a:outerShdw blurRad="38100" dist="38100" dir="2700000" algn="tl">
                    <a:srgbClr val="000000">
                      <a:alpha val="43137"/>
                    </a:srgbClr>
                  </a:outerShdw>
                </a:effectLst>
                <a:latin typeface="Arial "/>
              </a:rPr>
              <a:t> </a:t>
            </a:r>
            <a:r>
              <a:rPr lang="hu-HU" sz="2400" b="1" dirty="0" err="1" smtClean="0">
                <a:effectLst>
                  <a:outerShdw blurRad="38100" dist="38100" dir="2700000" algn="tl">
                    <a:srgbClr val="000000">
                      <a:alpha val="43137"/>
                    </a:srgbClr>
                  </a:outerShdw>
                </a:effectLst>
                <a:latin typeface="Arial "/>
              </a:rPr>
              <a:t>efficient</a:t>
            </a:r>
            <a:r>
              <a:rPr lang="hu-HU" sz="2400" b="1" dirty="0" smtClean="0">
                <a:effectLst>
                  <a:outerShdw blurRad="38100" dist="38100" dir="2700000" algn="tl">
                    <a:srgbClr val="000000">
                      <a:alpha val="43137"/>
                    </a:srgbClr>
                  </a:outerShdw>
                </a:effectLst>
                <a:latin typeface="Arial "/>
              </a:rPr>
              <a:t> </a:t>
            </a:r>
            <a:r>
              <a:rPr lang="hu-HU" sz="2400" b="1" dirty="0" err="1" smtClean="0">
                <a:effectLst>
                  <a:outerShdw blurRad="38100" dist="38100" dir="2700000" algn="tl">
                    <a:srgbClr val="000000">
                      <a:alpha val="43137"/>
                    </a:srgbClr>
                  </a:outerShdw>
                </a:effectLst>
                <a:latin typeface="Arial "/>
              </a:rPr>
              <a:t>transport</a:t>
            </a:r>
            <a:r>
              <a:rPr lang="hu-HU" sz="2400" b="1" dirty="0" smtClean="0">
                <a:effectLst>
                  <a:outerShdw blurRad="38100" dist="38100" dir="2700000" algn="tl">
                    <a:srgbClr val="000000">
                      <a:alpha val="43137"/>
                    </a:srgbClr>
                  </a:outerShdw>
                </a:effectLst>
                <a:latin typeface="Arial "/>
              </a:rPr>
              <a:t> </a:t>
            </a:r>
            <a:r>
              <a:rPr lang="hu-HU" sz="2400" b="1" dirty="0" err="1" smtClean="0">
                <a:effectLst>
                  <a:outerShdw blurRad="38100" dist="38100" dir="2700000" algn="tl">
                    <a:srgbClr val="000000">
                      <a:alpha val="43137"/>
                    </a:srgbClr>
                  </a:outerShdw>
                </a:effectLst>
                <a:latin typeface="Arial "/>
              </a:rPr>
              <a:t>system</a:t>
            </a:r>
            <a:r>
              <a:rPr lang="hu-HU" sz="2400" b="1" dirty="0" smtClean="0">
                <a:effectLst>
                  <a:outerShdw blurRad="38100" dist="38100" dir="2700000" algn="tl">
                    <a:srgbClr val="000000">
                      <a:alpha val="43137"/>
                    </a:srgbClr>
                  </a:outerShdw>
                </a:effectLst>
                <a:latin typeface="Arial "/>
              </a:rPr>
              <a:t> </a:t>
            </a:r>
            <a:r>
              <a:rPr lang="hu-HU" sz="2400" b="1" dirty="0" err="1" smtClean="0">
                <a:effectLst>
                  <a:outerShdw blurRad="38100" dist="38100" dir="2700000" algn="tl">
                    <a:srgbClr val="000000">
                      <a:alpha val="43137"/>
                    </a:srgbClr>
                  </a:outerShdw>
                </a:effectLst>
                <a:latin typeface="Arial "/>
              </a:rPr>
              <a:t>for</a:t>
            </a:r>
            <a:r>
              <a:rPr lang="hu-HU" sz="2400" b="1" dirty="0" smtClean="0">
                <a:effectLst>
                  <a:outerShdw blurRad="38100" dist="38100" dir="2700000" algn="tl">
                    <a:srgbClr val="000000">
                      <a:alpha val="43137"/>
                    </a:srgbClr>
                  </a:outerShdw>
                </a:effectLst>
                <a:latin typeface="Arial "/>
              </a:rPr>
              <a:t> 60% GHG </a:t>
            </a:r>
            <a:r>
              <a:rPr lang="hu-HU" sz="2400" b="1" dirty="0" err="1" smtClean="0">
                <a:effectLst>
                  <a:outerShdw blurRad="38100" dist="38100" dir="2700000" algn="tl">
                    <a:srgbClr val="000000">
                      <a:alpha val="43137"/>
                    </a:srgbClr>
                  </a:outerShdw>
                </a:effectLst>
                <a:latin typeface="Arial "/>
              </a:rPr>
              <a:t>emissions</a:t>
            </a:r>
            <a:r>
              <a:rPr lang="hu-HU" sz="2400" b="1" dirty="0" smtClean="0">
                <a:effectLst>
                  <a:outerShdw blurRad="38100" dist="38100" dir="2700000" algn="tl">
                    <a:srgbClr val="000000">
                      <a:alpha val="43137"/>
                    </a:srgbClr>
                  </a:outerShdw>
                </a:effectLst>
                <a:latin typeface="Arial "/>
              </a:rPr>
              <a:t> </a:t>
            </a:r>
            <a:r>
              <a:rPr lang="hu-HU" sz="2400" b="1" dirty="0" err="1" smtClean="0">
                <a:effectLst>
                  <a:outerShdw blurRad="38100" dist="38100" dir="2700000" algn="tl">
                    <a:srgbClr val="000000">
                      <a:alpha val="43137"/>
                    </a:srgbClr>
                  </a:outerShdw>
                </a:effectLst>
                <a:latin typeface="Arial "/>
              </a:rPr>
              <a:t>reduction</a:t>
            </a:r>
            <a:r>
              <a:rPr lang="hu-HU" sz="2400" b="1" dirty="0" smtClean="0">
                <a:effectLst>
                  <a:outerShdw blurRad="38100" dist="38100" dir="2700000" algn="tl">
                    <a:srgbClr val="000000">
                      <a:alpha val="43137"/>
                    </a:srgbClr>
                  </a:outerShdw>
                </a:effectLst>
                <a:latin typeface="Arial "/>
              </a:rPr>
              <a:t> </a:t>
            </a:r>
            <a:r>
              <a:rPr lang="hu-HU" sz="2400" b="1" dirty="0" err="1" smtClean="0">
                <a:effectLst>
                  <a:outerShdw blurRad="38100" dist="38100" dir="2700000" algn="tl">
                    <a:srgbClr val="000000">
                      <a:alpha val="43137"/>
                    </a:srgbClr>
                  </a:outerShdw>
                </a:effectLst>
                <a:latin typeface="Arial "/>
              </a:rPr>
              <a:t>target</a:t>
            </a:r>
            <a:r>
              <a:rPr lang="hu-HU" sz="2400" b="1" dirty="0" smtClean="0">
                <a:effectLst>
                  <a:outerShdw blurRad="38100" dist="38100" dir="2700000" algn="tl">
                    <a:srgbClr val="000000">
                      <a:alpha val="43137"/>
                    </a:srgbClr>
                  </a:outerShdw>
                </a:effectLst>
                <a:latin typeface="Arial "/>
              </a:rPr>
              <a:t> (3/</a:t>
            </a:r>
            <a:r>
              <a:rPr lang="hu-HU" sz="2400" b="1" dirty="0" err="1" smtClean="0">
                <a:effectLst>
                  <a:outerShdw blurRad="38100" dist="38100" dir="2700000" algn="tl">
                    <a:srgbClr val="000000">
                      <a:alpha val="43137"/>
                    </a:srgbClr>
                  </a:outerShdw>
                </a:effectLst>
                <a:latin typeface="Arial "/>
              </a:rPr>
              <a:t>3</a:t>
            </a:r>
            <a:r>
              <a:rPr lang="hu-HU" sz="2400" b="1" dirty="0" smtClean="0">
                <a:effectLst>
                  <a:outerShdw blurRad="38100" dist="38100" dir="2700000" algn="tl">
                    <a:srgbClr val="000000">
                      <a:alpha val="43137"/>
                    </a:srgbClr>
                  </a:outerShdw>
                </a:effectLst>
                <a:latin typeface="Arial "/>
              </a:rPr>
              <a:t>)</a:t>
            </a:r>
            <a:endParaRPr lang="hu-HU" sz="2400" dirty="0"/>
          </a:p>
        </p:txBody>
      </p:sp>
      <p:pic>
        <p:nvPicPr>
          <p:cNvPr id="1795074" name="Picture 2"/>
          <p:cNvPicPr>
            <a:picLocks noChangeAspect="1" noChangeArrowheads="1"/>
          </p:cNvPicPr>
          <p:nvPr/>
        </p:nvPicPr>
        <p:blipFill>
          <a:blip r:embed="rId2" cstate="print"/>
          <a:srcRect/>
          <a:stretch>
            <a:fillRect/>
          </a:stretch>
        </p:blipFill>
        <p:spPr bwMode="auto">
          <a:xfrm>
            <a:off x="755576" y="1196752"/>
            <a:ext cx="8244408" cy="2304256"/>
          </a:xfrm>
          <a:prstGeom prst="rect">
            <a:avLst/>
          </a:prstGeom>
          <a:noFill/>
          <a:ln w="9525">
            <a:noFill/>
            <a:miter lim="800000"/>
            <a:headEnd/>
            <a:tailEnd/>
          </a:ln>
        </p:spPr>
      </p:pic>
      <p:pic>
        <p:nvPicPr>
          <p:cNvPr id="1795075" name="Picture 3"/>
          <p:cNvPicPr>
            <a:picLocks noChangeAspect="1" noChangeArrowheads="1"/>
          </p:cNvPicPr>
          <p:nvPr/>
        </p:nvPicPr>
        <p:blipFill>
          <a:blip r:embed="rId3" cstate="print"/>
          <a:srcRect/>
          <a:stretch>
            <a:fillRect/>
          </a:stretch>
        </p:blipFill>
        <p:spPr bwMode="auto">
          <a:xfrm>
            <a:off x="755576" y="3501008"/>
            <a:ext cx="8244407" cy="2736304"/>
          </a:xfrm>
          <a:prstGeom prst="rect">
            <a:avLst/>
          </a:prstGeom>
          <a:noFill/>
          <a:ln w="9525">
            <a:noFill/>
            <a:miter lim="800000"/>
            <a:headEnd/>
            <a:tailEnd/>
          </a:ln>
        </p:spPr>
      </p:pic>
      <p:sp>
        <p:nvSpPr>
          <p:cNvPr id="5" name="Téglalap 4"/>
          <p:cNvSpPr/>
          <p:nvPr/>
        </p:nvSpPr>
        <p:spPr>
          <a:xfrm>
            <a:off x="683568" y="6279703"/>
            <a:ext cx="8352928" cy="584775"/>
          </a:xfrm>
          <a:prstGeom prst="rect">
            <a:avLst/>
          </a:prstGeom>
        </p:spPr>
        <p:txBody>
          <a:bodyPr wrap="square">
            <a:spAutoFit/>
          </a:bodyPr>
          <a:lstStyle/>
          <a:p>
            <a:r>
              <a:rPr lang="hu-HU" sz="1600" dirty="0" err="1" smtClean="0">
                <a:latin typeface="Arial "/>
              </a:rPr>
              <a:t>Source</a:t>
            </a:r>
            <a:r>
              <a:rPr lang="hu-HU" sz="1600" dirty="0" smtClean="0">
                <a:latin typeface="Arial "/>
              </a:rPr>
              <a:t>: White </a:t>
            </a:r>
            <a:r>
              <a:rPr lang="hu-HU" sz="1600" dirty="0" err="1" smtClean="0">
                <a:latin typeface="Arial "/>
              </a:rPr>
              <a:t>paper</a:t>
            </a:r>
            <a:r>
              <a:rPr lang="hu-HU" sz="1600" dirty="0" smtClean="0">
                <a:latin typeface="Arial "/>
              </a:rPr>
              <a:t>. </a:t>
            </a:r>
            <a:r>
              <a:rPr lang="hu-HU" sz="1600" dirty="0" err="1" smtClean="0">
                <a:latin typeface="Arial "/>
              </a:rPr>
              <a:t>Roadmap</a:t>
            </a:r>
            <a:r>
              <a:rPr lang="hu-HU" sz="1600" dirty="0" smtClean="0">
                <a:latin typeface="Arial "/>
              </a:rPr>
              <a:t> </a:t>
            </a:r>
            <a:r>
              <a:rPr lang="hu-HU" sz="1600" dirty="0" err="1" smtClean="0">
                <a:latin typeface="Arial "/>
              </a:rPr>
              <a:t>to</a:t>
            </a:r>
            <a:r>
              <a:rPr lang="hu-HU" sz="1600" dirty="0" smtClean="0">
                <a:latin typeface="Arial "/>
              </a:rPr>
              <a:t> a </a:t>
            </a:r>
            <a:r>
              <a:rPr lang="hu-HU" sz="1600" dirty="0" err="1" smtClean="0">
                <a:latin typeface="Arial "/>
              </a:rPr>
              <a:t>single</a:t>
            </a:r>
            <a:r>
              <a:rPr lang="hu-HU" sz="1600" dirty="0" smtClean="0">
                <a:latin typeface="Arial "/>
              </a:rPr>
              <a:t> European </a:t>
            </a:r>
            <a:r>
              <a:rPr lang="hu-HU" sz="1600" dirty="0" err="1" smtClean="0">
                <a:latin typeface="Arial "/>
              </a:rPr>
              <a:t>transport</a:t>
            </a:r>
            <a:r>
              <a:rPr lang="hu-HU" sz="1600" dirty="0" smtClean="0">
                <a:latin typeface="Arial "/>
              </a:rPr>
              <a:t> </a:t>
            </a:r>
            <a:r>
              <a:rPr lang="hu-HU" sz="1600" dirty="0" err="1" smtClean="0">
                <a:latin typeface="Arial "/>
              </a:rPr>
              <a:t>area</a:t>
            </a:r>
            <a:r>
              <a:rPr lang="hu-HU" sz="1600" dirty="0" smtClean="0">
                <a:latin typeface="Arial "/>
              </a:rPr>
              <a:t>. European </a:t>
            </a:r>
            <a:r>
              <a:rPr lang="hu-HU" sz="1600" dirty="0" err="1" smtClean="0">
                <a:latin typeface="Arial "/>
              </a:rPr>
              <a:t>Commission</a:t>
            </a:r>
            <a:r>
              <a:rPr lang="hu-HU" sz="1600" dirty="0" smtClean="0">
                <a:latin typeface="Arial "/>
              </a:rPr>
              <a:t>, </a:t>
            </a:r>
            <a:r>
              <a:rPr lang="hu-HU" sz="1600" dirty="0" err="1" smtClean="0">
                <a:latin typeface="Arial "/>
              </a:rPr>
              <a:t>Brussels</a:t>
            </a:r>
            <a:r>
              <a:rPr lang="hu-HU" sz="1600" dirty="0" smtClean="0">
                <a:latin typeface="Arial "/>
              </a:rPr>
              <a:t>, 28.3.2011. COM(2011) 144 </a:t>
            </a:r>
            <a:r>
              <a:rPr lang="hu-HU" sz="1600" dirty="0" err="1" smtClean="0">
                <a:latin typeface="Arial "/>
              </a:rPr>
              <a:t>final</a:t>
            </a:r>
            <a:r>
              <a:rPr lang="hu-HU" sz="1600" dirty="0" smtClean="0">
                <a:latin typeface="Arial "/>
              </a:rPr>
              <a:t>  </a:t>
            </a:r>
            <a:endParaRPr lang="hu-HU" sz="1600" dirty="0">
              <a:latin typeface="Arial "/>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a:bodyPr>
          <a:lstStyle/>
          <a:p>
            <a:r>
              <a:rPr lang="hu-HU" sz="2800" b="1" dirty="0" smtClean="0">
                <a:effectLst>
                  <a:outerShdw blurRad="38100" dist="38100" dir="2700000" algn="tl">
                    <a:srgbClr val="000000">
                      <a:alpha val="43137"/>
                    </a:srgbClr>
                  </a:outerShdw>
                </a:effectLst>
                <a:latin typeface="Arial" pitchFamily="34" charset="0"/>
                <a:cs typeface="Arial" pitchFamily="34" charset="0"/>
              </a:rPr>
              <a:t>Mit?</a:t>
            </a:r>
            <a:br>
              <a:rPr lang="hu-HU" sz="2800" b="1" dirty="0" smtClean="0">
                <a:effectLst>
                  <a:outerShdw blurRad="38100" dist="38100" dir="2700000" algn="tl">
                    <a:srgbClr val="000000">
                      <a:alpha val="43137"/>
                    </a:srgbClr>
                  </a:outerShdw>
                </a:effectLst>
                <a:latin typeface="Arial" pitchFamily="34" charset="0"/>
                <a:cs typeface="Arial" pitchFamily="34" charset="0"/>
              </a:rPr>
            </a:br>
            <a:r>
              <a:rPr lang="hu-HU" sz="2800" b="1" dirty="0" smtClean="0">
                <a:effectLst>
                  <a:outerShdw blurRad="38100" dist="38100" dir="2700000" algn="tl">
                    <a:srgbClr val="000000">
                      <a:alpha val="43137"/>
                    </a:srgbClr>
                  </a:outerShdw>
                </a:effectLst>
                <a:latin typeface="Arial" pitchFamily="34" charset="0"/>
                <a:cs typeface="Arial" pitchFamily="34" charset="0"/>
              </a:rPr>
              <a:t>- közlekedési hajtóanyagok</a:t>
            </a:r>
            <a:br>
              <a:rPr lang="hu-HU" sz="2800" b="1" dirty="0" smtClean="0">
                <a:effectLst>
                  <a:outerShdw blurRad="38100" dist="38100" dir="2700000" algn="tl">
                    <a:srgbClr val="000000">
                      <a:alpha val="43137"/>
                    </a:srgbClr>
                  </a:outerShdw>
                </a:effectLst>
                <a:latin typeface="Arial" pitchFamily="34" charset="0"/>
                <a:cs typeface="Arial" pitchFamily="34" charset="0"/>
              </a:rPr>
            </a:br>
            <a:r>
              <a:rPr lang="hu-HU" sz="2800" b="1" dirty="0" smtClean="0">
                <a:effectLst>
                  <a:outerShdw blurRad="38100" dist="38100" dir="2700000" algn="tl">
                    <a:srgbClr val="000000">
                      <a:alpha val="43137"/>
                    </a:srgbClr>
                  </a:outerShdw>
                </a:effectLst>
                <a:latin typeface="Arial" pitchFamily="34" charset="0"/>
                <a:cs typeface="Arial" pitchFamily="34" charset="0"/>
              </a:rPr>
              <a:t>- kenőanyagok</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Alcím 2"/>
          <p:cNvSpPr>
            <a:spLocks noGrp="1"/>
          </p:cNvSpPr>
          <p:nvPr>
            <p:ph type="subTitle" idx="1"/>
          </p:nvPr>
        </p:nvSpPr>
        <p:spPr/>
        <p:txBody>
          <a:bodyPr/>
          <a:lstStyle/>
          <a:p>
            <a:endParaRPr lang="hu-H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082" name="Picture 2"/>
          <p:cNvPicPr>
            <a:picLocks noChangeAspect="1" noChangeArrowheads="1"/>
          </p:cNvPicPr>
          <p:nvPr/>
        </p:nvPicPr>
        <p:blipFill>
          <a:blip r:embed="rId2" cstate="print"/>
          <a:srcRect/>
          <a:stretch>
            <a:fillRect/>
          </a:stretch>
        </p:blipFill>
        <p:spPr bwMode="auto">
          <a:xfrm>
            <a:off x="1152525" y="866775"/>
            <a:ext cx="6838950" cy="5124450"/>
          </a:xfrm>
          <a:prstGeom prst="rect">
            <a:avLst/>
          </a:prstGeom>
          <a:noFill/>
          <a:ln w="9525">
            <a:noFill/>
            <a:miter lim="800000"/>
            <a:headEnd/>
            <a:tailEnd/>
          </a:ln>
        </p:spPr>
      </p:pic>
      <p:sp>
        <p:nvSpPr>
          <p:cNvPr id="3" name="Szövegdoboz 2"/>
          <p:cNvSpPr txBox="1"/>
          <p:nvPr/>
        </p:nvSpPr>
        <p:spPr>
          <a:xfrm>
            <a:off x="1475656" y="5301208"/>
            <a:ext cx="6984776" cy="1169551"/>
          </a:xfrm>
          <a:prstGeom prst="rect">
            <a:avLst/>
          </a:prstGeom>
          <a:noFill/>
        </p:spPr>
        <p:txBody>
          <a:bodyPr wrap="square" rtlCol="0">
            <a:spAutoFit/>
          </a:bodyPr>
          <a:lstStyle/>
          <a:p>
            <a:pPr>
              <a:buFontTx/>
              <a:buChar char="-"/>
            </a:pPr>
            <a:r>
              <a:rPr lang="hu-HU" sz="1400" dirty="0" err="1" smtClean="0">
                <a:latin typeface="Arial" pitchFamily="34" charset="0"/>
                <a:cs typeface="Arial" pitchFamily="34" charset="0"/>
              </a:rPr>
              <a:t>Overhauled</a:t>
            </a:r>
            <a:r>
              <a:rPr lang="hu-HU" sz="1400" dirty="0" smtClean="0">
                <a:latin typeface="Arial" pitchFamily="34" charset="0"/>
                <a:cs typeface="Arial" pitchFamily="34" charset="0"/>
              </a:rPr>
              <a:t> </a:t>
            </a:r>
            <a:r>
              <a:rPr lang="hu-HU" sz="1400" dirty="0" err="1" smtClean="0">
                <a:latin typeface="Arial" pitchFamily="34" charset="0"/>
                <a:cs typeface="Arial" pitchFamily="34" charset="0"/>
              </a:rPr>
              <a:t>energy</a:t>
            </a:r>
            <a:r>
              <a:rPr lang="hu-HU" sz="1400" dirty="0" smtClean="0">
                <a:latin typeface="Arial" pitchFamily="34" charset="0"/>
                <a:cs typeface="Arial" pitchFamily="34" charset="0"/>
              </a:rPr>
              <a:t> </a:t>
            </a:r>
            <a:r>
              <a:rPr lang="hu-HU" sz="1400" dirty="0" err="1" smtClean="0">
                <a:latin typeface="Arial" pitchFamily="34" charset="0"/>
                <a:cs typeface="Arial" pitchFamily="34" charset="0"/>
              </a:rPr>
              <a:t>taxation</a:t>
            </a:r>
            <a:r>
              <a:rPr lang="hu-HU" sz="1400" dirty="0" smtClean="0">
                <a:latin typeface="Arial" pitchFamily="34" charset="0"/>
                <a:cs typeface="Arial" pitchFamily="34" charset="0"/>
              </a:rPr>
              <a:t> </a:t>
            </a:r>
            <a:r>
              <a:rPr lang="hu-HU" sz="1400" dirty="0" err="1" smtClean="0">
                <a:latin typeface="Arial" pitchFamily="34" charset="0"/>
                <a:cs typeface="Arial" pitchFamily="34" charset="0"/>
              </a:rPr>
              <a:t>rules</a:t>
            </a:r>
            <a:r>
              <a:rPr lang="hu-HU" sz="1400" dirty="0" smtClean="0">
                <a:latin typeface="Arial" pitchFamily="34" charset="0"/>
                <a:cs typeface="Arial" pitchFamily="34" charset="0"/>
              </a:rPr>
              <a:t> of 2011 (</a:t>
            </a:r>
            <a:r>
              <a:rPr lang="hu-HU" sz="1400" dirty="0" err="1" smtClean="0">
                <a:latin typeface="Arial" pitchFamily="34" charset="0"/>
                <a:cs typeface="Arial" pitchFamily="34" charset="0"/>
              </a:rPr>
              <a:t>would</a:t>
            </a:r>
            <a:r>
              <a:rPr lang="hu-HU" sz="1400" dirty="0" smtClean="0">
                <a:latin typeface="Arial" pitchFamily="34" charset="0"/>
                <a:cs typeface="Arial" pitchFamily="34" charset="0"/>
              </a:rPr>
              <a:t> be </a:t>
            </a:r>
            <a:r>
              <a:rPr lang="hu-HU" sz="1400" dirty="0" err="1" smtClean="0">
                <a:latin typeface="Arial" pitchFamily="34" charset="0"/>
                <a:cs typeface="Arial" pitchFamily="34" charset="0"/>
              </a:rPr>
              <a:t>valid</a:t>
            </a:r>
            <a:r>
              <a:rPr lang="hu-HU" sz="1400" dirty="0" smtClean="0">
                <a:latin typeface="Arial" pitchFamily="34" charset="0"/>
                <a:cs typeface="Arial" pitchFamily="34" charset="0"/>
              </a:rPr>
              <a:t> </a:t>
            </a:r>
            <a:r>
              <a:rPr lang="hu-HU" sz="1400" dirty="0" err="1" smtClean="0">
                <a:latin typeface="Arial" pitchFamily="34" charset="0"/>
                <a:cs typeface="Arial" pitchFamily="34" charset="0"/>
              </a:rPr>
              <a:t>from</a:t>
            </a:r>
            <a:r>
              <a:rPr lang="hu-HU" sz="1400" dirty="0" smtClean="0">
                <a:latin typeface="Arial" pitchFamily="34" charset="0"/>
                <a:cs typeface="Arial" pitchFamily="34" charset="0"/>
              </a:rPr>
              <a:t> 2018)</a:t>
            </a:r>
          </a:p>
          <a:p>
            <a:pPr>
              <a:buFontTx/>
              <a:buChar char="-"/>
            </a:pPr>
            <a:endParaRPr lang="hu-HU" sz="1400" dirty="0" smtClean="0">
              <a:latin typeface="Arial" pitchFamily="34" charset="0"/>
              <a:cs typeface="Arial" pitchFamily="34" charset="0"/>
            </a:endParaRPr>
          </a:p>
          <a:p>
            <a:pPr>
              <a:buFontTx/>
              <a:buChar char="-"/>
            </a:pPr>
            <a:endParaRPr lang="hu-HU" sz="1400" dirty="0" smtClean="0">
              <a:latin typeface="Arial" pitchFamily="34" charset="0"/>
              <a:cs typeface="Arial" pitchFamily="34" charset="0"/>
            </a:endParaRPr>
          </a:p>
          <a:p>
            <a:pPr>
              <a:buFontTx/>
              <a:buChar char="-"/>
            </a:pPr>
            <a:r>
              <a:rPr lang="hu-HU" sz="1400" dirty="0" smtClean="0">
                <a:latin typeface="Arial" pitchFamily="34" charset="0"/>
                <a:cs typeface="Arial" pitchFamily="34" charset="0"/>
              </a:rPr>
              <a:t> EU </a:t>
            </a:r>
            <a:r>
              <a:rPr lang="hu-HU" sz="1400" dirty="0" err="1" smtClean="0">
                <a:latin typeface="Arial" pitchFamily="34" charset="0"/>
                <a:cs typeface="Arial" pitchFamily="34" charset="0"/>
              </a:rPr>
              <a:t>alternative</a:t>
            </a:r>
            <a:r>
              <a:rPr lang="hu-HU" sz="1400" dirty="0" smtClean="0">
                <a:latin typeface="Arial" pitchFamily="34" charset="0"/>
                <a:cs typeface="Arial" pitchFamily="34" charset="0"/>
              </a:rPr>
              <a:t> </a:t>
            </a:r>
            <a:r>
              <a:rPr lang="hu-HU" sz="1400" dirty="0" err="1" smtClean="0">
                <a:latin typeface="Arial" pitchFamily="34" charset="0"/>
                <a:cs typeface="Arial" pitchFamily="34" charset="0"/>
              </a:rPr>
              <a:t>fuels</a:t>
            </a:r>
            <a:r>
              <a:rPr lang="hu-HU" sz="1400" dirty="0" smtClean="0">
                <a:latin typeface="Arial" pitchFamily="34" charset="0"/>
                <a:cs typeface="Arial" pitchFamily="34" charset="0"/>
              </a:rPr>
              <a:t> </a:t>
            </a:r>
            <a:r>
              <a:rPr lang="hu-HU" sz="1400" dirty="0" err="1" smtClean="0">
                <a:latin typeface="Arial" pitchFamily="34" charset="0"/>
                <a:cs typeface="Arial" pitchFamily="34" charset="0"/>
              </a:rPr>
              <a:t>strategy</a:t>
            </a:r>
            <a:r>
              <a:rPr lang="hu-HU" sz="1400" dirty="0" smtClean="0">
                <a:latin typeface="Arial" pitchFamily="34" charset="0"/>
                <a:cs typeface="Arial" pitchFamily="34" charset="0"/>
              </a:rPr>
              <a:t> of 2013 (and </a:t>
            </a:r>
            <a:r>
              <a:rPr lang="hu-HU" sz="1400" dirty="0" err="1" smtClean="0">
                <a:latin typeface="Arial" pitchFamily="34" charset="0"/>
                <a:cs typeface="Arial" pitchFamily="34" charset="0"/>
              </a:rPr>
              <a:t>Directive</a:t>
            </a:r>
            <a:r>
              <a:rPr lang="hu-HU" sz="1400" dirty="0" smtClean="0">
                <a:latin typeface="Arial" pitchFamily="34" charset="0"/>
                <a:cs typeface="Arial" pitchFamily="34" charset="0"/>
              </a:rPr>
              <a:t> </a:t>
            </a:r>
            <a:r>
              <a:rPr lang="hu-HU" sz="1400" dirty="0" err="1" smtClean="0">
                <a:latin typeface="Arial" pitchFamily="34" charset="0"/>
                <a:cs typeface="Arial" pitchFamily="34" charset="0"/>
              </a:rPr>
              <a:t>on</a:t>
            </a:r>
            <a:r>
              <a:rPr lang="hu-HU" sz="1400" dirty="0" smtClean="0">
                <a:latin typeface="Arial" pitchFamily="34" charset="0"/>
                <a:cs typeface="Arial" pitchFamily="34" charset="0"/>
              </a:rPr>
              <a:t> </a:t>
            </a:r>
            <a:r>
              <a:rPr lang="hu-HU" sz="1400" dirty="0" err="1" smtClean="0">
                <a:latin typeface="Arial" pitchFamily="34" charset="0"/>
                <a:cs typeface="Arial" pitchFamily="34" charset="0"/>
              </a:rPr>
              <a:t>the</a:t>
            </a:r>
            <a:r>
              <a:rPr lang="hu-HU" sz="1400" dirty="0" smtClean="0">
                <a:latin typeface="Arial" pitchFamily="34" charset="0"/>
                <a:cs typeface="Arial" pitchFamily="34" charset="0"/>
              </a:rPr>
              <a:t> </a:t>
            </a:r>
            <a:r>
              <a:rPr lang="hu-HU" sz="1400" dirty="0" err="1" smtClean="0">
                <a:latin typeface="Arial" pitchFamily="34" charset="0"/>
                <a:cs typeface="Arial" pitchFamily="34" charset="0"/>
              </a:rPr>
              <a:t>deployment</a:t>
            </a:r>
            <a:r>
              <a:rPr lang="hu-HU" sz="1400" dirty="0" smtClean="0">
                <a:latin typeface="Arial" pitchFamily="34" charset="0"/>
                <a:cs typeface="Arial" pitchFamily="34" charset="0"/>
              </a:rPr>
              <a:t> of </a:t>
            </a:r>
            <a:r>
              <a:rPr lang="hu-HU" sz="1400" dirty="0" err="1" smtClean="0">
                <a:latin typeface="Arial" pitchFamily="34" charset="0"/>
                <a:cs typeface="Arial" pitchFamily="34" charset="0"/>
              </a:rPr>
              <a:t>alternative</a:t>
            </a:r>
            <a:r>
              <a:rPr lang="hu-HU" sz="1400" dirty="0" smtClean="0">
                <a:latin typeface="Arial" pitchFamily="34" charset="0"/>
                <a:cs typeface="Arial" pitchFamily="34" charset="0"/>
              </a:rPr>
              <a:t> </a:t>
            </a:r>
            <a:r>
              <a:rPr lang="hu-HU" sz="1400" dirty="0" err="1" smtClean="0">
                <a:latin typeface="Arial" pitchFamily="34" charset="0"/>
                <a:cs typeface="Arial" pitchFamily="34" charset="0"/>
              </a:rPr>
              <a:t>fuels</a:t>
            </a:r>
            <a:r>
              <a:rPr lang="hu-HU" sz="1400" dirty="0" smtClean="0">
                <a:latin typeface="Arial" pitchFamily="34" charset="0"/>
                <a:cs typeface="Arial" pitchFamily="34" charset="0"/>
              </a:rPr>
              <a:t> </a:t>
            </a:r>
            <a:r>
              <a:rPr lang="hu-HU" sz="1400" dirty="0" err="1" smtClean="0">
                <a:latin typeface="Arial" pitchFamily="34" charset="0"/>
                <a:cs typeface="Arial" pitchFamily="34" charset="0"/>
              </a:rPr>
              <a:t>infrastructure</a:t>
            </a:r>
            <a:r>
              <a:rPr lang="hu-HU" sz="1400" dirty="0" smtClean="0">
                <a:latin typeface="Arial" pitchFamily="34" charset="0"/>
                <a:cs typeface="Arial" pitchFamily="34" charset="0"/>
              </a:rPr>
              <a:t> 2013)</a:t>
            </a:r>
            <a:endParaRPr lang="hu-HU"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71400"/>
            <a:ext cx="8229600" cy="1143000"/>
          </a:xfrm>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EU </a:t>
            </a:r>
            <a:r>
              <a:rPr lang="hu-HU" sz="2800" b="1" dirty="0" err="1" smtClean="0">
                <a:effectLst>
                  <a:outerShdw blurRad="38100" dist="38100" dir="2700000" algn="tl">
                    <a:srgbClr val="000000">
                      <a:alpha val="43137"/>
                    </a:srgbClr>
                  </a:outerShdw>
                </a:effectLst>
                <a:latin typeface="Arial" pitchFamily="34" charset="0"/>
                <a:cs typeface="Arial" pitchFamily="34" charset="0"/>
              </a:rPr>
              <a:t>Climate</a:t>
            </a:r>
            <a:r>
              <a:rPr lang="hu-HU" sz="2800" b="1" dirty="0" smtClean="0">
                <a:effectLst>
                  <a:outerShdw blurRad="38100" dist="38100" dir="2700000" algn="tl">
                    <a:srgbClr val="000000">
                      <a:alpha val="43137"/>
                    </a:srgbClr>
                  </a:outerShdw>
                </a:effectLst>
                <a:latin typeface="Arial" pitchFamily="34" charset="0"/>
                <a:cs typeface="Arial" pitchFamily="34" charset="0"/>
              </a:rPr>
              <a:t> and </a:t>
            </a:r>
            <a:r>
              <a:rPr lang="hu-HU" sz="2800" b="1" dirty="0" err="1" smtClean="0">
                <a:effectLst>
                  <a:outerShdw blurRad="38100" dist="38100" dir="2700000" algn="tl">
                    <a:srgbClr val="000000">
                      <a:alpha val="43137"/>
                    </a:srgbClr>
                  </a:outerShdw>
                </a:effectLst>
                <a:latin typeface="Arial" pitchFamily="34" charset="0"/>
                <a:cs typeface="Arial" pitchFamily="34" charset="0"/>
              </a:rPr>
              <a:t>Energy</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Package</a:t>
            </a:r>
            <a:r>
              <a:rPr lang="hu-HU" sz="2800" b="1" dirty="0" smtClean="0">
                <a:effectLst>
                  <a:outerShdw blurRad="38100" dist="38100" dir="2700000" algn="tl">
                    <a:srgbClr val="000000">
                      <a:alpha val="43137"/>
                    </a:srgbClr>
                  </a:outerShdw>
                </a:effectLst>
                <a:latin typeface="Arial" pitchFamily="34" charset="0"/>
                <a:cs typeface="Arial" pitchFamily="34" charset="0"/>
              </a:rPr>
              <a:t> (20-20-20)</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artalom helye 2"/>
          <p:cNvSpPr>
            <a:spLocks noGrp="1"/>
          </p:cNvSpPr>
          <p:nvPr>
            <p:ph idx="1"/>
          </p:nvPr>
        </p:nvSpPr>
        <p:spPr>
          <a:xfrm>
            <a:off x="457200" y="692696"/>
            <a:ext cx="8229600" cy="5904656"/>
          </a:xfrm>
        </p:spPr>
        <p:txBody>
          <a:bodyPr>
            <a:normAutofit fontScale="62500" lnSpcReduction="20000"/>
          </a:bodyPr>
          <a:lstStyle/>
          <a:p>
            <a:r>
              <a:rPr lang="hu-HU" sz="2400" dirty="0" smtClean="0">
                <a:latin typeface="Arial" pitchFamily="34" charset="0"/>
                <a:cs typeface="Arial" pitchFamily="34" charset="0"/>
              </a:rPr>
              <a:t>20% </a:t>
            </a:r>
            <a:r>
              <a:rPr lang="hu-HU" sz="2400" dirty="0" err="1" smtClean="0">
                <a:latin typeface="Arial" pitchFamily="34" charset="0"/>
                <a:cs typeface="Arial" pitchFamily="34" charset="0"/>
              </a:rPr>
              <a:t>cut</a:t>
            </a:r>
            <a:r>
              <a:rPr lang="hu-HU" sz="2400" dirty="0" smtClean="0">
                <a:latin typeface="Arial" pitchFamily="34" charset="0"/>
                <a:cs typeface="Arial" pitchFamily="34" charset="0"/>
              </a:rPr>
              <a:t> of GHG </a:t>
            </a:r>
            <a:r>
              <a:rPr lang="hu-HU" sz="2400" dirty="0" err="1" smtClean="0">
                <a:latin typeface="Arial" pitchFamily="34" charset="0"/>
                <a:cs typeface="Arial" pitchFamily="34" charset="0"/>
              </a:rPr>
              <a:t>emissions</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by</a:t>
            </a:r>
            <a:r>
              <a:rPr lang="hu-HU" sz="2400" dirty="0" smtClean="0">
                <a:latin typeface="Arial" pitchFamily="34" charset="0"/>
                <a:cs typeface="Arial" pitchFamily="34" charset="0"/>
              </a:rPr>
              <a:t> 2020 </a:t>
            </a:r>
            <a:r>
              <a:rPr lang="hu-HU" sz="2400" dirty="0" err="1" smtClean="0">
                <a:latin typeface="Arial" pitchFamily="34" charset="0"/>
                <a:cs typeface="Arial" pitchFamily="34" charset="0"/>
              </a:rPr>
              <a:t>compared</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to</a:t>
            </a:r>
            <a:r>
              <a:rPr lang="hu-HU" sz="2400" dirty="0" smtClean="0">
                <a:latin typeface="Arial" pitchFamily="34" charset="0"/>
                <a:cs typeface="Arial" pitchFamily="34" charset="0"/>
              </a:rPr>
              <a:t> 1990 </a:t>
            </a:r>
            <a:r>
              <a:rPr lang="hu-HU" sz="2400" dirty="0" err="1" smtClean="0">
                <a:latin typeface="Arial" pitchFamily="34" charset="0"/>
                <a:cs typeface="Arial" pitchFamily="34" charset="0"/>
              </a:rPr>
              <a:t>level</a:t>
            </a:r>
            <a:endParaRPr lang="hu-HU" sz="2400" dirty="0" smtClean="0">
              <a:latin typeface="Arial" pitchFamily="34" charset="0"/>
              <a:cs typeface="Arial" pitchFamily="34" charset="0"/>
            </a:endParaRPr>
          </a:p>
          <a:p>
            <a:pPr lvl="1"/>
            <a:r>
              <a:rPr lang="hu-HU" sz="2000" dirty="0" err="1" smtClean="0">
                <a:latin typeface="Arial" pitchFamily="34" charset="0"/>
                <a:cs typeface="Arial" pitchFamily="34" charset="0"/>
              </a:rPr>
              <a:t>In</a:t>
            </a:r>
            <a:r>
              <a:rPr lang="hu-HU" sz="2000" dirty="0" smtClean="0">
                <a:latin typeface="Arial" pitchFamily="34" charset="0"/>
                <a:cs typeface="Arial" pitchFamily="34" charset="0"/>
              </a:rPr>
              <a:t> ETS </a:t>
            </a:r>
            <a:r>
              <a:rPr lang="hu-HU" sz="2000" dirty="0" err="1" smtClean="0">
                <a:latin typeface="Arial" pitchFamily="34" charset="0"/>
                <a:cs typeface="Arial" pitchFamily="34" charset="0"/>
              </a:rPr>
              <a:t>increasing</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share</a:t>
            </a:r>
            <a:r>
              <a:rPr lang="hu-HU" sz="2000" dirty="0" smtClean="0">
                <a:latin typeface="Arial" pitchFamily="34" charset="0"/>
                <a:cs typeface="Arial" pitchFamily="34" charset="0"/>
              </a:rPr>
              <a:t> of </a:t>
            </a:r>
            <a:r>
              <a:rPr lang="hu-HU" sz="2000" dirty="0" err="1" smtClean="0">
                <a:latin typeface="Arial" pitchFamily="34" charset="0"/>
                <a:cs typeface="Arial" pitchFamily="34" charset="0"/>
              </a:rPr>
              <a:t>auctioning</a:t>
            </a:r>
            <a:r>
              <a:rPr lang="hu-HU" sz="2000" dirty="0" smtClean="0">
                <a:latin typeface="Arial" pitchFamily="34" charset="0"/>
                <a:cs typeface="Arial" pitchFamily="34" charset="0"/>
              </a:rPr>
              <a:t> (20% </a:t>
            </a:r>
            <a:r>
              <a:rPr lang="hu-HU" sz="2000" dirty="0" err="1" smtClean="0">
                <a:latin typeface="Arial" pitchFamily="34" charset="0"/>
                <a:cs typeface="Arial" pitchFamily="34" charset="0"/>
              </a:rPr>
              <a:t>in</a:t>
            </a:r>
            <a:r>
              <a:rPr lang="hu-HU" sz="2000" dirty="0" smtClean="0">
                <a:latin typeface="Arial" pitchFamily="34" charset="0"/>
                <a:cs typeface="Arial" pitchFamily="34" charset="0"/>
              </a:rPr>
              <a:t> 2013 </a:t>
            </a:r>
            <a:r>
              <a:rPr lang="hu-HU" sz="2000" dirty="0" err="1" smtClean="0">
                <a:latin typeface="Arial" pitchFamily="34" charset="0"/>
                <a:cs typeface="Arial" pitchFamily="34" charset="0"/>
              </a:rPr>
              <a:t>gradually</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increasing</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to</a:t>
            </a:r>
            <a:r>
              <a:rPr lang="hu-HU" sz="2000" dirty="0" smtClean="0">
                <a:latin typeface="Arial" pitchFamily="34" charset="0"/>
                <a:cs typeface="Arial" pitchFamily="34" charset="0"/>
              </a:rPr>
              <a:t> 70% </a:t>
            </a:r>
            <a:r>
              <a:rPr lang="hu-HU" sz="2000" dirty="0" err="1" smtClean="0">
                <a:latin typeface="Arial" pitchFamily="34" charset="0"/>
                <a:cs typeface="Arial" pitchFamily="34" charset="0"/>
              </a:rPr>
              <a:t>in</a:t>
            </a:r>
            <a:r>
              <a:rPr lang="hu-HU" sz="2000" dirty="0" smtClean="0">
                <a:latin typeface="Arial" pitchFamily="34" charset="0"/>
                <a:cs typeface="Arial" pitchFamily="34" charset="0"/>
              </a:rPr>
              <a:t> 2020). </a:t>
            </a:r>
            <a:r>
              <a:rPr lang="hu-HU" sz="2000" dirty="0" err="1" smtClean="0">
                <a:latin typeface="Arial" pitchFamily="34" charset="0"/>
                <a:cs typeface="Arial" pitchFamily="34" charset="0"/>
              </a:rPr>
              <a:t>But</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power</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producers</a:t>
            </a:r>
            <a:r>
              <a:rPr lang="hu-HU" sz="2000" dirty="0" smtClean="0">
                <a:latin typeface="Arial" pitchFamily="34" charset="0"/>
                <a:cs typeface="Arial" pitchFamily="34" charset="0"/>
              </a:rPr>
              <a:t>: 100% </a:t>
            </a:r>
            <a:r>
              <a:rPr lang="hu-HU" sz="2000" dirty="0" err="1" smtClean="0">
                <a:latin typeface="Arial" pitchFamily="34" charset="0"/>
                <a:cs typeface="Arial" pitchFamily="34" charset="0"/>
              </a:rPr>
              <a:t>from</a:t>
            </a:r>
            <a:r>
              <a:rPr lang="hu-HU" sz="2000" dirty="0" smtClean="0">
                <a:latin typeface="Arial" pitchFamily="34" charset="0"/>
                <a:cs typeface="Arial" pitchFamily="34" charset="0"/>
              </a:rPr>
              <a:t> 2013, </a:t>
            </a:r>
            <a:r>
              <a:rPr lang="hu-HU" sz="2000" dirty="0" err="1" smtClean="0">
                <a:latin typeface="Arial" pitchFamily="34" charset="0"/>
                <a:cs typeface="Arial" pitchFamily="34" charset="0"/>
              </a:rPr>
              <a:t>excluding</a:t>
            </a:r>
            <a:r>
              <a:rPr lang="hu-HU" sz="2000" dirty="0" smtClean="0">
                <a:latin typeface="Arial" pitchFamily="34" charset="0"/>
                <a:cs typeface="Arial" pitchFamily="34" charset="0"/>
              </a:rPr>
              <a:t> 10 </a:t>
            </a:r>
            <a:r>
              <a:rPr lang="hu-HU" sz="2000" dirty="0" err="1" smtClean="0">
                <a:latin typeface="Arial" pitchFamily="34" charset="0"/>
                <a:cs typeface="Arial" pitchFamily="34" charset="0"/>
              </a:rPr>
              <a:t>MSs</a:t>
            </a:r>
            <a:r>
              <a:rPr lang="hu-HU" sz="2000" dirty="0" smtClean="0">
                <a:latin typeface="Arial" pitchFamily="34" charset="0"/>
                <a:cs typeface="Arial" pitchFamily="34" charset="0"/>
              </a:rPr>
              <a:t> (HU </a:t>
            </a:r>
            <a:r>
              <a:rPr lang="hu-HU" sz="2000" dirty="0" err="1" smtClean="0">
                <a:latin typeface="Arial" pitchFamily="34" charset="0"/>
                <a:cs typeface="Arial" pitchFamily="34" charset="0"/>
              </a:rPr>
              <a:t>etc</a:t>
            </a:r>
            <a:r>
              <a:rPr lang="hu-HU" sz="2000" dirty="0" smtClean="0">
                <a:latin typeface="Arial" pitchFamily="34" charset="0"/>
                <a:cs typeface="Arial" pitchFamily="34" charset="0"/>
              </a:rPr>
              <a:t> start </a:t>
            </a:r>
            <a:r>
              <a:rPr lang="hu-HU" sz="2000" dirty="0" err="1" smtClean="0">
                <a:latin typeface="Arial" pitchFamily="34" charset="0"/>
                <a:cs typeface="Arial" pitchFamily="34" charset="0"/>
              </a:rPr>
              <a:t>at</a:t>
            </a:r>
            <a:r>
              <a:rPr lang="hu-HU" sz="2000" dirty="0" smtClean="0">
                <a:latin typeface="Arial" pitchFamily="34" charset="0"/>
                <a:cs typeface="Arial" pitchFamily="34" charset="0"/>
              </a:rPr>
              <a:t> 30% </a:t>
            </a:r>
            <a:r>
              <a:rPr lang="hu-HU" sz="2000" dirty="0" err="1" smtClean="0">
                <a:latin typeface="Arial" pitchFamily="34" charset="0"/>
                <a:cs typeface="Arial" pitchFamily="34" charset="0"/>
              </a:rPr>
              <a:t>in</a:t>
            </a:r>
            <a:r>
              <a:rPr lang="hu-HU" sz="2000" dirty="0" smtClean="0">
                <a:latin typeface="Arial" pitchFamily="34" charset="0"/>
                <a:cs typeface="Arial" pitchFamily="34" charset="0"/>
              </a:rPr>
              <a:t> 2013 </a:t>
            </a:r>
            <a:r>
              <a:rPr lang="hu-HU" sz="2000" dirty="0" err="1" smtClean="0">
                <a:latin typeface="Arial" pitchFamily="34" charset="0"/>
                <a:cs typeface="Arial" pitchFamily="34" charset="0"/>
              </a:rPr>
              <a:t>gradually</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rising</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to</a:t>
            </a:r>
            <a:r>
              <a:rPr lang="hu-HU" sz="2000" dirty="0" smtClean="0">
                <a:latin typeface="Arial" pitchFamily="34" charset="0"/>
                <a:cs typeface="Arial" pitchFamily="34" charset="0"/>
              </a:rPr>
              <a:t> 100% </a:t>
            </a:r>
            <a:r>
              <a:rPr lang="hu-HU" sz="2000" dirty="0" err="1" smtClean="0">
                <a:latin typeface="Arial" pitchFamily="34" charset="0"/>
                <a:cs typeface="Arial" pitchFamily="34" charset="0"/>
              </a:rPr>
              <a:t>in</a:t>
            </a:r>
            <a:r>
              <a:rPr lang="hu-HU" sz="2000" dirty="0" smtClean="0">
                <a:latin typeface="Arial" pitchFamily="34" charset="0"/>
                <a:cs typeface="Arial" pitchFamily="34" charset="0"/>
              </a:rPr>
              <a:t> 2020). Plus ‘</a:t>
            </a:r>
            <a:r>
              <a:rPr lang="hu-HU" sz="2000" dirty="0" err="1" smtClean="0">
                <a:latin typeface="Arial" pitchFamily="34" charset="0"/>
                <a:cs typeface="Arial" pitchFamily="34" charset="0"/>
              </a:rPr>
              <a:t>solidarity</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mechanism</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for</a:t>
            </a:r>
            <a:r>
              <a:rPr lang="hu-HU" sz="2000" dirty="0" smtClean="0">
                <a:latin typeface="Arial" pitchFamily="34" charset="0"/>
                <a:cs typeface="Arial" pitchFamily="34" charset="0"/>
              </a:rPr>
              <a:t> 14 </a:t>
            </a:r>
            <a:r>
              <a:rPr lang="hu-HU" sz="2000" dirty="0" err="1" smtClean="0">
                <a:latin typeface="Arial" pitchFamily="34" charset="0"/>
                <a:cs typeface="Arial" pitchFamily="34" charset="0"/>
              </a:rPr>
              <a:t>countries</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incl</a:t>
            </a:r>
            <a:r>
              <a:rPr lang="hu-HU" sz="2000" dirty="0" smtClean="0">
                <a:latin typeface="Arial" pitchFamily="34" charset="0"/>
                <a:cs typeface="Arial" pitchFamily="34" charset="0"/>
              </a:rPr>
              <a:t>. HU): </a:t>
            </a:r>
            <a:r>
              <a:rPr lang="hu-HU" sz="2000" dirty="0" err="1" smtClean="0">
                <a:latin typeface="Arial" pitchFamily="34" charset="0"/>
                <a:cs typeface="Arial" pitchFamily="34" charset="0"/>
              </a:rPr>
              <a:t>increased</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amounts</a:t>
            </a:r>
            <a:r>
              <a:rPr lang="hu-HU" sz="2000" dirty="0" smtClean="0">
                <a:latin typeface="Arial" pitchFamily="34" charset="0"/>
                <a:cs typeface="Arial" pitchFamily="34" charset="0"/>
              </a:rPr>
              <a:t> of </a:t>
            </a:r>
            <a:r>
              <a:rPr lang="hu-HU" sz="2000" dirty="0" err="1" smtClean="0">
                <a:latin typeface="Arial" pitchFamily="34" charset="0"/>
                <a:cs typeface="Arial" pitchFamily="34" charset="0"/>
              </a:rPr>
              <a:t>allowances</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allowed</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to</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auctioning</a:t>
            </a:r>
            <a:endParaRPr lang="hu-HU" sz="2000" dirty="0" smtClean="0">
              <a:latin typeface="Arial" pitchFamily="34" charset="0"/>
              <a:cs typeface="Arial" pitchFamily="34" charset="0"/>
            </a:endParaRPr>
          </a:p>
          <a:p>
            <a:pPr lvl="1"/>
            <a:r>
              <a:rPr lang="hu-HU" sz="2000" b="1" dirty="0" err="1" smtClean="0">
                <a:solidFill>
                  <a:schemeClr val="tx2"/>
                </a:solidFill>
                <a:latin typeface="Arial" pitchFamily="34" charset="0"/>
                <a:cs typeface="Arial" pitchFamily="34" charset="0"/>
              </a:rPr>
              <a:t>Legally</a:t>
            </a:r>
            <a:r>
              <a:rPr lang="hu-HU" sz="2000" b="1" dirty="0" smtClean="0">
                <a:solidFill>
                  <a:schemeClr val="tx2"/>
                </a:solidFill>
                <a:latin typeface="Arial" pitchFamily="34" charset="0"/>
                <a:cs typeface="Arial" pitchFamily="34" charset="0"/>
              </a:rPr>
              <a:t> </a:t>
            </a:r>
            <a:r>
              <a:rPr lang="hu-HU" sz="2000" b="1" dirty="0" err="1" smtClean="0">
                <a:solidFill>
                  <a:schemeClr val="tx2"/>
                </a:solidFill>
                <a:latin typeface="Arial" pitchFamily="34" charset="0"/>
                <a:cs typeface="Arial" pitchFamily="34" charset="0"/>
              </a:rPr>
              <a:t>binding</a:t>
            </a:r>
            <a:r>
              <a:rPr lang="hu-HU" sz="2000" b="1" dirty="0" smtClean="0">
                <a:solidFill>
                  <a:schemeClr val="tx2"/>
                </a:solidFill>
                <a:latin typeface="Arial" pitchFamily="34" charset="0"/>
                <a:cs typeface="Arial" pitchFamily="34" charset="0"/>
              </a:rPr>
              <a:t> 120 g CO2/km (130 </a:t>
            </a:r>
            <a:r>
              <a:rPr lang="hu-HU" sz="2000" b="1" dirty="0" err="1" smtClean="0">
                <a:solidFill>
                  <a:schemeClr val="tx2"/>
                </a:solidFill>
                <a:latin typeface="Arial" pitchFamily="34" charset="0"/>
                <a:cs typeface="Arial" pitchFamily="34" charset="0"/>
              </a:rPr>
              <a:t>through</a:t>
            </a:r>
            <a:r>
              <a:rPr lang="hu-HU" sz="2000" b="1" dirty="0" smtClean="0">
                <a:solidFill>
                  <a:schemeClr val="tx2"/>
                </a:solidFill>
                <a:latin typeface="Arial" pitchFamily="34" charset="0"/>
                <a:cs typeface="Arial" pitchFamily="34" charset="0"/>
              </a:rPr>
              <a:t> </a:t>
            </a:r>
            <a:r>
              <a:rPr lang="hu-HU" sz="2000" b="1" dirty="0" err="1" smtClean="0">
                <a:solidFill>
                  <a:schemeClr val="tx2"/>
                </a:solidFill>
                <a:latin typeface="Arial" pitchFamily="34" charset="0"/>
                <a:cs typeface="Arial" pitchFamily="34" charset="0"/>
              </a:rPr>
              <a:t>vehicle</a:t>
            </a:r>
            <a:r>
              <a:rPr lang="hu-HU" sz="2000" b="1" dirty="0" smtClean="0">
                <a:solidFill>
                  <a:schemeClr val="tx2"/>
                </a:solidFill>
                <a:latin typeface="Arial" pitchFamily="34" charset="0"/>
                <a:cs typeface="Arial" pitchFamily="34" charset="0"/>
              </a:rPr>
              <a:t> </a:t>
            </a:r>
            <a:r>
              <a:rPr lang="hu-HU" sz="2000" b="1" dirty="0" err="1" smtClean="0">
                <a:solidFill>
                  <a:schemeClr val="tx2"/>
                </a:solidFill>
                <a:latin typeface="Arial" pitchFamily="34" charset="0"/>
                <a:cs typeface="Arial" pitchFamily="34" charset="0"/>
              </a:rPr>
              <a:t>technology</a:t>
            </a:r>
            <a:r>
              <a:rPr lang="hu-HU" sz="2000" b="1" dirty="0" smtClean="0">
                <a:solidFill>
                  <a:schemeClr val="tx2"/>
                </a:solidFill>
                <a:latin typeface="Arial" pitchFamily="34" charset="0"/>
                <a:cs typeface="Arial" pitchFamily="34" charset="0"/>
              </a:rPr>
              <a:t> and 10 </a:t>
            </a:r>
            <a:r>
              <a:rPr lang="hu-HU" sz="2000" b="1" dirty="0" err="1" smtClean="0">
                <a:solidFill>
                  <a:schemeClr val="tx2"/>
                </a:solidFill>
                <a:latin typeface="Arial" pitchFamily="34" charset="0"/>
                <a:cs typeface="Arial" pitchFamily="34" charset="0"/>
              </a:rPr>
              <a:t>standards</a:t>
            </a:r>
            <a:r>
              <a:rPr lang="hu-HU" sz="2000" b="1" dirty="0" smtClean="0">
                <a:solidFill>
                  <a:schemeClr val="tx2"/>
                </a:solidFill>
                <a:latin typeface="Arial" pitchFamily="34" charset="0"/>
                <a:cs typeface="Arial" pitchFamily="34" charset="0"/>
              </a:rPr>
              <a:t> </a:t>
            </a:r>
            <a:r>
              <a:rPr lang="hu-HU" sz="2000" b="1" dirty="0" err="1" smtClean="0">
                <a:solidFill>
                  <a:schemeClr val="tx2"/>
                </a:solidFill>
                <a:latin typeface="Arial" pitchFamily="34" charset="0"/>
                <a:cs typeface="Arial" pitchFamily="34" charset="0"/>
              </a:rPr>
              <a:t>through</a:t>
            </a:r>
            <a:r>
              <a:rPr lang="hu-HU" sz="2000" b="1" dirty="0" smtClean="0">
                <a:solidFill>
                  <a:schemeClr val="tx2"/>
                </a:solidFill>
                <a:latin typeface="Arial" pitchFamily="34" charset="0"/>
                <a:cs typeface="Arial" pitchFamily="34" charset="0"/>
              </a:rPr>
              <a:t> air </a:t>
            </a:r>
            <a:r>
              <a:rPr lang="hu-HU" sz="2000" b="1" dirty="0" err="1" smtClean="0">
                <a:solidFill>
                  <a:schemeClr val="tx2"/>
                </a:solidFill>
                <a:latin typeface="Arial" pitchFamily="34" charset="0"/>
                <a:cs typeface="Arial" pitchFamily="34" charset="0"/>
              </a:rPr>
              <a:t>cond</a:t>
            </a:r>
            <a:r>
              <a:rPr lang="hu-HU" sz="2000" b="1" dirty="0" smtClean="0">
                <a:solidFill>
                  <a:schemeClr val="tx2"/>
                </a:solidFill>
                <a:latin typeface="Arial" pitchFamily="34" charset="0"/>
                <a:cs typeface="Arial" pitchFamily="34" charset="0"/>
              </a:rPr>
              <a:t>, </a:t>
            </a:r>
            <a:r>
              <a:rPr lang="hu-HU" sz="2000" b="1" dirty="0" err="1" smtClean="0">
                <a:solidFill>
                  <a:schemeClr val="tx2"/>
                </a:solidFill>
                <a:latin typeface="Arial" pitchFamily="34" charset="0"/>
                <a:cs typeface="Arial" pitchFamily="34" charset="0"/>
              </a:rPr>
              <a:t>tyres</a:t>
            </a:r>
            <a:r>
              <a:rPr lang="hu-HU" sz="2000" b="1" dirty="0" smtClean="0">
                <a:solidFill>
                  <a:schemeClr val="tx2"/>
                </a:solidFill>
                <a:latin typeface="Arial" pitchFamily="34" charset="0"/>
                <a:cs typeface="Arial" pitchFamily="34" charset="0"/>
              </a:rPr>
              <a:t> </a:t>
            </a:r>
            <a:r>
              <a:rPr lang="hu-HU" sz="2000" b="1" dirty="0" err="1" smtClean="0">
                <a:solidFill>
                  <a:schemeClr val="tx2"/>
                </a:solidFill>
                <a:latin typeface="Arial" pitchFamily="34" charset="0"/>
                <a:cs typeface="Arial" pitchFamily="34" charset="0"/>
              </a:rPr>
              <a:t>etc</a:t>
            </a:r>
            <a:r>
              <a:rPr lang="hu-HU" sz="2000" b="1" dirty="0" smtClean="0">
                <a:solidFill>
                  <a:schemeClr val="tx2"/>
                </a:solidFill>
                <a:latin typeface="Arial" pitchFamily="34" charset="0"/>
                <a:cs typeface="Arial" pitchFamily="34" charset="0"/>
              </a:rPr>
              <a:t>) of </a:t>
            </a:r>
            <a:r>
              <a:rPr lang="hu-HU" sz="2000" b="1" dirty="0" err="1" smtClean="0">
                <a:solidFill>
                  <a:schemeClr val="tx2"/>
                </a:solidFill>
                <a:latin typeface="Arial" pitchFamily="34" charset="0"/>
                <a:cs typeface="Arial" pitchFamily="34" charset="0"/>
              </a:rPr>
              <a:t>new</a:t>
            </a:r>
            <a:r>
              <a:rPr lang="hu-HU" sz="2000" b="1" dirty="0" smtClean="0">
                <a:solidFill>
                  <a:schemeClr val="tx2"/>
                </a:solidFill>
                <a:latin typeface="Arial" pitchFamily="34" charset="0"/>
                <a:cs typeface="Arial" pitchFamily="34" charset="0"/>
              </a:rPr>
              <a:t> </a:t>
            </a:r>
            <a:r>
              <a:rPr lang="hu-HU" sz="2000" b="1" dirty="0" err="1" smtClean="0">
                <a:solidFill>
                  <a:schemeClr val="tx2"/>
                </a:solidFill>
                <a:latin typeface="Arial" pitchFamily="34" charset="0"/>
                <a:cs typeface="Arial" pitchFamily="34" charset="0"/>
              </a:rPr>
              <a:t>passenger</a:t>
            </a:r>
            <a:r>
              <a:rPr lang="hu-HU" sz="2000" b="1" dirty="0" smtClean="0">
                <a:solidFill>
                  <a:schemeClr val="tx2"/>
                </a:solidFill>
                <a:latin typeface="Arial" pitchFamily="34" charset="0"/>
                <a:cs typeface="Arial" pitchFamily="34" charset="0"/>
              </a:rPr>
              <a:t> </a:t>
            </a:r>
            <a:r>
              <a:rPr lang="hu-HU" sz="2000" b="1" dirty="0" err="1" smtClean="0">
                <a:solidFill>
                  <a:schemeClr val="tx2"/>
                </a:solidFill>
                <a:latin typeface="Arial" pitchFamily="34" charset="0"/>
                <a:cs typeface="Arial" pitchFamily="34" charset="0"/>
              </a:rPr>
              <a:t>cars</a:t>
            </a:r>
            <a:r>
              <a:rPr lang="hu-HU" sz="2000" b="1" dirty="0" smtClean="0">
                <a:solidFill>
                  <a:schemeClr val="tx2"/>
                </a:solidFill>
                <a:latin typeface="Arial" pitchFamily="34" charset="0"/>
                <a:cs typeface="Arial" pitchFamily="34" charset="0"/>
              </a:rPr>
              <a:t> </a:t>
            </a:r>
            <a:r>
              <a:rPr lang="hu-HU" sz="2000" b="1" dirty="0" err="1" smtClean="0">
                <a:solidFill>
                  <a:schemeClr val="tx2"/>
                </a:solidFill>
                <a:latin typeface="Arial" pitchFamily="34" charset="0"/>
                <a:cs typeface="Arial" pitchFamily="34" charset="0"/>
              </a:rPr>
              <a:t>from</a:t>
            </a:r>
            <a:r>
              <a:rPr lang="hu-HU" sz="2000" b="1" dirty="0" smtClean="0">
                <a:solidFill>
                  <a:schemeClr val="tx2"/>
                </a:solidFill>
                <a:latin typeface="Arial" pitchFamily="34" charset="0"/>
                <a:cs typeface="Arial" pitchFamily="34" charset="0"/>
              </a:rPr>
              <a:t> 2012</a:t>
            </a:r>
            <a:r>
              <a:rPr lang="hu-HU" sz="2000" dirty="0" smtClean="0">
                <a:solidFill>
                  <a:schemeClr val="tx2"/>
                </a:solidFill>
                <a:latin typeface="Arial" pitchFamily="34" charset="0"/>
                <a:cs typeface="Arial" pitchFamily="34" charset="0"/>
              </a:rPr>
              <a:t> </a:t>
            </a:r>
            <a:r>
              <a:rPr lang="hu-HU" sz="2000" dirty="0" smtClean="0">
                <a:latin typeface="Arial" pitchFamily="34" charset="0"/>
                <a:cs typeface="Arial" pitchFamily="34" charset="0"/>
              </a:rPr>
              <a:t>(65% of </a:t>
            </a:r>
            <a:r>
              <a:rPr lang="hu-HU" sz="2000" dirty="0" err="1" smtClean="0">
                <a:latin typeface="Arial" pitchFamily="34" charset="0"/>
                <a:cs typeface="Arial" pitchFamily="34" charset="0"/>
              </a:rPr>
              <a:t>the</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car</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fleet</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by</a:t>
            </a:r>
            <a:r>
              <a:rPr lang="hu-HU" sz="2000" dirty="0" smtClean="0">
                <a:latin typeface="Arial" pitchFamily="34" charset="0"/>
                <a:cs typeface="Arial" pitchFamily="34" charset="0"/>
              </a:rPr>
              <a:t> 2012, 75% </a:t>
            </a:r>
            <a:r>
              <a:rPr lang="hu-HU" sz="2000" dirty="0" err="1" smtClean="0">
                <a:latin typeface="Arial" pitchFamily="34" charset="0"/>
                <a:cs typeface="Arial" pitchFamily="34" charset="0"/>
              </a:rPr>
              <a:t>by</a:t>
            </a:r>
            <a:r>
              <a:rPr lang="hu-HU" sz="2000" dirty="0" smtClean="0">
                <a:latin typeface="Arial" pitchFamily="34" charset="0"/>
                <a:cs typeface="Arial" pitchFamily="34" charset="0"/>
              </a:rPr>
              <a:t> 2013, 80% </a:t>
            </a:r>
            <a:r>
              <a:rPr lang="hu-HU" sz="2000" dirty="0" err="1" smtClean="0">
                <a:latin typeface="Arial" pitchFamily="34" charset="0"/>
                <a:cs typeface="Arial" pitchFamily="34" charset="0"/>
              </a:rPr>
              <a:t>by</a:t>
            </a:r>
            <a:r>
              <a:rPr lang="hu-HU" sz="2000" dirty="0" smtClean="0">
                <a:latin typeface="Arial" pitchFamily="34" charset="0"/>
                <a:cs typeface="Arial" pitchFamily="34" charset="0"/>
              </a:rPr>
              <a:t> 2014 and 100% </a:t>
            </a:r>
            <a:r>
              <a:rPr lang="hu-HU" sz="2000" dirty="0" err="1" smtClean="0">
                <a:latin typeface="Arial" pitchFamily="34" charset="0"/>
                <a:cs typeface="Arial" pitchFamily="34" charset="0"/>
              </a:rPr>
              <a:t>by</a:t>
            </a:r>
            <a:r>
              <a:rPr lang="hu-HU" sz="2000" dirty="0" smtClean="0">
                <a:latin typeface="Arial" pitchFamily="34" charset="0"/>
                <a:cs typeface="Arial" pitchFamily="34" charset="0"/>
              </a:rPr>
              <a:t> 2015). </a:t>
            </a:r>
            <a:r>
              <a:rPr lang="hu-HU" sz="2000" dirty="0" err="1" smtClean="0">
                <a:latin typeface="Arial" pitchFamily="34" charset="0"/>
                <a:cs typeface="Arial" pitchFamily="34" charset="0"/>
              </a:rPr>
              <a:t>Plan</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for</a:t>
            </a:r>
            <a:r>
              <a:rPr lang="hu-HU" sz="2000" dirty="0" smtClean="0">
                <a:latin typeface="Arial" pitchFamily="34" charset="0"/>
                <a:cs typeface="Arial" pitchFamily="34" charset="0"/>
              </a:rPr>
              <a:t> 2020: 95 g/km. </a:t>
            </a:r>
            <a:r>
              <a:rPr lang="hu-HU" sz="2000" dirty="0" err="1" smtClean="0">
                <a:latin typeface="Arial" pitchFamily="34" charset="0"/>
                <a:cs typeface="Arial" pitchFamily="34" charset="0"/>
              </a:rPr>
              <a:t>Non-compliers</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will</a:t>
            </a:r>
            <a:r>
              <a:rPr lang="hu-HU" sz="2000" dirty="0" smtClean="0">
                <a:latin typeface="Arial" pitchFamily="34" charset="0"/>
                <a:cs typeface="Arial" pitchFamily="34" charset="0"/>
              </a:rPr>
              <a:t> be </a:t>
            </a:r>
            <a:r>
              <a:rPr lang="hu-HU" sz="2000" dirty="0" err="1" smtClean="0">
                <a:latin typeface="Arial" pitchFamily="34" charset="0"/>
                <a:cs typeface="Arial" pitchFamily="34" charset="0"/>
              </a:rPr>
              <a:t>penalised</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Eur</a:t>
            </a:r>
            <a:r>
              <a:rPr lang="hu-HU" sz="2000" dirty="0" smtClean="0">
                <a:latin typeface="Arial" pitchFamily="34" charset="0"/>
                <a:cs typeface="Arial" pitchFamily="34" charset="0"/>
              </a:rPr>
              <a:t> 5, 15, 25, 95 per </a:t>
            </a:r>
            <a:r>
              <a:rPr lang="hu-HU" sz="2000" dirty="0" err="1" smtClean="0">
                <a:latin typeface="Arial" pitchFamily="34" charset="0"/>
                <a:cs typeface="Arial" pitchFamily="34" charset="0"/>
              </a:rPr>
              <a:t>excess</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gram</a:t>
            </a:r>
            <a:r>
              <a:rPr lang="hu-HU" sz="2000" dirty="0" smtClean="0">
                <a:latin typeface="Arial" pitchFamily="34" charset="0"/>
                <a:cs typeface="Arial" pitchFamily="34" charset="0"/>
              </a:rPr>
              <a:t>) </a:t>
            </a:r>
            <a:r>
              <a:rPr lang="hu-HU" sz="2000" b="1" i="1" dirty="0" smtClean="0">
                <a:solidFill>
                  <a:schemeClr val="tx2"/>
                </a:solidFill>
                <a:latin typeface="Arial" pitchFamily="34" charset="0"/>
                <a:cs typeface="Arial" pitchFamily="34" charset="0"/>
              </a:rPr>
              <a:t>(</a:t>
            </a:r>
            <a:r>
              <a:rPr lang="hu-HU" sz="2000" b="1" i="1" dirty="0" err="1" smtClean="0">
                <a:solidFill>
                  <a:schemeClr val="tx2"/>
                </a:solidFill>
                <a:latin typeface="Arial" pitchFamily="34" charset="0"/>
                <a:cs typeface="Arial" pitchFamily="34" charset="0"/>
              </a:rPr>
              <a:t>Reg</a:t>
            </a:r>
            <a:r>
              <a:rPr lang="hu-HU" sz="2000" b="1" i="1" dirty="0" smtClean="0">
                <a:solidFill>
                  <a:schemeClr val="tx2"/>
                </a:solidFill>
                <a:latin typeface="Arial" pitchFamily="34" charset="0"/>
                <a:cs typeface="Arial" pitchFamily="34" charset="0"/>
              </a:rPr>
              <a:t>. EC No. 443/2009)</a:t>
            </a:r>
          </a:p>
          <a:p>
            <a:pPr lvl="1"/>
            <a:r>
              <a:rPr lang="hu-HU" sz="2000" dirty="0" err="1" smtClean="0">
                <a:latin typeface="Arial" pitchFamily="34" charset="0"/>
                <a:cs typeface="Arial" pitchFamily="34" charset="0"/>
              </a:rPr>
              <a:t>Promotion</a:t>
            </a:r>
            <a:r>
              <a:rPr lang="hu-HU" sz="2000" dirty="0" smtClean="0">
                <a:latin typeface="Arial" pitchFamily="34" charset="0"/>
                <a:cs typeface="Arial" pitchFamily="34" charset="0"/>
              </a:rPr>
              <a:t> and </a:t>
            </a:r>
            <a:r>
              <a:rPr lang="hu-HU" sz="2000" dirty="0" err="1" smtClean="0">
                <a:latin typeface="Arial" pitchFamily="34" charset="0"/>
                <a:cs typeface="Arial" pitchFamily="34" charset="0"/>
              </a:rPr>
              <a:t>funding</a:t>
            </a:r>
            <a:r>
              <a:rPr lang="hu-HU" sz="2000" dirty="0" smtClean="0">
                <a:latin typeface="Arial" pitchFamily="34" charset="0"/>
                <a:cs typeface="Arial" pitchFamily="34" charset="0"/>
              </a:rPr>
              <a:t> of 12 </a:t>
            </a:r>
            <a:r>
              <a:rPr lang="hu-HU" sz="2000" dirty="0" err="1" smtClean="0">
                <a:latin typeface="Arial" pitchFamily="34" charset="0"/>
                <a:cs typeface="Arial" pitchFamily="34" charset="0"/>
              </a:rPr>
              <a:t>demonstration</a:t>
            </a:r>
            <a:r>
              <a:rPr lang="hu-HU" sz="2000" dirty="0" smtClean="0">
                <a:latin typeface="Arial" pitchFamily="34" charset="0"/>
                <a:cs typeface="Arial" pitchFamily="34" charset="0"/>
              </a:rPr>
              <a:t> CCS </a:t>
            </a:r>
            <a:r>
              <a:rPr lang="hu-HU" sz="2000" dirty="0" err="1" smtClean="0">
                <a:latin typeface="Arial" pitchFamily="34" charset="0"/>
                <a:cs typeface="Arial" pitchFamily="34" charset="0"/>
              </a:rPr>
              <a:t>plants</a:t>
            </a:r>
            <a:endParaRPr lang="hu-HU" sz="2000" dirty="0" smtClean="0">
              <a:latin typeface="Arial" pitchFamily="34" charset="0"/>
              <a:cs typeface="Arial" pitchFamily="34" charset="0"/>
            </a:endParaRPr>
          </a:p>
          <a:p>
            <a:pPr lvl="1"/>
            <a:endParaRPr lang="hu-HU" sz="2000" dirty="0" smtClean="0">
              <a:latin typeface="Arial" pitchFamily="34" charset="0"/>
              <a:cs typeface="Arial" pitchFamily="34" charset="0"/>
            </a:endParaRPr>
          </a:p>
          <a:p>
            <a:r>
              <a:rPr lang="hu-HU" sz="2400" dirty="0" smtClean="0">
                <a:latin typeface="Arial" pitchFamily="34" charset="0"/>
                <a:cs typeface="Arial" pitchFamily="34" charset="0"/>
              </a:rPr>
              <a:t>20% </a:t>
            </a:r>
            <a:r>
              <a:rPr lang="hu-HU" sz="2400" dirty="0" err="1" smtClean="0">
                <a:latin typeface="Arial" pitchFamily="34" charset="0"/>
                <a:cs typeface="Arial" pitchFamily="34" charset="0"/>
              </a:rPr>
              <a:t>energy</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efficiency</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improvement</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by</a:t>
            </a:r>
            <a:r>
              <a:rPr lang="hu-HU" sz="2400" dirty="0" smtClean="0">
                <a:latin typeface="Arial" pitchFamily="34" charset="0"/>
                <a:cs typeface="Arial" pitchFamily="34" charset="0"/>
              </a:rPr>
              <a:t> 2020 </a:t>
            </a:r>
            <a:r>
              <a:rPr lang="hu-HU" sz="2400" dirty="0" err="1" smtClean="0">
                <a:latin typeface="Arial" pitchFamily="34" charset="0"/>
                <a:cs typeface="Arial" pitchFamily="34" charset="0"/>
              </a:rPr>
              <a:t>compared</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to</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the</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forecast</a:t>
            </a:r>
            <a:r>
              <a:rPr lang="hu-HU" sz="2400" dirty="0" smtClean="0">
                <a:latin typeface="Arial" pitchFamily="34" charset="0"/>
                <a:cs typeface="Arial" pitchFamily="34" charset="0"/>
              </a:rPr>
              <a:t> (i.e. -1,5%/</a:t>
            </a:r>
            <a:r>
              <a:rPr lang="hu-HU" sz="2400" dirty="0" err="1" smtClean="0">
                <a:latin typeface="Arial" pitchFamily="34" charset="0"/>
                <a:cs typeface="Arial" pitchFamily="34" charset="0"/>
              </a:rPr>
              <a:t>yr</a:t>
            </a:r>
            <a:r>
              <a:rPr lang="hu-HU" sz="2400" dirty="0" smtClean="0">
                <a:latin typeface="Arial" pitchFamily="34" charset="0"/>
                <a:cs typeface="Arial" pitchFamily="34" charset="0"/>
              </a:rPr>
              <a:t>) – </a:t>
            </a:r>
            <a:r>
              <a:rPr lang="hu-HU" sz="2400" dirty="0" err="1" smtClean="0">
                <a:latin typeface="Arial" pitchFamily="34" charset="0"/>
                <a:cs typeface="Arial" pitchFamily="34" charset="0"/>
              </a:rPr>
              <a:t>through</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action</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plan</a:t>
            </a:r>
            <a:r>
              <a:rPr lang="hu-HU" sz="2400" dirty="0" smtClean="0">
                <a:latin typeface="Arial" pitchFamily="34" charset="0"/>
                <a:cs typeface="Arial" pitchFamily="34" charset="0"/>
              </a:rPr>
              <a:t> (2007-12)</a:t>
            </a:r>
          </a:p>
          <a:p>
            <a:endParaRPr lang="hu-HU" sz="2400" dirty="0" smtClean="0">
              <a:latin typeface="Arial" pitchFamily="34" charset="0"/>
              <a:cs typeface="Arial" pitchFamily="34" charset="0"/>
            </a:endParaRPr>
          </a:p>
          <a:p>
            <a:r>
              <a:rPr lang="hu-HU" sz="2400" i="1" dirty="0" smtClean="0">
                <a:latin typeface="Arial" pitchFamily="34" charset="0"/>
                <a:cs typeface="Arial" pitchFamily="34" charset="0"/>
              </a:rPr>
              <a:t>20% </a:t>
            </a:r>
            <a:r>
              <a:rPr lang="hu-HU" sz="2400" i="1" dirty="0" err="1" smtClean="0">
                <a:latin typeface="Arial" pitchFamily="34" charset="0"/>
                <a:cs typeface="Arial" pitchFamily="34" charset="0"/>
              </a:rPr>
              <a:t>renewable</a:t>
            </a:r>
            <a:r>
              <a:rPr lang="hu-HU" sz="2400" i="1" dirty="0" smtClean="0">
                <a:latin typeface="Arial" pitchFamily="34" charset="0"/>
                <a:cs typeface="Arial" pitchFamily="34" charset="0"/>
              </a:rPr>
              <a:t> </a:t>
            </a:r>
            <a:r>
              <a:rPr lang="hu-HU" sz="2400" i="1" dirty="0" err="1" smtClean="0">
                <a:latin typeface="Arial" pitchFamily="34" charset="0"/>
                <a:cs typeface="Arial" pitchFamily="34" charset="0"/>
              </a:rPr>
              <a:t>share</a:t>
            </a:r>
            <a:r>
              <a:rPr lang="hu-HU" sz="2400" i="1" dirty="0" smtClean="0">
                <a:latin typeface="Arial" pitchFamily="34" charset="0"/>
                <a:cs typeface="Arial" pitchFamily="34" charset="0"/>
              </a:rPr>
              <a:t> </a:t>
            </a:r>
            <a:r>
              <a:rPr lang="hu-HU" sz="2400" i="1" dirty="0" err="1" smtClean="0">
                <a:latin typeface="Arial" pitchFamily="34" charset="0"/>
                <a:cs typeface="Arial" pitchFamily="34" charset="0"/>
              </a:rPr>
              <a:t>by</a:t>
            </a:r>
            <a:r>
              <a:rPr lang="hu-HU" sz="2400" i="1" dirty="0" smtClean="0">
                <a:latin typeface="Arial" pitchFamily="34" charset="0"/>
                <a:cs typeface="Arial" pitchFamily="34" charset="0"/>
              </a:rPr>
              <a:t> 2020 </a:t>
            </a:r>
            <a:r>
              <a:rPr lang="hu-HU" sz="2400" i="1" dirty="0" err="1" smtClean="0">
                <a:latin typeface="Arial" pitchFamily="34" charset="0"/>
                <a:cs typeface="Arial" pitchFamily="34" charset="0"/>
              </a:rPr>
              <a:t>in</a:t>
            </a:r>
            <a:r>
              <a:rPr lang="hu-HU" sz="2400" i="1" dirty="0" smtClean="0">
                <a:latin typeface="Arial" pitchFamily="34" charset="0"/>
                <a:cs typeface="Arial" pitchFamily="34" charset="0"/>
              </a:rPr>
              <a:t> overall </a:t>
            </a:r>
            <a:r>
              <a:rPr lang="hu-HU" sz="2400" i="1" dirty="0" err="1" smtClean="0">
                <a:latin typeface="Arial" pitchFamily="34" charset="0"/>
                <a:cs typeface="Arial" pitchFamily="34" charset="0"/>
              </a:rPr>
              <a:t>energy</a:t>
            </a:r>
            <a:r>
              <a:rPr lang="hu-HU" sz="2400" i="1" dirty="0" smtClean="0">
                <a:latin typeface="Arial" pitchFamily="34" charset="0"/>
                <a:cs typeface="Arial" pitchFamily="34" charset="0"/>
              </a:rPr>
              <a:t> </a:t>
            </a:r>
            <a:r>
              <a:rPr lang="hu-HU" sz="2400" i="1" dirty="0" err="1" smtClean="0">
                <a:latin typeface="Arial" pitchFamily="34" charset="0"/>
                <a:cs typeface="Arial" pitchFamily="34" charset="0"/>
              </a:rPr>
              <a:t>consumption</a:t>
            </a:r>
            <a:r>
              <a:rPr lang="hu-HU" sz="2400" i="1" dirty="0" smtClean="0">
                <a:latin typeface="Arial" pitchFamily="34" charset="0"/>
                <a:cs typeface="Arial" pitchFamily="34" charset="0"/>
              </a:rPr>
              <a:t> </a:t>
            </a:r>
            <a:r>
              <a:rPr lang="hu-HU" sz="2400" i="1" dirty="0" smtClean="0">
                <a:solidFill>
                  <a:srgbClr val="002060"/>
                </a:solidFill>
                <a:latin typeface="Arial" pitchFamily="34" charset="0"/>
                <a:cs typeface="Arial" pitchFamily="34" charset="0"/>
              </a:rPr>
              <a:t>[</a:t>
            </a:r>
            <a:r>
              <a:rPr lang="hu-HU" sz="1800" b="1" i="1" dirty="0" smtClean="0">
                <a:solidFill>
                  <a:srgbClr val="002060"/>
                </a:solidFill>
                <a:latin typeface="Arial" pitchFamily="34" charset="0"/>
                <a:cs typeface="Arial" pitchFamily="34" charset="0"/>
              </a:rPr>
              <a:t>RED-2009/28/EC]</a:t>
            </a:r>
          </a:p>
          <a:p>
            <a:pPr lvl="1"/>
            <a:r>
              <a:rPr lang="hu-HU" sz="2000" b="1" dirty="0" smtClean="0">
                <a:solidFill>
                  <a:srgbClr val="002060"/>
                </a:solidFill>
                <a:latin typeface="Arial" pitchFamily="34" charset="0"/>
                <a:cs typeface="Arial" pitchFamily="34" charset="0"/>
              </a:rPr>
              <a:t>10% </a:t>
            </a:r>
            <a:r>
              <a:rPr lang="hu-HU" sz="2000" b="1" dirty="0" err="1" smtClean="0">
                <a:solidFill>
                  <a:srgbClr val="002060"/>
                </a:solidFill>
                <a:latin typeface="Arial" pitchFamily="34" charset="0"/>
                <a:cs typeface="Arial" pitchFamily="34" charset="0"/>
              </a:rPr>
              <a:t>biofuels</a:t>
            </a:r>
            <a:r>
              <a:rPr lang="hu-HU" sz="2000" b="1" dirty="0" smtClean="0">
                <a:solidFill>
                  <a:srgbClr val="002060"/>
                </a:solidFill>
                <a:latin typeface="Arial" pitchFamily="34" charset="0"/>
                <a:cs typeface="Arial" pitchFamily="34" charset="0"/>
              </a:rPr>
              <a:t> </a:t>
            </a:r>
            <a:r>
              <a:rPr lang="hu-HU" sz="2000" b="1" dirty="0" err="1" smtClean="0">
                <a:solidFill>
                  <a:srgbClr val="002060"/>
                </a:solidFill>
                <a:latin typeface="Arial" pitchFamily="34" charset="0"/>
                <a:cs typeface="Arial" pitchFamily="34" charset="0"/>
              </a:rPr>
              <a:t>in</a:t>
            </a:r>
            <a:r>
              <a:rPr lang="hu-HU" sz="2000" b="1" dirty="0" smtClean="0">
                <a:solidFill>
                  <a:srgbClr val="002060"/>
                </a:solidFill>
                <a:latin typeface="Arial" pitchFamily="34" charset="0"/>
                <a:cs typeface="Arial" pitchFamily="34" charset="0"/>
              </a:rPr>
              <a:t> </a:t>
            </a:r>
            <a:r>
              <a:rPr lang="hu-HU" sz="2000" b="1" dirty="0" err="1" smtClean="0">
                <a:solidFill>
                  <a:srgbClr val="002060"/>
                </a:solidFill>
                <a:latin typeface="Arial" pitchFamily="34" charset="0"/>
                <a:cs typeface="Arial" pitchFamily="34" charset="0"/>
              </a:rPr>
              <a:t>transportation</a:t>
            </a:r>
            <a:r>
              <a:rPr lang="hu-HU" sz="2000" b="1" dirty="0" smtClean="0">
                <a:solidFill>
                  <a:srgbClr val="002060"/>
                </a:solidFill>
                <a:latin typeface="Arial" pitchFamily="34" charset="0"/>
                <a:cs typeface="Arial" pitchFamily="34" charset="0"/>
              </a:rPr>
              <a:t> </a:t>
            </a:r>
            <a:r>
              <a:rPr lang="hu-HU" sz="2000" b="1" dirty="0" err="1" smtClean="0">
                <a:solidFill>
                  <a:srgbClr val="002060"/>
                </a:solidFill>
                <a:latin typeface="Arial" pitchFamily="34" charset="0"/>
                <a:cs typeface="Arial" pitchFamily="34" charset="0"/>
              </a:rPr>
              <a:t>fuels</a:t>
            </a:r>
            <a:r>
              <a:rPr lang="hu-HU" sz="2000" b="1" dirty="0" smtClean="0">
                <a:solidFill>
                  <a:srgbClr val="002060"/>
                </a:solidFill>
                <a:latin typeface="Arial" pitchFamily="34" charset="0"/>
                <a:cs typeface="Arial" pitchFamily="34" charset="0"/>
              </a:rPr>
              <a:t> </a:t>
            </a:r>
            <a:r>
              <a:rPr lang="hu-HU" sz="2000" b="1" dirty="0" err="1" smtClean="0">
                <a:solidFill>
                  <a:srgbClr val="002060"/>
                </a:solidFill>
                <a:latin typeface="Arial" pitchFamily="34" charset="0"/>
                <a:cs typeface="Arial" pitchFamily="34" charset="0"/>
              </a:rPr>
              <a:t>by</a:t>
            </a:r>
            <a:r>
              <a:rPr lang="hu-HU" sz="2000" b="1" dirty="0" smtClean="0">
                <a:solidFill>
                  <a:srgbClr val="002060"/>
                </a:solidFill>
                <a:latin typeface="Arial" pitchFamily="34" charset="0"/>
                <a:cs typeface="Arial" pitchFamily="34" charset="0"/>
              </a:rPr>
              <a:t> 2020 </a:t>
            </a:r>
          </a:p>
          <a:p>
            <a:pPr lvl="1"/>
            <a:r>
              <a:rPr lang="hu-HU" sz="2000" b="1" dirty="0" err="1" smtClean="0">
                <a:solidFill>
                  <a:srgbClr val="002060"/>
                </a:solidFill>
                <a:latin typeface="Arial" pitchFamily="34" charset="0"/>
                <a:cs typeface="Arial" pitchFamily="34" charset="0"/>
              </a:rPr>
              <a:t>Fuel</a:t>
            </a:r>
            <a:r>
              <a:rPr lang="hu-HU" sz="2000" b="1" dirty="0" smtClean="0">
                <a:solidFill>
                  <a:srgbClr val="002060"/>
                </a:solidFill>
                <a:latin typeface="Arial" pitchFamily="34" charset="0"/>
                <a:cs typeface="Arial" pitchFamily="34" charset="0"/>
              </a:rPr>
              <a:t> </a:t>
            </a:r>
            <a:r>
              <a:rPr lang="hu-HU" sz="2000" b="1" dirty="0" err="1" smtClean="0">
                <a:solidFill>
                  <a:srgbClr val="002060"/>
                </a:solidFill>
                <a:latin typeface="Arial" pitchFamily="34" charset="0"/>
                <a:cs typeface="Arial" pitchFamily="34" charset="0"/>
              </a:rPr>
              <a:t>suppliers</a:t>
            </a:r>
            <a:r>
              <a:rPr lang="hu-HU" sz="2000" b="1" dirty="0" smtClean="0">
                <a:solidFill>
                  <a:srgbClr val="002060"/>
                </a:solidFill>
                <a:latin typeface="Arial" pitchFamily="34" charset="0"/>
                <a:cs typeface="Arial" pitchFamily="34" charset="0"/>
              </a:rPr>
              <a:t> </a:t>
            </a:r>
            <a:r>
              <a:rPr lang="hu-HU" sz="2000" b="1" dirty="0" err="1" smtClean="0">
                <a:solidFill>
                  <a:srgbClr val="002060"/>
                </a:solidFill>
                <a:latin typeface="Arial" pitchFamily="34" charset="0"/>
                <a:cs typeface="Arial" pitchFamily="34" charset="0"/>
              </a:rPr>
              <a:t>have</a:t>
            </a:r>
            <a:r>
              <a:rPr lang="hu-HU" sz="2000" b="1" dirty="0" smtClean="0">
                <a:solidFill>
                  <a:srgbClr val="002060"/>
                </a:solidFill>
                <a:latin typeface="Arial" pitchFamily="34" charset="0"/>
                <a:cs typeface="Arial" pitchFamily="34" charset="0"/>
              </a:rPr>
              <a:t> </a:t>
            </a:r>
            <a:r>
              <a:rPr lang="hu-HU" sz="2000" b="1" dirty="0" err="1" smtClean="0">
                <a:solidFill>
                  <a:srgbClr val="002060"/>
                </a:solidFill>
                <a:latin typeface="Arial" pitchFamily="34" charset="0"/>
                <a:cs typeface="Arial" pitchFamily="34" charset="0"/>
              </a:rPr>
              <a:t>to</a:t>
            </a:r>
            <a:r>
              <a:rPr lang="hu-HU" sz="2000" b="1" dirty="0" smtClean="0">
                <a:solidFill>
                  <a:srgbClr val="002060"/>
                </a:solidFill>
                <a:latin typeface="Arial" pitchFamily="34" charset="0"/>
                <a:cs typeface="Arial" pitchFamily="34" charset="0"/>
              </a:rPr>
              <a:t> </a:t>
            </a:r>
            <a:r>
              <a:rPr lang="hu-HU" sz="2000" b="1" dirty="0" err="1" smtClean="0">
                <a:solidFill>
                  <a:srgbClr val="002060"/>
                </a:solidFill>
                <a:latin typeface="Arial" pitchFamily="34" charset="0"/>
                <a:cs typeface="Arial" pitchFamily="34" charset="0"/>
              </a:rPr>
              <a:t>decrease</a:t>
            </a:r>
            <a:r>
              <a:rPr lang="hu-HU" sz="2000" b="1" dirty="0" smtClean="0">
                <a:solidFill>
                  <a:srgbClr val="002060"/>
                </a:solidFill>
                <a:latin typeface="Arial" pitchFamily="34" charset="0"/>
                <a:cs typeface="Arial" pitchFamily="34" charset="0"/>
              </a:rPr>
              <a:t> </a:t>
            </a:r>
            <a:r>
              <a:rPr lang="hu-HU" sz="2000" b="1" dirty="0" err="1" smtClean="0">
                <a:solidFill>
                  <a:srgbClr val="002060"/>
                </a:solidFill>
                <a:latin typeface="Arial" pitchFamily="34" charset="0"/>
                <a:cs typeface="Arial" pitchFamily="34" charset="0"/>
              </a:rPr>
              <a:t>by</a:t>
            </a:r>
            <a:r>
              <a:rPr lang="hu-HU" sz="2000" b="1" dirty="0" smtClean="0">
                <a:solidFill>
                  <a:srgbClr val="002060"/>
                </a:solidFill>
                <a:latin typeface="Arial" pitchFamily="34" charset="0"/>
                <a:cs typeface="Arial" pitchFamily="34" charset="0"/>
              </a:rPr>
              <a:t> 6% GHG (CO2, CH4, N2O) </a:t>
            </a:r>
            <a:r>
              <a:rPr lang="hu-HU" sz="2000" b="1" dirty="0" err="1" smtClean="0">
                <a:solidFill>
                  <a:srgbClr val="002060"/>
                </a:solidFill>
                <a:latin typeface="Arial" pitchFamily="34" charset="0"/>
                <a:cs typeface="Arial" pitchFamily="34" charset="0"/>
              </a:rPr>
              <a:t>emissions</a:t>
            </a:r>
            <a:r>
              <a:rPr lang="hu-HU" sz="2000" b="1" dirty="0" smtClean="0">
                <a:solidFill>
                  <a:srgbClr val="002060"/>
                </a:solidFill>
                <a:latin typeface="Arial" pitchFamily="34" charset="0"/>
                <a:cs typeface="Arial" pitchFamily="34" charset="0"/>
              </a:rPr>
              <a:t> over </a:t>
            </a:r>
            <a:r>
              <a:rPr lang="hu-HU" sz="2000" b="1" dirty="0" err="1" smtClean="0">
                <a:solidFill>
                  <a:srgbClr val="002060"/>
                </a:solidFill>
                <a:latin typeface="Arial" pitchFamily="34" charset="0"/>
                <a:cs typeface="Arial" pitchFamily="34" charset="0"/>
              </a:rPr>
              <a:t>the</a:t>
            </a:r>
            <a:r>
              <a:rPr lang="hu-HU" sz="2000" b="1" dirty="0" smtClean="0">
                <a:solidFill>
                  <a:srgbClr val="002060"/>
                </a:solidFill>
                <a:latin typeface="Arial" pitchFamily="34" charset="0"/>
                <a:cs typeface="Arial" pitchFamily="34" charset="0"/>
              </a:rPr>
              <a:t> </a:t>
            </a:r>
            <a:r>
              <a:rPr lang="hu-HU" sz="2000" b="1" dirty="0" err="1" smtClean="0">
                <a:solidFill>
                  <a:srgbClr val="002060"/>
                </a:solidFill>
                <a:latin typeface="Arial" pitchFamily="34" charset="0"/>
                <a:cs typeface="Arial" pitchFamily="34" charset="0"/>
              </a:rPr>
              <a:t>entire</a:t>
            </a:r>
            <a:r>
              <a:rPr lang="hu-HU" sz="2000" b="1" dirty="0" smtClean="0">
                <a:solidFill>
                  <a:srgbClr val="002060"/>
                </a:solidFill>
                <a:latin typeface="Arial" pitchFamily="34" charset="0"/>
                <a:cs typeface="Arial" pitchFamily="34" charset="0"/>
              </a:rPr>
              <a:t> </a:t>
            </a:r>
            <a:r>
              <a:rPr lang="hu-HU" sz="2000" b="1" dirty="0" err="1" smtClean="0">
                <a:solidFill>
                  <a:srgbClr val="002060"/>
                </a:solidFill>
                <a:latin typeface="Arial" pitchFamily="34" charset="0"/>
                <a:cs typeface="Arial" pitchFamily="34" charset="0"/>
              </a:rPr>
              <a:t>life-cycle</a:t>
            </a:r>
            <a:r>
              <a:rPr lang="hu-HU" sz="2000" b="1" dirty="0" smtClean="0">
                <a:solidFill>
                  <a:srgbClr val="002060"/>
                </a:solidFill>
                <a:latin typeface="Arial" pitchFamily="34" charset="0"/>
                <a:cs typeface="Arial" pitchFamily="34" charset="0"/>
              </a:rPr>
              <a:t> of </a:t>
            </a:r>
            <a:r>
              <a:rPr lang="hu-HU" sz="2000" b="1" dirty="0" err="1" smtClean="0">
                <a:solidFill>
                  <a:srgbClr val="002060"/>
                </a:solidFill>
                <a:latin typeface="Arial" pitchFamily="34" charset="0"/>
                <a:cs typeface="Arial" pitchFamily="34" charset="0"/>
              </a:rPr>
              <a:t>their</a:t>
            </a:r>
            <a:r>
              <a:rPr lang="hu-HU" sz="2000" b="1" dirty="0" smtClean="0">
                <a:solidFill>
                  <a:srgbClr val="002060"/>
                </a:solidFill>
                <a:latin typeface="Arial" pitchFamily="34" charset="0"/>
                <a:cs typeface="Arial" pitchFamily="34" charset="0"/>
              </a:rPr>
              <a:t> </a:t>
            </a:r>
            <a:r>
              <a:rPr lang="hu-HU" sz="2000" b="1" dirty="0" err="1" smtClean="0">
                <a:solidFill>
                  <a:srgbClr val="002060"/>
                </a:solidFill>
                <a:latin typeface="Arial" pitchFamily="34" charset="0"/>
                <a:cs typeface="Arial" pitchFamily="34" charset="0"/>
              </a:rPr>
              <a:t>products</a:t>
            </a:r>
            <a:r>
              <a:rPr lang="hu-HU" sz="2000" b="1" dirty="0" smtClean="0">
                <a:solidFill>
                  <a:srgbClr val="002060"/>
                </a:solidFill>
                <a:latin typeface="Arial" pitchFamily="34" charset="0"/>
                <a:cs typeface="Arial" pitchFamily="34" charset="0"/>
              </a:rPr>
              <a:t> (</a:t>
            </a:r>
            <a:r>
              <a:rPr lang="hu-HU" sz="2000" b="1" dirty="0" err="1" smtClean="0">
                <a:solidFill>
                  <a:srgbClr val="002060"/>
                </a:solidFill>
                <a:latin typeface="Arial" pitchFamily="34" charset="0"/>
                <a:cs typeface="Arial" pitchFamily="34" charset="0"/>
              </a:rPr>
              <a:t>addition</a:t>
            </a:r>
            <a:r>
              <a:rPr lang="hu-HU" sz="2000" b="1" dirty="0" smtClean="0">
                <a:solidFill>
                  <a:srgbClr val="002060"/>
                </a:solidFill>
                <a:latin typeface="Arial" pitchFamily="34" charset="0"/>
                <a:cs typeface="Arial" pitchFamily="34" charset="0"/>
              </a:rPr>
              <a:t> </a:t>
            </a:r>
            <a:r>
              <a:rPr lang="hu-HU" sz="2000" b="1" dirty="0" err="1" smtClean="0">
                <a:solidFill>
                  <a:srgbClr val="002060"/>
                </a:solidFill>
                <a:latin typeface="Arial" pitchFamily="34" charset="0"/>
                <a:cs typeface="Arial" pitchFamily="34" charset="0"/>
              </a:rPr>
              <a:t>of</a:t>
            </a:r>
            <a:r>
              <a:rPr lang="hu-HU" sz="2000" b="1" dirty="0" smtClean="0">
                <a:solidFill>
                  <a:srgbClr val="002060"/>
                </a:solidFill>
                <a:latin typeface="Arial" pitchFamily="34" charset="0"/>
                <a:cs typeface="Arial" pitchFamily="34" charset="0"/>
              </a:rPr>
              <a:t> </a:t>
            </a:r>
            <a:r>
              <a:rPr lang="hu-HU" sz="2000" b="1" dirty="0" err="1" smtClean="0">
                <a:solidFill>
                  <a:srgbClr val="002060"/>
                </a:solidFill>
                <a:latin typeface="Arial" pitchFamily="34" charset="0"/>
                <a:cs typeface="Arial" pitchFamily="34" charset="0"/>
              </a:rPr>
              <a:t>biofuels</a:t>
            </a:r>
            <a:r>
              <a:rPr lang="hu-HU" sz="2000" b="1" dirty="0" smtClean="0">
                <a:solidFill>
                  <a:srgbClr val="002060"/>
                </a:solidFill>
                <a:latin typeface="Arial" pitchFamily="34" charset="0"/>
                <a:cs typeface="Arial" pitchFamily="34" charset="0"/>
              </a:rPr>
              <a:t>, </a:t>
            </a:r>
            <a:r>
              <a:rPr lang="hu-HU" sz="2000" b="1" dirty="0" err="1" smtClean="0">
                <a:solidFill>
                  <a:srgbClr val="002060"/>
                </a:solidFill>
                <a:latin typeface="Arial" pitchFamily="34" charset="0"/>
                <a:cs typeface="Arial" pitchFamily="34" charset="0"/>
              </a:rPr>
              <a:t>decreasing</a:t>
            </a:r>
            <a:r>
              <a:rPr lang="hu-HU" sz="2000" b="1" dirty="0" smtClean="0">
                <a:solidFill>
                  <a:srgbClr val="002060"/>
                </a:solidFill>
                <a:latin typeface="Arial" pitchFamily="34" charset="0"/>
                <a:cs typeface="Arial" pitchFamily="34" charset="0"/>
              </a:rPr>
              <a:t> CO2 </a:t>
            </a:r>
            <a:r>
              <a:rPr lang="hu-HU" sz="2000" b="1" dirty="0" err="1" smtClean="0">
                <a:solidFill>
                  <a:srgbClr val="002060"/>
                </a:solidFill>
                <a:latin typeface="Arial" pitchFamily="34" charset="0"/>
                <a:cs typeface="Arial" pitchFamily="34" charset="0"/>
              </a:rPr>
              <a:t>from</a:t>
            </a:r>
            <a:r>
              <a:rPr lang="hu-HU" sz="2000" b="1" dirty="0" smtClean="0">
                <a:solidFill>
                  <a:srgbClr val="002060"/>
                </a:solidFill>
                <a:latin typeface="Arial" pitchFamily="34" charset="0"/>
                <a:cs typeface="Arial" pitchFamily="34" charset="0"/>
              </a:rPr>
              <a:t> </a:t>
            </a:r>
            <a:r>
              <a:rPr lang="hu-HU" sz="2000" b="1" dirty="0" err="1" smtClean="0">
                <a:solidFill>
                  <a:srgbClr val="002060"/>
                </a:solidFill>
                <a:latin typeface="Arial" pitchFamily="34" charset="0"/>
                <a:cs typeface="Arial" pitchFamily="34" charset="0"/>
              </a:rPr>
              <a:t>refining</a:t>
            </a:r>
            <a:r>
              <a:rPr lang="hu-HU" sz="2000" b="1" dirty="0" smtClean="0">
                <a:solidFill>
                  <a:srgbClr val="002060"/>
                </a:solidFill>
                <a:latin typeface="Arial" pitchFamily="34" charset="0"/>
                <a:cs typeface="Arial" pitchFamily="34" charset="0"/>
              </a:rPr>
              <a:t>). An </a:t>
            </a:r>
            <a:r>
              <a:rPr lang="hu-HU" sz="2000" b="1" dirty="0" err="1" smtClean="0">
                <a:solidFill>
                  <a:srgbClr val="002060"/>
                </a:solidFill>
                <a:latin typeface="Arial" pitchFamily="34" charset="0"/>
                <a:cs typeface="Arial" pitchFamily="34" charset="0"/>
              </a:rPr>
              <a:t>additional</a:t>
            </a:r>
            <a:r>
              <a:rPr lang="hu-HU" sz="2000" b="1" dirty="0" smtClean="0">
                <a:solidFill>
                  <a:srgbClr val="002060"/>
                </a:solidFill>
                <a:latin typeface="Arial" pitchFamily="34" charset="0"/>
                <a:cs typeface="Arial" pitchFamily="34" charset="0"/>
              </a:rPr>
              <a:t> 4% </a:t>
            </a:r>
            <a:r>
              <a:rPr lang="hu-HU" sz="2000" b="1" dirty="0" err="1" smtClean="0">
                <a:solidFill>
                  <a:srgbClr val="002060"/>
                </a:solidFill>
                <a:latin typeface="Arial" pitchFamily="34" charset="0"/>
                <a:cs typeface="Arial" pitchFamily="34" charset="0"/>
              </a:rPr>
              <a:t>may</a:t>
            </a:r>
            <a:r>
              <a:rPr lang="hu-HU" sz="2000" b="1" dirty="0" smtClean="0">
                <a:solidFill>
                  <a:srgbClr val="002060"/>
                </a:solidFill>
                <a:latin typeface="Arial" pitchFamily="34" charset="0"/>
                <a:cs typeface="Arial" pitchFamily="34" charset="0"/>
              </a:rPr>
              <a:t> be </a:t>
            </a:r>
            <a:r>
              <a:rPr lang="hu-HU" sz="2000" b="1" dirty="0" err="1" smtClean="0">
                <a:solidFill>
                  <a:srgbClr val="002060"/>
                </a:solidFill>
                <a:latin typeface="Arial" pitchFamily="34" charset="0"/>
                <a:cs typeface="Arial" pitchFamily="34" charset="0"/>
              </a:rPr>
              <a:t>required</a:t>
            </a:r>
            <a:r>
              <a:rPr lang="hu-HU" sz="2000" b="1" dirty="0" smtClean="0">
                <a:solidFill>
                  <a:srgbClr val="002060"/>
                </a:solidFill>
                <a:latin typeface="Arial" pitchFamily="34" charset="0"/>
                <a:cs typeface="Arial" pitchFamily="34" charset="0"/>
              </a:rPr>
              <a:t> </a:t>
            </a:r>
            <a:r>
              <a:rPr lang="hu-HU" sz="2000" b="1" dirty="0" err="1" smtClean="0">
                <a:solidFill>
                  <a:srgbClr val="002060"/>
                </a:solidFill>
                <a:latin typeface="Arial" pitchFamily="34" charset="0"/>
                <a:cs typeface="Arial" pitchFamily="34" charset="0"/>
              </a:rPr>
              <a:t>from</a:t>
            </a:r>
            <a:r>
              <a:rPr lang="hu-HU" sz="2000" b="1" dirty="0" smtClean="0">
                <a:solidFill>
                  <a:srgbClr val="002060"/>
                </a:solidFill>
                <a:latin typeface="Arial" pitchFamily="34" charset="0"/>
                <a:cs typeface="Arial" pitchFamily="34" charset="0"/>
              </a:rPr>
              <a:t> </a:t>
            </a:r>
            <a:r>
              <a:rPr lang="hu-HU" sz="2000" b="1" dirty="0" err="1" smtClean="0">
                <a:solidFill>
                  <a:srgbClr val="002060"/>
                </a:solidFill>
                <a:latin typeface="Arial" pitchFamily="34" charset="0"/>
                <a:cs typeface="Arial" pitchFamily="34" charset="0"/>
              </a:rPr>
              <a:t>fuel</a:t>
            </a:r>
            <a:r>
              <a:rPr lang="hu-HU" sz="2000" b="1" dirty="0" smtClean="0">
                <a:solidFill>
                  <a:srgbClr val="002060"/>
                </a:solidFill>
                <a:latin typeface="Arial" pitchFamily="34" charset="0"/>
                <a:cs typeface="Arial" pitchFamily="34" charset="0"/>
              </a:rPr>
              <a:t> </a:t>
            </a:r>
            <a:r>
              <a:rPr lang="hu-HU" sz="2000" b="1" dirty="0" err="1" smtClean="0">
                <a:solidFill>
                  <a:srgbClr val="002060"/>
                </a:solidFill>
                <a:latin typeface="Arial" pitchFamily="34" charset="0"/>
                <a:cs typeface="Arial" pitchFamily="34" charset="0"/>
              </a:rPr>
              <a:t>co.-s</a:t>
            </a:r>
            <a:r>
              <a:rPr lang="hu-HU" sz="2000" b="1" dirty="0" smtClean="0">
                <a:solidFill>
                  <a:srgbClr val="002060"/>
                </a:solidFill>
                <a:latin typeface="Arial" pitchFamily="34" charset="0"/>
                <a:cs typeface="Arial" pitchFamily="34" charset="0"/>
              </a:rPr>
              <a:t> (</a:t>
            </a:r>
            <a:r>
              <a:rPr lang="hu-HU" sz="2000" b="1" dirty="0" err="1" smtClean="0">
                <a:solidFill>
                  <a:srgbClr val="002060"/>
                </a:solidFill>
                <a:latin typeface="Arial" pitchFamily="34" charset="0"/>
                <a:cs typeface="Arial" pitchFamily="34" charset="0"/>
              </a:rPr>
              <a:t>via</a:t>
            </a:r>
            <a:r>
              <a:rPr lang="hu-HU" sz="2000" b="1" dirty="0" smtClean="0">
                <a:solidFill>
                  <a:srgbClr val="002060"/>
                </a:solidFill>
                <a:latin typeface="Arial" pitchFamily="34" charset="0"/>
                <a:cs typeface="Arial" pitchFamily="34" charset="0"/>
              </a:rPr>
              <a:t> </a:t>
            </a:r>
            <a:r>
              <a:rPr lang="hu-HU" sz="2000" b="1" dirty="0" err="1" smtClean="0">
                <a:solidFill>
                  <a:srgbClr val="002060"/>
                </a:solidFill>
                <a:latin typeface="Arial" pitchFamily="34" charset="0"/>
                <a:cs typeface="Arial" pitchFamily="34" charset="0"/>
              </a:rPr>
              <a:t>supplying</a:t>
            </a:r>
            <a:r>
              <a:rPr lang="hu-HU" sz="2000" b="1" dirty="0" smtClean="0">
                <a:solidFill>
                  <a:srgbClr val="002060"/>
                </a:solidFill>
                <a:latin typeface="Arial" pitchFamily="34" charset="0"/>
                <a:cs typeface="Arial" pitchFamily="34" charset="0"/>
              </a:rPr>
              <a:t> </a:t>
            </a:r>
            <a:r>
              <a:rPr lang="hu-HU" sz="2000" b="1" dirty="0" err="1" smtClean="0">
                <a:solidFill>
                  <a:srgbClr val="002060"/>
                </a:solidFill>
                <a:latin typeface="Arial" pitchFamily="34" charset="0"/>
                <a:cs typeface="Arial" pitchFamily="34" charset="0"/>
              </a:rPr>
              <a:t>energy</a:t>
            </a:r>
            <a:r>
              <a:rPr lang="hu-HU" sz="2000" b="1" dirty="0" smtClean="0">
                <a:solidFill>
                  <a:srgbClr val="002060"/>
                </a:solidFill>
                <a:latin typeface="Arial" pitchFamily="34" charset="0"/>
                <a:cs typeface="Arial" pitchFamily="34" charset="0"/>
              </a:rPr>
              <a:t> </a:t>
            </a:r>
            <a:r>
              <a:rPr lang="hu-HU" sz="2000" b="1" dirty="0" err="1" smtClean="0">
                <a:solidFill>
                  <a:srgbClr val="002060"/>
                </a:solidFill>
                <a:latin typeface="Arial" pitchFamily="34" charset="0"/>
                <a:cs typeface="Arial" pitchFamily="34" charset="0"/>
              </a:rPr>
              <a:t>for</a:t>
            </a:r>
            <a:r>
              <a:rPr lang="hu-HU" sz="2000" b="1" dirty="0" smtClean="0">
                <a:solidFill>
                  <a:srgbClr val="002060"/>
                </a:solidFill>
                <a:latin typeface="Arial" pitchFamily="34" charset="0"/>
                <a:cs typeface="Arial" pitchFamily="34" charset="0"/>
              </a:rPr>
              <a:t> </a:t>
            </a:r>
            <a:r>
              <a:rPr lang="hu-HU" sz="2000" b="1" dirty="0" err="1" smtClean="0">
                <a:solidFill>
                  <a:srgbClr val="002060"/>
                </a:solidFill>
                <a:latin typeface="Arial" pitchFamily="34" charset="0"/>
                <a:cs typeface="Arial" pitchFamily="34" charset="0"/>
              </a:rPr>
              <a:t>electric</a:t>
            </a:r>
            <a:r>
              <a:rPr lang="hu-HU" sz="2000" b="1" dirty="0" smtClean="0">
                <a:solidFill>
                  <a:srgbClr val="002060"/>
                </a:solidFill>
                <a:latin typeface="Arial" pitchFamily="34" charset="0"/>
                <a:cs typeface="Arial" pitchFamily="34" charset="0"/>
              </a:rPr>
              <a:t> </a:t>
            </a:r>
            <a:r>
              <a:rPr lang="hu-HU" sz="2000" b="1" dirty="0" err="1" smtClean="0">
                <a:solidFill>
                  <a:srgbClr val="002060"/>
                </a:solidFill>
                <a:latin typeface="Arial" pitchFamily="34" charset="0"/>
                <a:cs typeface="Arial" pitchFamily="34" charset="0"/>
              </a:rPr>
              <a:t>vehicles</a:t>
            </a:r>
            <a:r>
              <a:rPr lang="hu-HU" sz="2000" b="1" dirty="0" smtClean="0">
                <a:solidFill>
                  <a:srgbClr val="002060"/>
                </a:solidFill>
                <a:latin typeface="Arial" pitchFamily="34" charset="0"/>
                <a:cs typeface="Arial" pitchFamily="34" charset="0"/>
              </a:rPr>
              <a:t>, </a:t>
            </a:r>
            <a:r>
              <a:rPr lang="hu-HU" sz="2000" b="1" dirty="0" err="1" smtClean="0">
                <a:solidFill>
                  <a:srgbClr val="002060"/>
                </a:solidFill>
                <a:latin typeface="Arial" pitchFamily="34" charset="0"/>
                <a:cs typeface="Arial" pitchFamily="34" charset="0"/>
              </a:rPr>
              <a:t>or</a:t>
            </a:r>
            <a:r>
              <a:rPr lang="hu-HU" sz="2000" b="1" dirty="0" smtClean="0">
                <a:solidFill>
                  <a:srgbClr val="002060"/>
                </a:solidFill>
                <a:latin typeface="Arial" pitchFamily="34" charset="0"/>
                <a:cs typeface="Arial" pitchFamily="34" charset="0"/>
              </a:rPr>
              <a:t> </a:t>
            </a:r>
            <a:r>
              <a:rPr lang="hu-HU" sz="2000" b="1" dirty="0" err="1" smtClean="0">
                <a:solidFill>
                  <a:srgbClr val="002060"/>
                </a:solidFill>
                <a:latin typeface="Arial" pitchFamily="34" charset="0"/>
                <a:cs typeface="Arial" pitchFamily="34" charset="0"/>
              </a:rPr>
              <a:t>other</a:t>
            </a:r>
            <a:r>
              <a:rPr lang="hu-HU" sz="2000" b="1" dirty="0" smtClean="0">
                <a:solidFill>
                  <a:srgbClr val="002060"/>
                </a:solidFill>
                <a:latin typeface="Arial" pitchFamily="34" charset="0"/>
                <a:cs typeface="Arial" pitchFamily="34" charset="0"/>
              </a:rPr>
              <a:t> </a:t>
            </a:r>
            <a:r>
              <a:rPr lang="hu-HU" sz="2000" b="1" dirty="0" err="1" smtClean="0">
                <a:solidFill>
                  <a:srgbClr val="002060"/>
                </a:solidFill>
                <a:latin typeface="Arial" pitchFamily="34" charset="0"/>
                <a:cs typeface="Arial" pitchFamily="34" charset="0"/>
              </a:rPr>
              <a:t>clean</a:t>
            </a:r>
            <a:r>
              <a:rPr lang="hu-HU" sz="2000" b="1" dirty="0" smtClean="0">
                <a:solidFill>
                  <a:srgbClr val="002060"/>
                </a:solidFill>
                <a:latin typeface="Arial" pitchFamily="34" charset="0"/>
                <a:cs typeface="Arial" pitchFamily="34" charset="0"/>
              </a:rPr>
              <a:t> </a:t>
            </a:r>
            <a:r>
              <a:rPr lang="hu-HU" sz="2000" b="1" dirty="0" err="1" smtClean="0">
                <a:solidFill>
                  <a:srgbClr val="002060"/>
                </a:solidFill>
                <a:latin typeface="Arial" pitchFamily="34" charset="0"/>
                <a:cs typeface="Arial" pitchFamily="34" charset="0"/>
              </a:rPr>
              <a:t>technologies</a:t>
            </a:r>
            <a:r>
              <a:rPr lang="hu-HU" sz="2000" b="1" dirty="0" smtClean="0">
                <a:solidFill>
                  <a:srgbClr val="002060"/>
                </a:solidFill>
                <a:latin typeface="Arial" pitchFamily="34" charset="0"/>
                <a:cs typeface="Arial" pitchFamily="34" charset="0"/>
              </a:rPr>
              <a:t>, </a:t>
            </a:r>
            <a:r>
              <a:rPr lang="hu-HU" sz="2000" b="1" dirty="0" err="1" smtClean="0">
                <a:solidFill>
                  <a:srgbClr val="002060"/>
                </a:solidFill>
                <a:latin typeface="Arial" pitchFamily="34" charset="0"/>
                <a:cs typeface="Arial" pitchFamily="34" charset="0"/>
              </a:rPr>
              <a:t>incl</a:t>
            </a:r>
            <a:r>
              <a:rPr lang="hu-HU" sz="2000" b="1" dirty="0" smtClean="0">
                <a:solidFill>
                  <a:srgbClr val="002060"/>
                </a:solidFill>
                <a:latin typeface="Arial" pitchFamily="34" charset="0"/>
                <a:cs typeface="Arial" pitchFamily="34" charset="0"/>
              </a:rPr>
              <a:t>. CDM) </a:t>
            </a:r>
            <a:r>
              <a:rPr lang="hu-HU" sz="2000" b="1" i="1" dirty="0" smtClean="0">
                <a:solidFill>
                  <a:srgbClr val="002060"/>
                </a:solidFill>
                <a:latin typeface="Arial" pitchFamily="34" charset="0"/>
                <a:cs typeface="Arial" pitchFamily="34" charset="0"/>
              </a:rPr>
              <a:t>[FQD-2009/30/EC]</a:t>
            </a:r>
          </a:p>
          <a:p>
            <a:pPr lvl="1">
              <a:buNone/>
            </a:pPr>
            <a:endParaRPr lang="hu-HU" sz="2000" b="1" i="1" dirty="0" smtClean="0">
              <a:solidFill>
                <a:srgbClr val="002060"/>
              </a:solidFill>
              <a:latin typeface="Arial" pitchFamily="34" charset="0"/>
              <a:cs typeface="Arial" pitchFamily="34" charset="0"/>
            </a:endParaRPr>
          </a:p>
          <a:p>
            <a:pPr lvl="1">
              <a:buNone/>
            </a:pPr>
            <a:r>
              <a:rPr lang="hu-HU" sz="2000" b="1" i="1" dirty="0" smtClean="0">
                <a:solidFill>
                  <a:srgbClr val="FF0000"/>
                </a:solidFill>
                <a:latin typeface="Arial" pitchFamily="34" charset="0"/>
                <a:cs typeface="Arial" pitchFamily="34" charset="0"/>
              </a:rPr>
              <a:t>_______________________________________________________________________________</a:t>
            </a:r>
          </a:p>
          <a:p>
            <a:pPr lvl="1">
              <a:buNone/>
            </a:pPr>
            <a:endParaRPr lang="hu-HU" sz="2000" b="1" i="1" dirty="0" smtClean="0">
              <a:solidFill>
                <a:srgbClr val="002060"/>
              </a:solidFill>
              <a:latin typeface="Arial" pitchFamily="34" charset="0"/>
              <a:cs typeface="Arial" pitchFamily="34" charset="0"/>
            </a:endParaRPr>
          </a:p>
          <a:p>
            <a:pPr lvl="1">
              <a:buNone/>
            </a:pPr>
            <a:r>
              <a:rPr lang="hu-HU" sz="2000" b="1" i="1" dirty="0" smtClean="0">
                <a:solidFill>
                  <a:srgbClr val="FF0000"/>
                </a:solidFill>
                <a:latin typeface="Arial" pitchFamily="34" charset="0"/>
                <a:cs typeface="Arial" pitchFamily="34" charset="0"/>
              </a:rPr>
              <a:t>European </a:t>
            </a:r>
            <a:r>
              <a:rPr lang="hu-HU" sz="2000" b="1" i="1" dirty="0" err="1" smtClean="0">
                <a:solidFill>
                  <a:srgbClr val="FF0000"/>
                </a:solidFill>
                <a:latin typeface="Arial" pitchFamily="34" charset="0"/>
                <a:cs typeface="Arial" pitchFamily="34" charset="0"/>
              </a:rPr>
              <a:t>Commission</a:t>
            </a:r>
            <a:r>
              <a:rPr lang="hu-HU" sz="2000" b="1" i="1" dirty="0" smtClean="0">
                <a:solidFill>
                  <a:srgbClr val="FF0000"/>
                </a:solidFill>
                <a:latin typeface="Arial" pitchFamily="34" charset="0"/>
                <a:cs typeface="Arial" pitchFamily="34" charset="0"/>
              </a:rPr>
              <a:t> </a:t>
            </a:r>
            <a:r>
              <a:rPr lang="hu-HU" sz="2000" b="1" i="1" dirty="0" err="1" smtClean="0">
                <a:solidFill>
                  <a:srgbClr val="FF0000"/>
                </a:solidFill>
                <a:latin typeface="Arial" pitchFamily="34" charset="0"/>
                <a:cs typeface="Arial" pitchFamily="34" charset="0"/>
              </a:rPr>
              <a:t>proposal</a:t>
            </a:r>
            <a:r>
              <a:rPr lang="hu-HU" sz="2000" b="1" i="1" dirty="0" smtClean="0">
                <a:solidFill>
                  <a:srgbClr val="FF0000"/>
                </a:solidFill>
                <a:latin typeface="Arial" pitchFamily="34" charset="0"/>
                <a:cs typeface="Arial" pitchFamily="34" charset="0"/>
              </a:rPr>
              <a:t> </a:t>
            </a:r>
            <a:r>
              <a:rPr lang="hu-HU" sz="2000" b="1" i="1" dirty="0" err="1" smtClean="0">
                <a:solidFill>
                  <a:srgbClr val="FF0000"/>
                </a:solidFill>
                <a:latin typeface="Arial" pitchFamily="34" charset="0"/>
                <a:cs typeface="Arial" pitchFamily="34" charset="0"/>
              </a:rPr>
              <a:t>for</a:t>
            </a:r>
            <a:r>
              <a:rPr lang="hu-HU" sz="2000" b="1" i="1" dirty="0" smtClean="0">
                <a:solidFill>
                  <a:srgbClr val="FF0000"/>
                </a:solidFill>
                <a:latin typeface="Arial" pitchFamily="34" charset="0"/>
                <a:cs typeface="Arial" pitchFamily="34" charset="0"/>
              </a:rPr>
              <a:t> 2030 (European </a:t>
            </a:r>
            <a:r>
              <a:rPr lang="hu-HU" sz="2000" b="1" i="1" dirty="0" err="1" smtClean="0">
                <a:solidFill>
                  <a:srgbClr val="FF0000"/>
                </a:solidFill>
                <a:latin typeface="Arial" pitchFamily="34" charset="0"/>
                <a:cs typeface="Arial" pitchFamily="34" charset="0"/>
              </a:rPr>
              <a:t>Council</a:t>
            </a:r>
            <a:r>
              <a:rPr lang="hu-HU" sz="2000" b="1" i="1" dirty="0" smtClean="0">
                <a:solidFill>
                  <a:srgbClr val="FF0000"/>
                </a:solidFill>
                <a:latin typeface="Arial" pitchFamily="34" charset="0"/>
                <a:cs typeface="Arial" pitchFamily="34" charset="0"/>
              </a:rPr>
              <a:t> </a:t>
            </a:r>
            <a:r>
              <a:rPr lang="hu-HU" sz="2000" b="1" i="1" dirty="0" err="1" smtClean="0">
                <a:solidFill>
                  <a:srgbClr val="FF0000"/>
                </a:solidFill>
                <a:latin typeface="Arial" pitchFamily="34" charset="0"/>
                <a:cs typeface="Arial" pitchFamily="34" charset="0"/>
              </a:rPr>
              <a:t>decision</a:t>
            </a:r>
            <a:r>
              <a:rPr lang="hu-HU" sz="2000" b="1" i="1" dirty="0" smtClean="0">
                <a:solidFill>
                  <a:srgbClr val="FF0000"/>
                </a:solidFill>
                <a:latin typeface="Arial" pitchFamily="34" charset="0"/>
                <a:cs typeface="Arial" pitchFamily="34" charset="0"/>
              </a:rPr>
              <a:t> </a:t>
            </a:r>
            <a:r>
              <a:rPr lang="hu-HU" sz="2000" b="1" i="1" dirty="0" err="1" smtClean="0">
                <a:solidFill>
                  <a:srgbClr val="FF0000"/>
                </a:solidFill>
                <a:latin typeface="Arial" pitchFamily="34" charset="0"/>
                <a:cs typeface="Arial" pitchFamily="34" charset="0"/>
              </a:rPr>
              <a:t>expected</a:t>
            </a:r>
            <a:r>
              <a:rPr lang="hu-HU" sz="2000" b="1" i="1" dirty="0" smtClean="0">
                <a:solidFill>
                  <a:srgbClr val="FF0000"/>
                </a:solidFill>
                <a:latin typeface="Arial" pitchFamily="34" charset="0"/>
                <a:cs typeface="Arial" pitchFamily="34" charset="0"/>
              </a:rPr>
              <a:t> </a:t>
            </a:r>
            <a:r>
              <a:rPr lang="hu-HU" sz="2000" b="1" i="1" dirty="0" err="1" smtClean="0">
                <a:solidFill>
                  <a:srgbClr val="FF0000"/>
                </a:solidFill>
                <a:latin typeface="Arial" pitchFamily="34" charset="0"/>
                <a:cs typeface="Arial" pitchFamily="34" charset="0"/>
              </a:rPr>
              <a:t>in</a:t>
            </a:r>
            <a:r>
              <a:rPr lang="hu-HU" sz="2000" b="1" i="1" dirty="0" smtClean="0">
                <a:solidFill>
                  <a:srgbClr val="FF0000"/>
                </a:solidFill>
                <a:latin typeface="Arial" pitchFamily="34" charset="0"/>
                <a:cs typeface="Arial" pitchFamily="34" charset="0"/>
              </a:rPr>
              <a:t> </a:t>
            </a:r>
            <a:r>
              <a:rPr lang="hu-HU" sz="2000" b="1" i="1" dirty="0" err="1" smtClean="0">
                <a:solidFill>
                  <a:srgbClr val="FF0000"/>
                </a:solidFill>
                <a:latin typeface="Arial" pitchFamily="34" charset="0"/>
                <a:cs typeface="Arial" pitchFamily="34" charset="0"/>
              </a:rPr>
              <a:t>June</a:t>
            </a:r>
            <a:r>
              <a:rPr lang="hu-HU" sz="2000" b="1" i="1" dirty="0" smtClean="0">
                <a:solidFill>
                  <a:srgbClr val="FF0000"/>
                </a:solidFill>
                <a:latin typeface="Arial" pitchFamily="34" charset="0"/>
                <a:cs typeface="Arial" pitchFamily="34" charset="0"/>
              </a:rPr>
              <a:t> 2014, </a:t>
            </a:r>
            <a:r>
              <a:rPr lang="hu-HU" sz="2000" b="1" i="1" dirty="0" err="1" smtClean="0">
                <a:solidFill>
                  <a:srgbClr val="FF0000"/>
                </a:solidFill>
                <a:latin typeface="Arial" pitchFamily="34" charset="0"/>
                <a:cs typeface="Arial" pitchFamily="34" charset="0"/>
              </a:rPr>
              <a:t>draft</a:t>
            </a:r>
            <a:r>
              <a:rPr lang="hu-HU" sz="2000" b="1" i="1" dirty="0" smtClean="0">
                <a:solidFill>
                  <a:srgbClr val="FF0000"/>
                </a:solidFill>
                <a:latin typeface="Arial" pitchFamily="34" charset="0"/>
                <a:cs typeface="Arial" pitchFamily="34" charset="0"/>
              </a:rPr>
              <a:t> </a:t>
            </a:r>
            <a:r>
              <a:rPr lang="hu-HU" sz="2000" b="1" i="1" dirty="0" err="1" smtClean="0">
                <a:solidFill>
                  <a:srgbClr val="FF0000"/>
                </a:solidFill>
                <a:latin typeface="Arial" pitchFamily="34" charset="0"/>
                <a:cs typeface="Arial" pitchFamily="34" charset="0"/>
              </a:rPr>
              <a:t>law</a:t>
            </a:r>
            <a:r>
              <a:rPr lang="hu-HU" sz="2000" b="1" i="1" dirty="0" smtClean="0">
                <a:solidFill>
                  <a:srgbClr val="FF0000"/>
                </a:solidFill>
                <a:latin typeface="Arial" pitchFamily="34" charset="0"/>
                <a:cs typeface="Arial" pitchFamily="34" charset="0"/>
              </a:rPr>
              <a:t> </a:t>
            </a:r>
            <a:r>
              <a:rPr lang="hu-HU" sz="2000" b="1" i="1" dirty="0" err="1" smtClean="0">
                <a:solidFill>
                  <a:srgbClr val="FF0000"/>
                </a:solidFill>
                <a:latin typeface="Arial" pitchFamily="34" charset="0"/>
                <a:cs typeface="Arial" pitchFamily="34" charset="0"/>
              </a:rPr>
              <a:t>by</a:t>
            </a:r>
            <a:r>
              <a:rPr lang="hu-HU" sz="2000" b="1" i="1" dirty="0" smtClean="0">
                <a:solidFill>
                  <a:srgbClr val="FF0000"/>
                </a:solidFill>
                <a:latin typeface="Arial" pitchFamily="34" charset="0"/>
                <a:cs typeface="Arial" pitchFamily="34" charset="0"/>
              </a:rPr>
              <a:t> </a:t>
            </a:r>
            <a:r>
              <a:rPr lang="hu-HU" sz="2000" b="1" i="1" dirty="0" err="1" smtClean="0">
                <a:solidFill>
                  <a:srgbClr val="FF0000"/>
                </a:solidFill>
                <a:latin typeface="Arial" pitchFamily="34" charset="0"/>
                <a:cs typeface="Arial" pitchFamily="34" charset="0"/>
              </a:rPr>
              <a:t>early</a:t>
            </a:r>
            <a:r>
              <a:rPr lang="hu-HU" sz="2000" b="1" i="1" dirty="0" smtClean="0">
                <a:solidFill>
                  <a:srgbClr val="FF0000"/>
                </a:solidFill>
                <a:latin typeface="Arial" pitchFamily="34" charset="0"/>
                <a:cs typeface="Arial" pitchFamily="34" charset="0"/>
              </a:rPr>
              <a:t> </a:t>
            </a:r>
            <a:r>
              <a:rPr lang="hu-HU" sz="2000" b="1" i="1" smtClean="0">
                <a:solidFill>
                  <a:srgbClr val="FF0000"/>
                </a:solidFill>
                <a:latin typeface="Arial" pitchFamily="34" charset="0"/>
                <a:cs typeface="Arial" pitchFamily="34" charset="0"/>
              </a:rPr>
              <a:t>2015) (40-..-27):</a:t>
            </a:r>
            <a:endParaRPr lang="hu-HU" sz="2000" b="1" i="1" dirty="0" smtClean="0">
              <a:solidFill>
                <a:srgbClr val="FF0000"/>
              </a:solidFill>
              <a:latin typeface="Arial" pitchFamily="34" charset="0"/>
              <a:cs typeface="Arial" pitchFamily="34" charset="0"/>
            </a:endParaRPr>
          </a:p>
          <a:p>
            <a:pPr lvl="1">
              <a:buFontTx/>
              <a:buChar char="-"/>
            </a:pPr>
            <a:r>
              <a:rPr lang="hu-HU" sz="2000" b="1" i="1" u="sng" dirty="0" smtClean="0">
                <a:solidFill>
                  <a:srgbClr val="FF0000"/>
                </a:solidFill>
                <a:latin typeface="Arial" pitchFamily="34" charset="0"/>
                <a:cs typeface="Arial" pitchFamily="34" charset="0"/>
              </a:rPr>
              <a:t>40%</a:t>
            </a:r>
            <a:r>
              <a:rPr lang="hu-HU" sz="2000" b="1" i="1" dirty="0" smtClean="0">
                <a:solidFill>
                  <a:srgbClr val="FF0000"/>
                </a:solidFill>
                <a:latin typeface="Arial" pitchFamily="34" charset="0"/>
                <a:cs typeface="Arial" pitchFamily="34" charset="0"/>
              </a:rPr>
              <a:t> </a:t>
            </a:r>
            <a:r>
              <a:rPr lang="hu-HU" sz="2000" b="1" i="1" dirty="0" err="1" smtClean="0">
                <a:solidFill>
                  <a:srgbClr val="FF0000"/>
                </a:solidFill>
                <a:latin typeface="Arial" pitchFamily="34" charset="0"/>
                <a:cs typeface="Arial" pitchFamily="34" charset="0"/>
              </a:rPr>
              <a:t>cut</a:t>
            </a:r>
            <a:r>
              <a:rPr lang="hu-HU" sz="2000" b="1" i="1" dirty="0" smtClean="0">
                <a:solidFill>
                  <a:srgbClr val="FF0000"/>
                </a:solidFill>
                <a:latin typeface="Arial" pitchFamily="34" charset="0"/>
                <a:cs typeface="Arial" pitchFamily="34" charset="0"/>
              </a:rPr>
              <a:t> of GHG </a:t>
            </a:r>
            <a:r>
              <a:rPr lang="hu-HU" sz="2000" b="1" i="1" dirty="0" err="1" smtClean="0">
                <a:solidFill>
                  <a:srgbClr val="FF0000"/>
                </a:solidFill>
                <a:latin typeface="Arial" pitchFamily="34" charset="0"/>
                <a:cs typeface="Arial" pitchFamily="34" charset="0"/>
              </a:rPr>
              <a:t>emissions</a:t>
            </a:r>
            <a:r>
              <a:rPr lang="hu-HU" sz="2000" b="1" i="1" dirty="0" smtClean="0">
                <a:solidFill>
                  <a:srgbClr val="FF0000"/>
                </a:solidFill>
                <a:latin typeface="Arial" pitchFamily="34" charset="0"/>
                <a:cs typeface="Arial" pitchFamily="34" charset="0"/>
              </a:rPr>
              <a:t>  </a:t>
            </a:r>
            <a:r>
              <a:rPr lang="hu-HU" sz="2000" b="1" i="1" dirty="0" err="1" smtClean="0">
                <a:solidFill>
                  <a:srgbClr val="FF0000"/>
                </a:solidFill>
                <a:latin typeface="Arial" pitchFamily="34" charset="0"/>
                <a:cs typeface="Arial" pitchFamily="34" charset="0"/>
              </a:rPr>
              <a:t>compared</a:t>
            </a:r>
            <a:r>
              <a:rPr lang="hu-HU" sz="2000" b="1" i="1" dirty="0" smtClean="0">
                <a:solidFill>
                  <a:srgbClr val="FF0000"/>
                </a:solidFill>
                <a:latin typeface="Arial" pitchFamily="34" charset="0"/>
                <a:cs typeface="Arial" pitchFamily="34" charset="0"/>
              </a:rPr>
              <a:t> </a:t>
            </a:r>
            <a:r>
              <a:rPr lang="hu-HU" sz="2000" b="1" i="1" dirty="0" err="1" smtClean="0">
                <a:solidFill>
                  <a:srgbClr val="FF0000"/>
                </a:solidFill>
                <a:latin typeface="Arial" pitchFamily="34" charset="0"/>
                <a:cs typeface="Arial" pitchFamily="34" charset="0"/>
              </a:rPr>
              <a:t>to</a:t>
            </a:r>
            <a:r>
              <a:rPr lang="hu-HU" sz="2000" b="1" i="1" dirty="0" smtClean="0">
                <a:solidFill>
                  <a:srgbClr val="FF0000"/>
                </a:solidFill>
                <a:latin typeface="Arial" pitchFamily="34" charset="0"/>
                <a:cs typeface="Arial" pitchFamily="34" charset="0"/>
              </a:rPr>
              <a:t> 1990 </a:t>
            </a:r>
            <a:r>
              <a:rPr lang="hu-HU" sz="2000" b="1" i="1" dirty="0" err="1" smtClean="0">
                <a:solidFill>
                  <a:srgbClr val="FF0000"/>
                </a:solidFill>
                <a:latin typeface="Arial" pitchFamily="34" charset="0"/>
                <a:cs typeface="Arial" pitchFamily="34" charset="0"/>
              </a:rPr>
              <a:t>level</a:t>
            </a:r>
            <a:r>
              <a:rPr lang="hu-HU" sz="2000" b="1" i="1" dirty="0" smtClean="0">
                <a:solidFill>
                  <a:srgbClr val="FF0000"/>
                </a:solidFill>
                <a:latin typeface="Arial" pitchFamily="34" charset="0"/>
                <a:cs typeface="Arial" pitchFamily="34" charset="0"/>
              </a:rPr>
              <a:t> (</a:t>
            </a:r>
            <a:r>
              <a:rPr lang="hu-HU" sz="2000" b="1" i="1" dirty="0" err="1" smtClean="0">
                <a:solidFill>
                  <a:srgbClr val="FF0000"/>
                </a:solidFill>
                <a:latin typeface="Arial" pitchFamily="34" charset="0"/>
                <a:cs typeface="Arial" pitchFamily="34" charset="0"/>
              </a:rPr>
              <a:t>would</a:t>
            </a:r>
            <a:r>
              <a:rPr lang="hu-HU" sz="2000" b="1" i="1" dirty="0" smtClean="0">
                <a:solidFill>
                  <a:srgbClr val="FF0000"/>
                </a:solidFill>
                <a:latin typeface="Arial" pitchFamily="34" charset="0"/>
                <a:cs typeface="Arial" pitchFamily="34" charset="0"/>
              </a:rPr>
              <a:t> be -32% w/t </a:t>
            </a:r>
            <a:r>
              <a:rPr lang="hu-HU" sz="2000" b="1" i="1" dirty="0" err="1" smtClean="0">
                <a:solidFill>
                  <a:srgbClr val="FF0000"/>
                </a:solidFill>
                <a:latin typeface="Arial" pitchFamily="34" charset="0"/>
                <a:cs typeface="Arial" pitchFamily="34" charset="0"/>
              </a:rPr>
              <a:t>intervention</a:t>
            </a:r>
            <a:r>
              <a:rPr lang="hu-HU" sz="2000" b="1" i="1" dirty="0" smtClean="0">
                <a:solidFill>
                  <a:srgbClr val="FF0000"/>
                </a:solidFill>
                <a:latin typeface="Arial" pitchFamily="34" charset="0"/>
                <a:cs typeface="Arial" pitchFamily="34" charset="0"/>
              </a:rPr>
              <a:t>)</a:t>
            </a:r>
          </a:p>
          <a:p>
            <a:pPr lvl="1">
              <a:buFontTx/>
              <a:buChar char="-"/>
            </a:pPr>
            <a:r>
              <a:rPr lang="hu-HU" sz="2000" b="1" i="1" dirty="0" err="1" smtClean="0">
                <a:solidFill>
                  <a:srgbClr val="FF0000"/>
                </a:solidFill>
                <a:latin typeface="Arial" pitchFamily="34" charset="0"/>
                <a:cs typeface="Arial" pitchFamily="34" charset="0"/>
              </a:rPr>
              <a:t>Continued</a:t>
            </a:r>
            <a:r>
              <a:rPr lang="hu-HU" sz="2000" b="1" i="1" dirty="0" smtClean="0">
                <a:solidFill>
                  <a:srgbClr val="FF0000"/>
                </a:solidFill>
                <a:latin typeface="Arial" pitchFamily="34" charset="0"/>
                <a:cs typeface="Arial" pitchFamily="34" charset="0"/>
              </a:rPr>
              <a:t> </a:t>
            </a:r>
            <a:r>
              <a:rPr lang="hu-HU" sz="2000" b="1" i="1" dirty="0" err="1" smtClean="0">
                <a:solidFill>
                  <a:srgbClr val="FF0000"/>
                </a:solidFill>
                <a:latin typeface="Arial" pitchFamily="34" charset="0"/>
                <a:cs typeface="Arial" pitchFamily="34" charset="0"/>
              </a:rPr>
              <a:t>improvements</a:t>
            </a:r>
            <a:r>
              <a:rPr lang="hu-HU" sz="2000" b="1" i="1" dirty="0" smtClean="0">
                <a:solidFill>
                  <a:srgbClr val="FF0000"/>
                </a:solidFill>
                <a:latin typeface="Arial" pitchFamily="34" charset="0"/>
                <a:cs typeface="Arial" pitchFamily="34" charset="0"/>
              </a:rPr>
              <a:t> </a:t>
            </a:r>
            <a:r>
              <a:rPr lang="hu-HU" sz="2000" b="1" i="1" dirty="0" err="1" smtClean="0">
                <a:solidFill>
                  <a:srgbClr val="FF0000"/>
                </a:solidFill>
                <a:latin typeface="Arial" pitchFamily="34" charset="0"/>
                <a:cs typeface="Arial" pitchFamily="34" charset="0"/>
              </a:rPr>
              <a:t>in</a:t>
            </a:r>
            <a:r>
              <a:rPr lang="hu-HU" sz="2000" b="1" i="1" dirty="0" smtClean="0">
                <a:solidFill>
                  <a:srgbClr val="FF0000"/>
                </a:solidFill>
                <a:latin typeface="Arial" pitchFamily="34" charset="0"/>
                <a:cs typeface="Arial" pitchFamily="34" charset="0"/>
              </a:rPr>
              <a:t> </a:t>
            </a:r>
            <a:r>
              <a:rPr lang="hu-HU" sz="2000" b="1" i="1" dirty="0" err="1" smtClean="0">
                <a:solidFill>
                  <a:srgbClr val="FF0000"/>
                </a:solidFill>
                <a:latin typeface="Arial" pitchFamily="34" charset="0"/>
                <a:cs typeface="Arial" pitchFamily="34" charset="0"/>
              </a:rPr>
              <a:t>energy</a:t>
            </a:r>
            <a:r>
              <a:rPr lang="hu-HU" sz="2000" b="1" i="1" dirty="0" smtClean="0">
                <a:solidFill>
                  <a:srgbClr val="FF0000"/>
                </a:solidFill>
                <a:latin typeface="Arial" pitchFamily="34" charset="0"/>
                <a:cs typeface="Arial" pitchFamily="34" charset="0"/>
              </a:rPr>
              <a:t> </a:t>
            </a:r>
            <a:r>
              <a:rPr lang="hu-HU" sz="2000" b="1" i="1" dirty="0" err="1" smtClean="0">
                <a:solidFill>
                  <a:srgbClr val="FF0000"/>
                </a:solidFill>
                <a:latin typeface="Arial" pitchFamily="34" charset="0"/>
                <a:cs typeface="Arial" pitchFamily="34" charset="0"/>
              </a:rPr>
              <a:t>efficiency</a:t>
            </a:r>
            <a:r>
              <a:rPr lang="hu-HU" sz="2000" b="1" i="1" dirty="0" smtClean="0">
                <a:solidFill>
                  <a:srgbClr val="FF0000"/>
                </a:solidFill>
                <a:latin typeface="Arial" pitchFamily="34" charset="0"/>
                <a:cs typeface="Arial" pitchFamily="34" charset="0"/>
              </a:rPr>
              <a:t> (</a:t>
            </a:r>
            <a:r>
              <a:rPr lang="hu-HU" sz="2000" b="1" i="1" dirty="0" err="1" smtClean="0">
                <a:solidFill>
                  <a:srgbClr val="FF0000"/>
                </a:solidFill>
                <a:latin typeface="Arial" pitchFamily="34" charset="0"/>
                <a:cs typeface="Arial" pitchFamily="34" charset="0"/>
              </a:rPr>
              <a:t>to</a:t>
            </a:r>
            <a:r>
              <a:rPr lang="hu-HU" sz="2000" b="1" i="1" dirty="0" smtClean="0">
                <a:solidFill>
                  <a:srgbClr val="FF0000"/>
                </a:solidFill>
                <a:latin typeface="Arial" pitchFamily="34" charset="0"/>
                <a:cs typeface="Arial" pitchFamily="34" charset="0"/>
              </a:rPr>
              <a:t> be </a:t>
            </a:r>
            <a:r>
              <a:rPr lang="hu-HU" sz="2000" b="1" i="1" dirty="0" err="1" smtClean="0">
                <a:solidFill>
                  <a:srgbClr val="FF0000"/>
                </a:solidFill>
                <a:latin typeface="Arial" pitchFamily="34" charset="0"/>
                <a:cs typeface="Arial" pitchFamily="34" charset="0"/>
              </a:rPr>
              <a:t>reviewed</a:t>
            </a:r>
            <a:r>
              <a:rPr lang="hu-HU" sz="2000" b="1" i="1" dirty="0" smtClean="0">
                <a:solidFill>
                  <a:srgbClr val="FF0000"/>
                </a:solidFill>
                <a:latin typeface="Arial" pitchFamily="34" charset="0"/>
                <a:cs typeface="Arial" pitchFamily="34" charset="0"/>
              </a:rPr>
              <a:t> </a:t>
            </a:r>
            <a:r>
              <a:rPr lang="hu-HU" sz="2000" b="1" i="1" dirty="0" err="1" smtClean="0">
                <a:solidFill>
                  <a:srgbClr val="FF0000"/>
                </a:solidFill>
                <a:latin typeface="Arial" pitchFamily="34" charset="0"/>
                <a:cs typeface="Arial" pitchFamily="34" charset="0"/>
              </a:rPr>
              <a:t>in</a:t>
            </a:r>
            <a:r>
              <a:rPr lang="hu-HU" sz="2000" b="1" i="1" dirty="0" smtClean="0">
                <a:solidFill>
                  <a:srgbClr val="FF0000"/>
                </a:solidFill>
                <a:latin typeface="Arial" pitchFamily="34" charset="0"/>
                <a:cs typeface="Arial" pitchFamily="34" charset="0"/>
              </a:rPr>
              <a:t> </a:t>
            </a:r>
            <a:r>
              <a:rPr lang="hu-HU" sz="2000" b="1" i="1" dirty="0" err="1" smtClean="0">
                <a:solidFill>
                  <a:srgbClr val="FF0000"/>
                </a:solidFill>
                <a:latin typeface="Arial" pitchFamily="34" charset="0"/>
                <a:cs typeface="Arial" pitchFamily="34" charset="0"/>
              </a:rPr>
              <a:t>July</a:t>
            </a:r>
            <a:r>
              <a:rPr lang="hu-HU" sz="2000" b="1" i="1" dirty="0" smtClean="0">
                <a:solidFill>
                  <a:srgbClr val="FF0000"/>
                </a:solidFill>
                <a:latin typeface="Arial" pitchFamily="34" charset="0"/>
                <a:cs typeface="Arial" pitchFamily="34" charset="0"/>
              </a:rPr>
              <a:t> 2014)</a:t>
            </a:r>
          </a:p>
          <a:p>
            <a:pPr lvl="1">
              <a:buFontTx/>
              <a:buChar char="-"/>
            </a:pPr>
            <a:r>
              <a:rPr lang="hu-HU" sz="2000" b="1" i="1" u="sng" dirty="0" smtClean="0">
                <a:solidFill>
                  <a:srgbClr val="FF0000"/>
                </a:solidFill>
                <a:latin typeface="Arial" pitchFamily="34" charset="0"/>
                <a:cs typeface="Arial" pitchFamily="34" charset="0"/>
              </a:rPr>
              <a:t>27%</a:t>
            </a:r>
            <a:r>
              <a:rPr lang="hu-HU" sz="2000" b="1" i="1" dirty="0" smtClean="0">
                <a:solidFill>
                  <a:srgbClr val="FF0000"/>
                </a:solidFill>
                <a:latin typeface="Arial" pitchFamily="34" charset="0"/>
                <a:cs typeface="Arial" pitchFamily="34" charset="0"/>
              </a:rPr>
              <a:t> </a:t>
            </a:r>
            <a:r>
              <a:rPr lang="hu-HU" sz="2000" b="1" i="1" dirty="0" err="1" smtClean="0">
                <a:solidFill>
                  <a:srgbClr val="FF0000"/>
                </a:solidFill>
                <a:latin typeface="Arial" pitchFamily="34" charset="0"/>
                <a:cs typeface="Arial" pitchFamily="34" charset="0"/>
              </a:rPr>
              <a:t>renewable</a:t>
            </a:r>
            <a:r>
              <a:rPr lang="hu-HU" sz="2000" b="1" i="1" dirty="0" smtClean="0">
                <a:solidFill>
                  <a:srgbClr val="FF0000"/>
                </a:solidFill>
                <a:latin typeface="Arial" pitchFamily="34" charset="0"/>
                <a:cs typeface="Arial" pitchFamily="34" charset="0"/>
              </a:rPr>
              <a:t> </a:t>
            </a:r>
            <a:r>
              <a:rPr lang="hu-HU" sz="2000" b="1" i="1" dirty="0" err="1" smtClean="0">
                <a:solidFill>
                  <a:srgbClr val="FF0000"/>
                </a:solidFill>
                <a:latin typeface="Arial" pitchFamily="34" charset="0"/>
                <a:cs typeface="Arial" pitchFamily="34" charset="0"/>
              </a:rPr>
              <a:t>share</a:t>
            </a:r>
            <a:r>
              <a:rPr lang="hu-HU" sz="2000" b="1" i="1" dirty="0" smtClean="0">
                <a:solidFill>
                  <a:srgbClr val="FF0000"/>
                </a:solidFill>
                <a:latin typeface="Arial" pitchFamily="34" charset="0"/>
                <a:cs typeface="Arial" pitchFamily="34" charset="0"/>
              </a:rPr>
              <a:t> </a:t>
            </a:r>
            <a:r>
              <a:rPr lang="hu-HU" sz="2000" b="1" i="1" dirty="0" err="1" smtClean="0">
                <a:solidFill>
                  <a:srgbClr val="FF0000"/>
                </a:solidFill>
                <a:latin typeface="Arial" pitchFamily="34" charset="0"/>
                <a:cs typeface="Arial" pitchFamily="34" charset="0"/>
              </a:rPr>
              <a:t>in</a:t>
            </a:r>
            <a:r>
              <a:rPr lang="hu-HU" sz="2000" b="1" i="1" dirty="0" smtClean="0">
                <a:solidFill>
                  <a:srgbClr val="FF0000"/>
                </a:solidFill>
                <a:latin typeface="Arial" pitchFamily="34" charset="0"/>
                <a:cs typeface="Arial" pitchFamily="34" charset="0"/>
              </a:rPr>
              <a:t> overall EU </a:t>
            </a:r>
            <a:r>
              <a:rPr lang="hu-HU" sz="2000" b="1" i="1" dirty="0" err="1" smtClean="0">
                <a:solidFill>
                  <a:srgbClr val="FF0000"/>
                </a:solidFill>
                <a:latin typeface="Arial" pitchFamily="34" charset="0"/>
                <a:cs typeface="Arial" pitchFamily="34" charset="0"/>
              </a:rPr>
              <a:t>energy</a:t>
            </a:r>
            <a:r>
              <a:rPr lang="hu-HU" sz="2000" b="1" i="1" dirty="0" smtClean="0">
                <a:solidFill>
                  <a:srgbClr val="FF0000"/>
                </a:solidFill>
                <a:latin typeface="Arial" pitchFamily="34" charset="0"/>
                <a:cs typeface="Arial" pitchFamily="34" charset="0"/>
              </a:rPr>
              <a:t> </a:t>
            </a:r>
            <a:r>
              <a:rPr lang="hu-HU" sz="2000" b="1" i="1" dirty="0" err="1" smtClean="0">
                <a:solidFill>
                  <a:srgbClr val="FF0000"/>
                </a:solidFill>
                <a:latin typeface="Arial" pitchFamily="34" charset="0"/>
                <a:cs typeface="Arial" pitchFamily="34" charset="0"/>
              </a:rPr>
              <a:t>consumption</a:t>
            </a:r>
            <a:r>
              <a:rPr lang="hu-HU" sz="2000" b="1" i="1" dirty="0" smtClean="0">
                <a:solidFill>
                  <a:srgbClr val="FF0000"/>
                </a:solidFill>
                <a:latin typeface="Arial" pitchFamily="34" charset="0"/>
                <a:cs typeface="Arial" pitchFamily="34" charset="0"/>
              </a:rPr>
              <a:t> (</a:t>
            </a:r>
            <a:r>
              <a:rPr lang="hu-HU" sz="2000" b="1" i="1" dirty="0" err="1" smtClean="0">
                <a:solidFill>
                  <a:srgbClr val="FF0000"/>
                </a:solidFill>
                <a:latin typeface="Arial" pitchFamily="34" charset="0"/>
                <a:cs typeface="Arial" pitchFamily="34" charset="0"/>
              </a:rPr>
              <a:t>binding</a:t>
            </a:r>
            <a:r>
              <a:rPr lang="hu-HU" sz="2000" b="1" i="1" dirty="0" smtClean="0">
                <a:solidFill>
                  <a:srgbClr val="FF0000"/>
                </a:solidFill>
                <a:latin typeface="Arial" pitchFamily="34" charset="0"/>
                <a:cs typeface="Arial" pitchFamily="34" charset="0"/>
              </a:rPr>
              <a:t> </a:t>
            </a:r>
            <a:r>
              <a:rPr lang="hu-HU" sz="2000" b="1" i="1" dirty="0" err="1" smtClean="0">
                <a:solidFill>
                  <a:srgbClr val="FF0000"/>
                </a:solidFill>
                <a:latin typeface="Arial" pitchFamily="34" charset="0"/>
                <a:cs typeface="Arial" pitchFamily="34" charset="0"/>
              </a:rPr>
              <a:t>only</a:t>
            </a:r>
            <a:r>
              <a:rPr lang="hu-HU" sz="2000" b="1" i="1" dirty="0" smtClean="0">
                <a:solidFill>
                  <a:srgbClr val="FF0000"/>
                </a:solidFill>
                <a:latin typeface="Arial" pitchFamily="34" charset="0"/>
                <a:cs typeface="Arial" pitchFamily="34" charset="0"/>
              </a:rPr>
              <a:t> </a:t>
            </a:r>
            <a:r>
              <a:rPr lang="hu-HU" sz="2000" b="1" i="1" dirty="0" err="1" smtClean="0">
                <a:solidFill>
                  <a:srgbClr val="FF0000"/>
                </a:solidFill>
                <a:latin typeface="Arial" pitchFamily="34" charset="0"/>
                <a:cs typeface="Arial" pitchFamily="34" charset="0"/>
              </a:rPr>
              <a:t>for</a:t>
            </a:r>
            <a:r>
              <a:rPr lang="hu-HU" sz="2000" b="1" i="1" dirty="0" smtClean="0">
                <a:solidFill>
                  <a:srgbClr val="FF0000"/>
                </a:solidFill>
                <a:latin typeface="Arial" pitchFamily="34" charset="0"/>
                <a:cs typeface="Arial" pitchFamily="34" charset="0"/>
              </a:rPr>
              <a:t> </a:t>
            </a:r>
            <a:r>
              <a:rPr lang="hu-HU" sz="2000" b="1" i="1" dirty="0" err="1" smtClean="0">
                <a:solidFill>
                  <a:srgbClr val="FF0000"/>
                </a:solidFill>
                <a:latin typeface="Arial" pitchFamily="34" charset="0"/>
                <a:cs typeface="Arial" pitchFamily="34" charset="0"/>
              </a:rPr>
              <a:t>the</a:t>
            </a:r>
            <a:r>
              <a:rPr lang="hu-HU" sz="2000" b="1" i="1" dirty="0" smtClean="0">
                <a:solidFill>
                  <a:srgbClr val="FF0000"/>
                </a:solidFill>
                <a:latin typeface="Arial" pitchFamily="34" charset="0"/>
                <a:cs typeface="Arial" pitchFamily="34" charset="0"/>
              </a:rPr>
              <a:t> bloc).</a:t>
            </a:r>
          </a:p>
          <a:p>
            <a:pPr lvl="1">
              <a:buFontTx/>
              <a:buChar char="-"/>
            </a:pPr>
            <a:r>
              <a:rPr lang="hu-HU" sz="2000" b="1" i="1" dirty="0" err="1" smtClean="0">
                <a:solidFill>
                  <a:srgbClr val="FF0000"/>
                </a:solidFill>
                <a:latin typeface="Arial" pitchFamily="34" charset="0"/>
                <a:cs typeface="Arial" pitchFamily="34" charset="0"/>
              </a:rPr>
              <a:t>Yearly</a:t>
            </a:r>
            <a:r>
              <a:rPr lang="hu-HU" sz="2000" b="1" i="1" dirty="0" smtClean="0">
                <a:solidFill>
                  <a:srgbClr val="FF0000"/>
                </a:solidFill>
                <a:latin typeface="Arial" pitchFamily="34" charset="0"/>
                <a:cs typeface="Arial" pitchFamily="34" charset="0"/>
              </a:rPr>
              <a:t> </a:t>
            </a:r>
            <a:r>
              <a:rPr lang="hu-HU" sz="2000" b="1" i="1" dirty="0" err="1" smtClean="0">
                <a:solidFill>
                  <a:srgbClr val="FF0000"/>
                </a:solidFill>
                <a:latin typeface="Arial" pitchFamily="34" charset="0"/>
                <a:cs typeface="Arial" pitchFamily="34" charset="0"/>
              </a:rPr>
              <a:t>average</a:t>
            </a:r>
            <a:r>
              <a:rPr lang="hu-HU" sz="2000" b="1" i="1" dirty="0" smtClean="0">
                <a:solidFill>
                  <a:srgbClr val="FF0000"/>
                </a:solidFill>
                <a:latin typeface="Arial" pitchFamily="34" charset="0"/>
                <a:cs typeface="Arial" pitchFamily="34" charset="0"/>
              </a:rPr>
              <a:t> </a:t>
            </a:r>
            <a:r>
              <a:rPr lang="hu-HU" sz="2000" b="1" i="1" dirty="0" err="1" smtClean="0">
                <a:solidFill>
                  <a:srgbClr val="FF0000"/>
                </a:solidFill>
                <a:latin typeface="Arial" pitchFamily="34" charset="0"/>
                <a:cs typeface="Arial" pitchFamily="34" charset="0"/>
              </a:rPr>
              <a:t>investments</a:t>
            </a:r>
            <a:r>
              <a:rPr lang="hu-HU" sz="2000" b="1" i="1" dirty="0" smtClean="0">
                <a:solidFill>
                  <a:srgbClr val="FF0000"/>
                </a:solidFill>
                <a:latin typeface="Arial" pitchFamily="34" charset="0"/>
                <a:cs typeface="Arial" pitchFamily="34" charset="0"/>
              </a:rPr>
              <a:t> </a:t>
            </a:r>
            <a:r>
              <a:rPr lang="hu-HU" sz="2000" b="1" i="1" dirty="0" err="1" smtClean="0">
                <a:solidFill>
                  <a:srgbClr val="FF0000"/>
                </a:solidFill>
                <a:latin typeface="Arial" pitchFamily="34" charset="0"/>
                <a:cs typeface="Arial" pitchFamily="34" charset="0"/>
              </a:rPr>
              <a:t>required</a:t>
            </a:r>
            <a:r>
              <a:rPr lang="hu-HU" sz="2000" b="1" i="1" dirty="0" smtClean="0">
                <a:solidFill>
                  <a:srgbClr val="FF0000"/>
                </a:solidFill>
                <a:latin typeface="Arial" pitchFamily="34" charset="0"/>
                <a:cs typeface="Arial" pitchFamily="34" charset="0"/>
              </a:rPr>
              <a:t> b/n 2020&amp;2030 </a:t>
            </a:r>
            <a:r>
              <a:rPr lang="hu-HU" sz="2000" b="1" i="1" dirty="0" err="1" smtClean="0">
                <a:solidFill>
                  <a:srgbClr val="FF0000"/>
                </a:solidFill>
                <a:latin typeface="Arial" pitchFamily="34" charset="0"/>
                <a:cs typeface="Arial" pitchFamily="34" charset="0"/>
              </a:rPr>
              <a:t>amount</a:t>
            </a:r>
            <a:r>
              <a:rPr lang="hu-HU" sz="2000" b="1" i="1" dirty="0" smtClean="0">
                <a:solidFill>
                  <a:srgbClr val="FF0000"/>
                </a:solidFill>
                <a:latin typeface="Arial" pitchFamily="34" charset="0"/>
                <a:cs typeface="Arial" pitchFamily="34" charset="0"/>
              </a:rPr>
              <a:t> </a:t>
            </a:r>
            <a:r>
              <a:rPr lang="hu-HU" sz="2000" b="1" i="1" dirty="0" err="1" smtClean="0">
                <a:solidFill>
                  <a:srgbClr val="FF0000"/>
                </a:solidFill>
                <a:latin typeface="Arial" pitchFamily="34" charset="0"/>
                <a:cs typeface="Arial" pitchFamily="34" charset="0"/>
              </a:rPr>
              <a:t>for</a:t>
            </a:r>
            <a:r>
              <a:rPr lang="hu-HU" sz="2000" b="1" i="1" dirty="0" smtClean="0">
                <a:solidFill>
                  <a:srgbClr val="FF0000"/>
                </a:solidFill>
                <a:latin typeface="Arial" pitchFamily="34" charset="0"/>
                <a:cs typeface="Arial" pitchFamily="34" charset="0"/>
              </a:rPr>
              <a:t> Euro </a:t>
            </a:r>
            <a:r>
              <a:rPr lang="hu-HU" sz="2000" b="1" i="1" dirty="0" err="1" smtClean="0">
                <a:solidFill>
                  <a:srgbClr val="FF0000"/>
                </a:solidFill>
                <a:latin typeface="Arial" pitchFamily="34" charset="0"/>
                <a:cs typeface="Arial" pitchFamily="34" charset="0"/>
              </a:rPr>
              <a:t>billion</a:t>
            </a:r>
            <a:r>
              <a:rPr lang="hu-HU" sz="2000" b="1" i="1" dirty="0" smtClean="0">
                <a:solidFill>
                  <a:srgbClr val="FF0000"/>
                </a:solidFill>
                <a:latin typeface="Arial" pitchFamily="34" charset="0"/>
                <a:cs typeface="Arial" pitchFamily="34" charset="0"/>
              </a:rPr>
              <a:t> 38. </a:t>
            </a:r>
            <a:endParaRPr lang="hu-HU" sz="2000" b="1" i="1" dirty="0">
              <a:solidFill>
                <a:srgbClr val="FF0000"/>
              </a:solidFill>
              <a:latin typeface="Arial" pitchFamily="34" charset="0"/>
              <a:cs typeface="Arial" pitchFamily="34" charset="0"/>
            </a:endParaRPr>
          </a:p>
          <a:p>
            <a:pPr lvl="1">
              <a:buNone/>
            </a:pPr>
            <a:r>
              <a:rPr lang="hu-HU" sz="2000" b="1" i="1" dirty="0" err="1" smtClean="0">
                <a:solidFill>
                  <a:srgbClr val="FF0000"/>
                </a:solidFill>
                <a:latin typeface="Arial" pitchFamily="34" charset="0"/>
                <a:cs typeface="Arial" pitchFamily="34" charset="0"/>
              </a:rPr>
              <a:t>Based</a:t>
            </a:r>
            <a:r>
              <a:rPr lang="hu-HU" sz="2000" b="1" i="1" dirty="0" smtClean="0">
                <a:solidFill>
                  <a:srgbClr val="FF0000"/>
                </a:solidFill>
                <a:latin typeface="Arial" pitchFamily="34" charset="0"/>
                <a:cs typeface="Arial" pitchFamily="34" charset="0"/>
              </a:rPr>
              <a:t> </a:t>
            </a:r>
            <a:r>
              <a:rPr lang="hu-HU" sz="2000" b="1" i="1" dirty="0" err="1" smtClean="0">
                <a:solidFill>
                  <a:srgbClr val="FF0000"/>
                </a:solidFill>
                <a:latin typeface="Arial" pitchFamily="34" charset="0"/>
                <a:cs typeface="Arial" pitchFamily="34" charset="0"/>
              </a:rPr>
              <a:t>on</a:t>
            </a:r>
            <a:r>
              <a:rPr lang="hu-HU" sz="2000" b="1" i="1" dirty="0" smtClean="0">
                <a:solidFill>
                  <a:srgbClr val="FF0000"/>
                </a:solidFill>
                <a:latin typeface="Arial" pitchFamily="34" charset="0"/>
                <a:cs typeface="Arial" pitchFamily="34" charset="0"/>
              </a:rPr>
              <a:t>: </a:t>
            </a:r>
            <a:r>
              <a:rPr lang="hu-HU" sz="2000" b="1" i="1" dirty="0" err="1" smtClean="0">
                <a:solidFill>
                  <a:srgbClr val="FF0000"/>
                </a:solidFill>
                <a:latin typeface="Arial" pitchFamily="34" charset="0"/>
                <a:cs typeface="Arial" pitchFamily="34" charset="0"/>
              </a:rPr>
              <a:t>viewed</a:t>
            </a:r>
            <a:r>
              <a:rPr lang="hu-HU" sz="2000" b="1" i="1" dirty="0" smtClean="0">
                <a:solidFill>
                  <a:srgbClr val="FF0000"/>
                </a:solidFill>
                <a:latin typeface="Arial" pitchFamily="34" charset="0"/>
                <a:cs typeface="Arial" pitchFamily="34" charset="0"/>
              </a:rPr>
              <a:t> 23 Jan 2014, &lt;http://ec.europa.eu/clima/policies/2030/index_en.htm&gt;.</a:t>
            </a:r>
          </a:p>
        </p:txBody>
      </p:sp>
      <p:sp>
        <p:nvSpPr>
          <p:cNvPr id="5" name="Szövegdoboz 4"/>
          <p:cNvSpPr txBox="1"/>
          <p:nvPr/>
        </p:nvSpPr>
        <p:spPr>
          <a:xfrm>
            <a:off x="500034" y="4365104"/>
            <a:ext cx="8143932" cy="276999"/>
          </a:xfrm>
          <a:prstGeom prst="rect">
            <a:avLst/>
          </a:prstGeom>
          <a:noFill/>
        </p:spPr>
        <p:txBody>
          <a:bodyPr wrap="square" rtlCol="0">
            <a:spAutoFit/>
          </a:bodyPr>
          <a:lstStyle/>
          <a:p>
            <a:r>
              <a:rPr lang="hu-HU" sz="1200" dirty="0" err="1" smtClean="0">
                <a:latin typeface="Arial" pitchFamily="34" charset="0"/>
                <a:cs typeface="Arial" pitchFamily="34" charset="0"/>
              </a:rPr>
              <a:t>Adopted</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by</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the</a:t>
            </a:r>
            <a:r>
              <a:rPr lang="hu-HU" sz="1200" dirty="0" smtClean="0">
                <a:latin typeface="Arial" pitchFamily="34" charset="0"/>
                <a:cs typeface="Arial" pitchFamily="34" charset="0"/>
              </a:rPr>
              <a:t> EU </a:t>
            </a:r>
            <a:r>
              <a:rPr lang="hu-HU" sz="1200" dirty="0" err="1" smtClean="0">
                <a:latin typeface="Arial" pitchFamily="34" charset="0"/>
                <a:cs typeface="Arial" pitchFamily="34" charset="0"/>
              </a:rPr>
              <a:t>Council</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on</a:t>
            </a:r>
            <a:r>
              <a:rPr lang="hu-HU" sz="1200" dirty="0" smtClean="0">
                <a:latin typeface="Arial" pitchFamily="34" charset="0"/>
                <a:cs typeface="Arial" pitchFamily="34" charset="0"/>
              </a:rPr>
              <a:t> 6 </a:t>
            </a:r>
            <a:r>
              <a:rPr lang="hu-HU" sz="1200" dirty="0" err="1" smtClean="0">
                <a:latin typeface="Arial" pitchFamily="34" charset="0"/>
                <a:cs typeface="Arial" pitchFamily="34" charset="0"/>
              </a:rPr>
              <a:t>Apr</a:t>
            </a:r>
            <a:r>
              <a:rPr lang="hu-HU" sz="1200" dirty="0" smtClean="0">
                <a:latin typeface="Arial" pitchFamily="34" charset="0"/>
                <a:cs typeface="Arial" pitchFamily="34" charset="0"/>
              </a:rPr>
              <a:t> 2009</a:t>
            </a:r>
            <a:endParaRPr lang="hu-HU"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2"/>
          <p:cNvSpPr>
            <a:spLocks noGrp="1"/>
          </p:cNvSpPr>
          <p:nvPr>
            <p:ph type="sldNum" sz="quarter" idx="11"/>
          </p:nvPr>
        </p:nvSpPr>
        <p:spPr>
          <a:xfrm>
            <a:off x="0" y="6397625"/>
            <a:ext cx="2895600" cy="457200"/>
          </a:xfrm>
          <a:noFill/>
          <a:ln algn="ctr"/>
        </p:spPr>
        <p:txBody>
          <a:bodyPr/>
          <a:lstStyle/>
          <a:p>
            <a:pPr algn="l"/>
            <a:fld id="{0F2411BD-C830-4EAA-AA83-D8026CDFDBFE}" type="slidenum">
              <a:rPr lang="en-US" smtClean="0"/>
              <a:pPr algn="l"/>
              <a:t>22</a:t>
            </a:fld>
            <a:endParaRPr lang="en-US" smtClean="0"/>
          </a:p>
        </p:txBody>
      </p:sp>
      <p:sp>
        <p:nvSpPr>
          <p:cNvPr id="6147" name="Text Box 2"/>
          <p:cNvSpPr txBox="1">
            <a:spLocks noChangeArrowheads="1"/>
          </p:cNvSpPr>
          <p:nvPr/>
        </p:nvSpPr>
        <p:spPr bwMode="auto">
          <a:xfrm>
            <a:off x="463550" y="1474788"/>
            <a:ext cx="7921625" cy="328612"/>
          </a:xfrm>
          <a:prstGeom prst="rect">
            <a:avLst/>
          </a:prstGeom>
          <a:noFill/>
          <a:ln w="9525">
            <a:noFill/>
            <a:miter lim="800000"/>
            <a:headEnd type="none" w="sm" len="sm"/>
            <a:tailEnd type="none" w="sm" len="sm"/>
          </a:ln>
        </p:spPr>
        <p:txBody>
          <a:bodyPr lIns="27432" tIns="27432" rIns="27432" bIns="27432">
            <a:spAutoFit/>
          </a:bodyPr>
          <a:lstStyle/>
          <a:p>
            <a:pPr eaLnBrk="0" hangingPunct="0">
              <a:spcBef>
                <a:spcPct val="50000"/>
              </a:spcBef>
            </a:pPr>
            <a:r>
              <a:rPr lang="en-GB" sz="1800" b="1">
                <a:solidFill>
                  <a:srgbClr val="505078"/>
                </a:solidFill>
                <a:latin typeface="Arial" pitchFamily="34" charset="0"/>
              </a:rPr>
              <a:t>GHG life-cycle emissions per unit of energy</a:t>
            </a:r>
            <a:r>
              <a:rPr lang="en-GB" sz="1600" b="1">
                <a:solidFill>
                  <a:srgbClr val="505078"/>
                </a:solidFill>
                <a:latin typeface="Arial" pitchFamily="34" charset="0"/>
              </a:rPr>
              <a:t> </a:t>
            </a:r>
            <a:endParaRPr lang="en-US" sz="1200" b="1">
              <a:solidFill>
                <a:srgbClr val="505078"/>
              </a:solidFill>
              <a:latin typeface="Arial" pitchFamily="34" charset="0"/>
              <a:cs typeface="Arial" pitchFamily="34" charset="0"/>
            </a:endParaRPr>
          </a:p>
        </p:txBody>
      </p:sp>
      <p:sp>
        <p:nvSpPr>
          <p:cNvPr id="6148" name="AutoShape 4" descr="Stationery">
            <a:hlinkClick r:id="" action="ppaction://noaction" highlightClick="1"/>
          </p:cNvPr>
          <p:cNvSpPr>
            <a:spLocks noChangeArrowheads="1"/>
          </p:cNvSpPr>
          <p:nvPr/>
        </p:nvSpPr>
        <p:spPr bwMode="auto">
          <a:xfrm>
            <a:off x="6027738" y="2962275"/>
            <a:ext cx="2232025" cy="865188"/>
          </a:xfrm>
          <a:prstGeom prst="actionButtonBlank">
            <a:avLst/>
          </a:prstGeom>
          <a:blipFill dpi="0" rotWithShape="1">
            <a:blip r:embed="rId3" cstate="print"/>
            <a:srcRect/>
            <a:tile tx="0" ty="0" sx="100000" sy="100000" flip="none" algn="tl"/>
          </a:blipFill>
          <a:ln w="9525">
            <a:noFill/>
            <a:miter lim="800000"/>
            <a:headEnd/>
            <a:tailEnd/>
          </a:ln>
        </p:spPr>
        <p:txBody>
          <a:bodyPr wrap="none" anchor="ctr"/>
          <a:lstStyle/>
          <a:p>
            <a:pPr eaLnBrk="0" hangingPunct="0"/>
            <a:endParaRPr lang="hu-HU"/>
          </a:p>
        </p:txBody>
      </p:sp>
      <p:sp>
        <p:nvSpPr>
          <p:cNvPr id="6149" name="Text Box 5"/>
          <p:cNvSpPr txBox="1">
            <a:spLocks noChangeArrowheads="1"/>
          </p:cNvSpPr>
          <p:nvPr/>
        </p:nvSpPr>
        <p:spPr bwMode="auto">
          <a:xfrm>
            <a:off x="5973763" y="3121025"/>
            <a:ext cx="2286000" cy="677863"/>
          </a:xfrm>
          <a:prstGeom prst="rect">
            <a:avLst/>
          </a:prstGeom>
          <a:noFill/>
          <a:ln w="9525">
            <a:noFill/>
            <a:miter lim="800000"/>
            <a:headEnd/>
            <a:tailEnd/>
          </a:ln>
        </p:spPr>
        <p:txBody>
          <a:bodyPr>
            <a:spAutoFit/>
          </a:bodyPr>
          <a:lstStyle/>
          <a:p>
            <a:pPr algn="ctr">
              <a:lnSpc>
                <a:spcPct val="50000"/>
              </a:lnSpc>
              <a:spcBef>
                <a:spcPct val="50000"/>
              </a:spcBef>
            </a:pPr>
            <a:r>
              <a:rPr lang="en-US" sz="1400" b="1">
                <a:solidFill>
                  <a:schemeClr val="tx1"/>
                </a:solidFill>
                <a:latin typeface="Arial" pitchFamily="34" charset="0"/>
                <a:cs typeface="Arial" pitchFamily="34" charset="0"/>
              </a:rPr>
              <a:t>Combustion of </a:t>
            </a:r>
          </a:p>
          <a:p>
            <a:pPr algn="ctr">
              <a:lnSpc>
                <a:spcPct val="50000"/>
              </a:lnSpc>
              <a:spcBef>
                <a:spcPct val="50000"/>
              </a:spcBef>
            </a:pPr>
            <a:r>
              <a:rPr lang="en-US" sz="1400" b="1">
                <a:solidFill>
                  <a:schemeClr val="tx1"/>
                </a:solidFill>
                <a:latin typeface="Arial" pitchFamily="34" charset="0"/>
                <a:cs typeface="Arial" pitchFamily="34" charset="0"/>
              </a:rPr>
              <a:t>unit of energy </a:t>
            </a:r>
          </a:p>
          <a:p>
            <a:pPr algn="ctr">
              <a:lnSpc>
                <a:spcPct val="50000"/>
              </a:lnSpc>
              <a:spcBef>
                <a:spcPct val="50000"/>
              </a:spcBef>
            </a:pPr>
            <a:r>
              <a:rPr lang="en-GB" sz="1600" b="1">
                <a:solidFill>
                  <a:srgbClr val="FF0000"/>
                </a:solidFill>
                <a:latin typeface="Arial" pitchFamily="34" charset="0"/>
                <a:cs typeface="Arial" pitchFamily="34" charset="0"/>
              </a:rPr>
              <a:t>85%</a:t>
            </a:r>
            <a:r>
              <a:rPr lang="en-GB" sz="1600" b="1">
                <a:solidFill>
                  <a:schemeClr val="tx1"/>
                </a:solidFill>
                <a:latin typeface="Arial" pitchFamily="34" charset="0"/>
                <a:cs typeface="Arial" pitchFamily="34" charset="0"/>
              </a:rPr>
              <a:t> </a:t>
            </a:r>
            <a:endParaRPr lang="en-US" sz="1600">
              <a:solidFill>
                <a:schemeClr val="tx1"/>
              </a:solidFill>
              <a:latin typeface="Arial" pitchFamily="34" charset="0"/>
              <a:cs typeface="Arial" pitchFamily="34" charset="0"/>
            </a:endParaRPr>
          </a:p>
        </p:txBody>
      </p:sp>
      <p:sp>
        <p:nvSpPr>
          <p:cNvPr id="6150" name="AutoShape 6" descr="Stationery">
            <a:hlinkClick r:id="" action="ppaction://noaction" highlightClick="1"/>
          </p:cNvPr>
          <p:cNvSpPr>
            <a:spLocks noChangeArrowheads="1"/>
          </p:cNvSpPr>
          <p:nvPr/>
        </p:nvSpPr>
        <p:spPr bwMode="auto">
          <a:xfrm>
            <a:off x="2251075" y="3290888"/>
            <a:ext cx="1504950" cy="471487"/>
          </a:xfrm>
          <a:prstGeom prst="actionButtonBlank">
            <a:avLst/>
          </a:prstGeom>
          <a:blipFill dpi="0" rotWithShape="1">
            <a:blip r:embed="rId3" cstate="print"/>
            <a:srcRect/>
            <a:tile tx="0" ty="0" sx="100000" sy="100000" flip="none" algn="tl"/>
          </a:blipFill>
          <a:ln w="9525">
            <a:noFill/>
            <a:miter lim="800000"/>
            <a:headEnd/>
            <a:tailEnd/>
          </a:ln>
        </p:spPr>
        <p:txBody>
          <a:bodyPr wrap="none" anchor="ctr"/>
          <a:lstStyle/>
          <a:p>
            <a:pPr eaLnBrk="0" hangingPunct="0"/>
            <a:endParaRPr lang="hu-HU"/>
          </a:p>
        </p:txBody>
      </p:sp>
      <p:sp>
        <p:nvSpPr>
          <p:cNvPr id="6151" name="Text Box 7"/>
          <p:cNvSpPr txBox="1">
            <a:spLocks noChangeArrowheads="1"/>
          </p:cNvSpPr>
          <p:nvPr/>
        </p:nvSpPr>
        <p:spPr bwMode="auto">
          <a:xfrm>
            <a:off x="2468563" y="3298825"/>
            <a:ext cx="958850" cy="492125"/>
          </a:xfrm>
          <a:prstGeom prst="rect">
            <a:avLst/>
          </a:prstGeom>
          <a:noFill/>
          <a:ln w="9525" algn="ctr">
            <a:noFill/>
            <a:miter lim="800000"/>
            <a:headEnd/>
            <a:tailEnd/>
          </a:ln>
        </p:spPr>
        <p:txBody>
          <a:bodyPr>
            <a:spAutoFit/>
          </a:bodyPr>
          <a:lstStyle/>
          <a:p>
            <a:r>
              <a:rPr lang="en-US" sz="1200" b="1">
                <a:solidFill>
                  <a:schemeClr val="tx1"/>
                </a:solidFill>
                <a:latin typeface="Arial" pitchFamily="34" charset="0"/>
                <a:cs typeface="Arial" pitchFamily="34" charset="0"/>
              </a:rPr>
              <a:t>Refining</a:t>
            </a:r>
          </a:p>
          <a:p>
            <a:r>
              <a:rPr lang="en-GB" sz="1400" b="1">
                <a:solidFill>
                  <a:srgbClr val="FF0000"/>
                </a:solidFill>
                <a:latin typeface="Arial" pitchFamily="34" charset="0"/>
                <a:cs typeface="Arial" pitchFamily="34" charset="0"/>
              </a:rPr>
              <a:t>8 – 10 %</a:t>
            </a:r>
            <a:r>
              <a:rPr lang="en-GB" sz="1200" b="1">
                <a:solidFill>
                  <a:srgbClr val="FF0000"/>
                </a:solidFill>
                <a:latin typeface="Arial" pitchFamily="34" charset="0"/>
                <a:cs typeface="Arial" pitchFamily="34" charset="0"/>
              </a:rPr>
              <a:t> </a:t>
            </a:r>
            <a:endParaRPr lang="en-US" sz="1200" b="1">
              <a:solidFill>
                <a:srgbClr val="FF0000"/>
              </a:solidFill>
              <a:latin typeface="Arial" pitchFamily="34" charset="0"/>
              <a:cs typeface="Arial" pitchFamily="34" charset="0"/>
            </a:endParaRPr>
          </a:p>
        </p:txBody>
      </p:sp>
      <p:sp>
        <p:nvSpPr>
          <p:cNvPr id="6152" name="AutoShape 8" descr="Stationery">
            <a:hlinkClick r:id="" action="ppaction://noaction" highlightClick="1"/>
          </p:cNvPr>
          <p:cNvSpPr>
            <a:spLocks noChangeArrowheads="1"/>
          </p:cNvSpPr>
          <p:nvPr/>
        </p:nvSpPr>
        <p:spPr bwMode="auto">
          <a:xfrm>
            <a:off x="546100" y="3297238"/>
            <a:ext cx="1698625" cy="455612"/>
          </a:xfrm>
          <a:prstGeom prst="actionButtonBlank">
            <a:avLst/>
          </a:prstGeom>
          <a:blipFill dpi="0" rotWithShape="1">
            <a:blip r:embed="rId3" cstate="print"/>
            <a:srcRect/>
            <a:tile tx="0" ty="0" sx="100000" sy="100000" flip="none" algn="tl"/>
          </a:blipFill>
          <a:ln w="9525">
            <a:noFill/>
            <a:miter lim="800000"/>
            <a:headEnd/>
            <a:tailEnd/>
          </a:ln>
        </p:spPr>
        <p:txBody>
          <a:bodyPr wrap="none" anchor="ctr"/>
          <a:lstStyle/>
          <a:p>
            <a:pPr eaLnBrk="0" hangingPunct="0"/>
            <a:endParaRPr lang="hu-HU"/>
          </a:p>
        </p:txBody>
      </p:sp>
      <p:sp>
        <p:nvSpPr>
          <p:cNvPr id="6153" name="Text Box 9"/>
          <p:cNvSpPr txBox="1">
            <a:spLocks noChangeArrowheads="1"/>
          </p:cNvSpPr>
          <p:nvPr/>
        </p:nvSpPr>
        <p:spPr bwMode="auto">
          <a:xfrm>
            <a:off x="447675" y="3267075"/>
            <a:ext cx="1781175" cy="492125"/>
          </a:xfrm>
          <a:prstGeom prst="rect">
            <a:avLst/>
          </a:prstGeom>
          <a:noFill/>
          <a:ln w="9525">
            <a:noFill/>
            <a:miter lim="800000"/>
            <a:headEnd/>
            <a:tailEnd/>
          </a:ln>
        </p:spPr>
        <p:txBody>
          <a:bodyPr>
            <a:spAutoFit/>
          </a:bodyPr>
          <a:lstStyle/>
          <a:p>
            <a:r>
              <a:rPr lang="en-US" sz="1200" b="1">
                <a:solidFill>
                  <a:schemeClr val="tx1"/>
                </a:solidFill>
                <a:latin typeface="Arial" pitchFamily="34" charset="0"/>
                <a:cs typeface="Arial" pitchFamily="34" charset="0"/>
              </a:rPr>
              <a:t>Crude Production</a:t>
            </a:r>
          </a:p>
          <a:p>
            <a:r>
              <a:rPr lang="en-US" sz="1400" b="1">
                <a:solidFill>
                  <a:srgbClr val="FF0000"/>
                </a:solidFill>
                <a:latin typeface="Arial" pitchFamily="34" charset="0"/>
                <a:cs typeface="Arial" pitchFamily="34" charset="0"/>
              </a:rPr>
              <a:t>1 – 4 %  </a:t>
            </a:r>
          </a:p>
        </p:txBody>
      </p:sp>
      <p:sp>
        <p:nvSpPr>
          <p:cNvPr id="6154" name="AutoShape 10"/>
          <p:cNvSpPr>
            <a:spLocks noChangeArrowheads="1"/>
          </p:cNvSpPr>
          <p:nvPr/>
        </p:nvSpPr>
        <p:spPr bwMode="auto">
          <a:xfrm>
            <a:off x="5392738" y="2643188"/>
            <a:ext cx="492125" cy="373062"/>
          </a:xfrm>
          <a:prstGeom prst="rightArrow">
            <a:avLst>
              <a:gd name="adj1" fmla="val 50000"/>
              <a:gd name="adj2" fmla="val 32979"/>
            </a:avLst>
          </a:prstGeom>
          <a:solidFill>
            <a:srgbClr val="505078"/>
          </a:solidFill>
          <a:ln w="9525">
            <a:noFill/>
            <a:miter lim="800000"/>
            <a:headEnd type="none" w="sm" len="sm"/>
            <a:tailEnd type="none" w="sm" len="sm"/>
          </a:ln>
        </p:spPr>
        <p:txBody>
          <a:bodyPr lIns="27432" tIns="27432" rIns="27432" bIns="27432" anchor="ctr">
            <a:spAutoFit/>
          </a:bodyPr>
          <a:lstStyle/>
          <a:p>
            <a:pPr eaLnBrk="0" hangingPunct="0"/>
            <a:endParaRPr lang="hu-HU"/>
          </a:p>
        </p:txBody>
      </p:sp>
      <p:sp>
        <p:nvSpPr>
          <p:cNvPr id="6155" name="Text Box 11"/>
          <p:cNvSpPr txBox="1">
            <a:spLocks noChangeArrowheads="1"/>
          </p:cNvSpPr>
          <p:nvPr/>
        </p:nvSpPr>
        <p:spPr bwMode="auto">
          <a:xfrm>
            <a:off x="709613" y="1868488"/>
            <a:ext cx="2995612" cy="236537"/>
          </a:xfrm>
          <a:prstGeom prst="rect">
            <a:avLst/>
          </a:prstGeom>
          <a:noFill/>
          <a:ln w="9525">
            <a:noFill/>
            <a:miter lim="800000"/>
            <a:headEnd type="none" w="sm" len="sm"/>
            <a:tailEnd type="none" w="sm" len="sm"/>
          </a:ln>
        </p:spPr>
        <p:txBody>
          <a:bodyPr lIns="27432" tIns="27432" rIns="27432" bIns="27432">
            <a:spAutoFit/>
          </a:bodyPr>
          <a:lstStyle/>
          <a:p>
            <a:pPr eaLnBrk="0" hangingPunct="0">
              <a:spcBef>
                <a:spcPct val="50000"/>
              </a:spcBef>
            </a:pPr>
            <a:r>
              <a:rPr lang="en-GB" sz="1200" i="1">
                <a:solidFill>
                  <a:srgbClr val="5F5F5F"/>
                </a:solidFill>
                <a:latin typeface="Arial" pitchFamily="34" charset="0"/>
                <a:cs typeface="Arial" pitchFamily="34" charset="0"/>
              </a:rPr>
              <a:t>Production in Europe covered by ETS </a:t>
            </a:r>
            <a:endParaRPr lang="en-US" sz="1200" i="1">
              <a:solidFill>
                <a:srgbClr val="5F5F5F"/>
              </a:solidFill>
              <a:latin typeface="Arial" pitchFamily="34" charset="0"/>
              <a:cs typeface="Arial" pitchFamily="34" charset="0"/>
            </a:endParaRPr>
          </a:p>
        </p:txBody>
      </p:sp>
      <p:sp>
        <p:nvSpPr>
          <p:cNvPr id="6156" name="AutoShape 12"/>
          <p:cNvSpPr>
            <a:spLocks/>
          </p:cNvSpPr>
          <p:nvPr/>
        </p:nvSpPr>
        <p:spPr bwMode="auto">
          <a:xfrm rot="5400000">
            <a:off x="2868613" y="1733550"/>
            <a:ext cx="144462" cy="4484688"/>
          </a:xfrm>
          <a:prstGeom prst="leftBrace">
            <a:avLst>
              <a:gd name="adj1" fmla="val 99456"/>
              <a:gd name="adj2" fmla="val 50370"/>
            </a:avLst>
          </a:prstGeom>
          <a:noFill/>
          <a:ln w="50800">
            <a:solidFill>
              <a:srgbClr val="505078"/>
            </a:solidFill>
            <a:round/>
            <a:headEnd type="none" w="sm" len="sm"/>
            <a:tailEnd type="none" w="sm" len="sm"/>
          </a:ln>
        </p:spPr>
        <p:txBody>
          <a:bodyPr lIns="27432" tIns="27432" rIns="27432" bIns="27432" anchor="ctr">
            <a:spAutoFit/>
          </a:bodyPr>
          <a:lstStyle/>
          <a:p>
            <a:pPr eaLnBrk="0" hangingPunct="0"/>
            <a:endParaRPr lang="hu-HU"/>
          </a:p>
        </p:txBody>
      </p:sp>
      <p:sp>
        <p:nvSpPr>
          <p:cNvPr id="6157" name="AutoShape 13"/>
          <p:cNvSpPr>
            <a:spLocks/>
          </p:cNvSpPr>
          <p:nvPr/>
        </p:nvSpPr>
        <p:spPr bwMode="auto">
          <a:xfrm rot="5400000">
            <a:off x="6999288" y="2836863"/>
            <a:ext cx="215900" cy="2305050"/>
          </a:xfrm>
          <a:prstGeom prst="leftBrace">
            <a:avLst>
              <a:gd name="adj1" fmla="val 34204"/>
              <a:gd name="adj2" fmla="val 50370"/>
            </a:avLst>
          </a:prstGeom>
          <a:noFill/>
          <a:ln w="50800">
            <a:solidFill>
              <a:srgbClr val="505078"/>
            </a:solidFill>
            <a:round/>
            <a:headEnd type="none" w="sm" len="sm"/>
            <a:tailEnd type="none" w="sm" len="sm"/>
          </a:ln>
        </p:spPr>
        <p:txBody>
          <a:bodyPr lIns="27432" tIns="27432" rIns="27432" bIns="27432" anchor="ctr">
            <a:spAutoFit/>
          </a:bodyPr>
          <a:lstStyle/>
          <a:p>
            <a:pPr eaLnBrk="0" hangingPunct="0"/>
            <a:endParaRPr lang="hu-HU"/>
          </a:p>
        </p:txBody>
      </p:sp>
      <p:sp>
        <p:nvSpPr>
          <p:cNvPr id="6158" name="Text Box 14"/>
          <p:cNvSpPr txBox="1">
            <a:spLocks noChangeArrowheads="1"/>
          </p:cNvSpPr>
          <p:nvPr/>
        </p:nvSpPr>
        <p:spPr bwMode="auto">
          <a:xfrm>
            <a:off x="1557338" y="4097338"/>
            <a:ext cx="2971800" cy="603250"/>
          </a:xfrm>
          <a:prstGeom prst="rect">
            <a:avLst/>
          </a:prstGeom>
          <a:noFill/>
          <a:ln w="9525">
            <a:noFill/>
            <a:miter lim="800000"/>
            <a:headEnd type="none" w="sm" len="sm"/>
            <a:tailEnd type="none" w="sm" len="sm"/>
          </a:ln>
        </p:spPr>
        <p:txBody>
          <a:bodyPr lIns="27432" tIns="27432" rIns="27432" bIns="27432">
            <a:spAutoFit/>
          </a:bodyPr>
          <a:lstStyle/>
          <a:p>
            <a:pPr eaLnBrk="0" hangingPunct="0">
              <a:spcBef>
                <a:spcPct val="50000"/>
              </a:spcBef>
            </a:pPr>
            <a:r>
              <a:rPr lang="en-GB" sz="1400" b="1">
                <a:solidFill>
                  <a:srgbClr val="505078"/>
                </a:solidFill>
                <a:latin typeface="Arial" pitchFamily="34" charset="0"/>
                <a:cs typeface="Arial" pitchFamily="34" charset="0"/>
              </a:rPr>
              <a:t> </a:t>
            </a:r>
            <a:r>
              <a:rPr lang="en-GB" sz="2000" b="1" i="1">
                <a:solidFill>
                  <a:srgbClr val="505078"/>
                </a:solidFill>
                <a:latin typeface="Arial" pitchFamily="34" charset="0"/>
                <a:cs typeface="Arial" pitchFamily="34" charset="0"/>
              </a:rPr>
              <a:t>WELL TO TANK ~15%</a:t>
            </a:r>
            <a:r>
              <a:rPr lang="en-GB" sz="1400" b="1">
                <a:solidFill>
                  <a:srgbClr val="505078"/>
                </a:solidFill>
                <a:latin typeface="Arial" pitchFamily="34" charset="0"/>
                <a:cs typeface="Arial" pitchFamily="34" charset="0"/>
              </a:rPr>
              <a:t> </a:t>
            </a:r>
            <a:r>
              <a:rPr lang="en-GB" sz="1600" b="1">
                <a:solidFill>
                  <a:srgbClr val="505078"/>
                </a:solidFill>
                <a:latin typeface="Arial" pitchFamily="34" charset="0"/>
                <a:cs typeface="Arial" pitchFamily="34" charset="0"/>
              </a:rPr>
              <a:t>(production)</a:t>
            </a:r>
            <a:endParaRPr lang="en-US" sz="1600" b="1">
              <a:solidFill>
                <a:srgbClr val="505078"/>
              </a:solidFill>
              <a:latin typeface="Arial" pitchFamily="34" charset="0"/>
              <a:cs typeface="Arial" pitchFamily="34" charset="0"/>
            </a:endParaRPr>
          </a:p>
        </p:txBody>
      </p:sp>
      <p:sp>
        <p:nvSpPr>
          <p:cNvPr id="6159" name="Text Box 15"/>
          <p:cNvSpPr txBox="1">
            <a:spLocks noChangeArrowheads="1"/>
          </p:cNvSpPr>
          <p:nvPr/>
        </p:nvSpPr>
        <p:spPr bwMode="auto">
          <a:xfrm>
            <a:off x="5360988" y="4127500"/>
            <a:ext cx="2971800" cy="554038"/>
          </a:xfrm>
          <a:prstGeom prst="rect">
            <a:avLst/>
          </a:prstGeom>
          <a:noFill/>
          <a:ln w="9525">
            <a:noFill/>
            <a:miter lim="800000"/>
            <a:headEnd type="none" w="sm" len="sm"/>
            <a:tailEnd type="none" w="sm" len="sm"/>
          </a:ln>
        </p:spPr>
        <p:txBody>
          <a:bodyPr lIns="27432" tIns="27432" rIns="27432" bIns="27432">
            <a:spAutoFit/>
          </a:bodyPr>
          <a:lstStyle/>
          <a:p>
            <a:pPr eaLnBrk="0" hangingPunct="0">
              <a:spcBef>
                <a:spcPct val="50000"/>
              </a:spcBef>
            </a:pPr>
            <a:r>
              <a:rPr lang="en-GB" sz="1400" b="1">
                <a:solidFill>
                  <a:srgbClr val="505078"/>
                </a:solidFill>
                <a:latin typeface="Arial" pitchFamily="34" charset="0"/>
                <a:cs typeface="Arial" pitchFamily="34" charset="0"/>
              </a:rPr>
              <a:t> </a:t>
            </a:r>
            <a:r>
              <a:rPr lang="en-GB" sz="2000" b="1" i="1">
                <a:solidFill>
                  <a:srgbClr val="505078"/>
                </a:solidFill>
                <a:latin typeface="Arial" pitchFamily="34" charset="0"/>
                <a:cs typeface="Arial" pitchFamily="34" charset="0"/>
              </a:rPr>
              <a:t>TANK TO WHEEL ~85%</a:t>
            </a:r>
          </a:p>
          <a:p>
            <a:pPr eaLnBrk="0" hangingPunct="0">
              <a:lnSpc>
                <a:spcPct val="30000"/>
              </a:lnSpc>
              <a:spcBef>
                <a:spcPct val="50000"/>
              </a:spcBef>
            </a:pPr>
            <a:r>
              <a:rPr lang="en-GB" sz="1600" b="1">
                <a:solidFill>
                  <a:srgbClr val="505078"/>
                </a:solidFill>
                <a:latin typeface="Arial" pitchFamily="34" charset="0"/>
                <a:cs typeface="Arial" pitchFamily="34" charset="0"/>
              </a:rPr>
              <a:t>(consumption)</a:t>
            </a:r>
            <a:endParaRPr lang="en-US" sz="1600" b="1">
              <a:solidFill>
                <a:srgbClr val="505078"/>
              </a:solidFill>
              <a:latin typeface="Arial" pitchFamily="34" charset="0"/>
              <a:cs typeface="Arial" pitchFamily="34" charset="0"/>
            </a:endParaRPr>
          </a:p>
        </p:txBody>
      </p:sp>
      <p:pic>
        <p:nvPicPr>
          <p:cNvPr id="6160" name="Picture 16"/>
          <p:cNvPicPr>
            <a:picLocks noChangeAspect="1" noChangeArrowheads="1"/>
          </p:cNvPicPr>
          <p:nvPr/>
        </p:nvPicPr>
        <p:blipFill>
          <a:blip r:embed="rId4" cstate="print"/>
          <a:srcRect t="5498" r="87343" b="30133"/>
          <a:stretch>
            <a:fillRect/>
          </a:stretch>
        </p:blipFill>
        <p:spPr bwMode="auto">
          <a:xfrm>
            <a:off x="876300" y="2393950"/>
            <a:ext cx="868363" cy="892175"/>
          </a:xfrm>
          <a:prstGeom prst="rect">
            <a:avLst/>
          </a:prstGeom>
          <a:noFill/>
          <a:ln w="9525">
            <a:noFill/>
            <a:miter lim="800000"/>
            <a:headEnd/>
            <a:tailEnd/>
          </a:ln>
        </p:spPr>
      </p:pic>
      <p:sp>
        <p:nvSpPr>
          <p:cNvPr id="6161" name="AutoShape 17" descr="Stationery">
            <a:hlinkClick r:id="" action="ppaction://noaction" highlightClick="1"/>
          </p:cNvPr>
          <p:cNvSpPr>
            <a:spLocks noChangeArrowheads="1"/>
          </p:cNvSpPr>
          <p:nvPr/>
        </p:nvSpPr>
        <p:spPr bwMode="auto">
          <a:xfrm>
            <a:off x="3756025" y="3297238"/>
            <a:ext cx="1530350" cy="471487"/>
          </a:xfrm>
          <a:prstGeom prst="actionButtonBlank">
            <a:avLst/>
          </a:prstGeom>
          <a:blipFill dpi="0" rotWithShape="1">
            <a:blip r:embed="rId3" cstate="print"/>
            <a:srcRect/>
            <a:tile tx="0" ty="0" sx="100000" sy="100000" flip="none" algn="tl"/>
          </a:blipFill>
          <a:ln w="9525">
            <a:noFill/>
            <a:miter lim="800000"/>
            <a:headEnd/>
            <a:tailEnd/>
          </a:ln>
        </p:spPr>
        <p:txBody>
          <a:bodyPr wrap="none" anchor="ctr"/>
          <a:lstStyle/>
          <a:p>
            <a:pPr eaLnBrk="0" hangingPunct="0"/>
            <a:endParaRPr lang="hu-HU"/>
          </a:p>
        </p:txBody>
      </p:sp>
      <p:sp>
        <p:nvSpPr>
          <p:cNvPr id="6162" name="Text Box 18"/>
          <p:cNvSpPr txBox="1">
            <a:spLocks noChangeArrowheads="1"/>
          </p:cNvSpPr>
          <p:nvPr/>
        </p:nvSpPr>
        <p:spPr bwMode="auto">
          <a:xfrm>
            <a:off x="3613150" y="3284538"/>
            <a:ext cx="1758950" cy="492125"/>
          </a:xfrm>
          <a:prstGeom prst="rect">
            <a:avLst/>
          </a:prstGeom>
          <a:noFill/>
          <a:ln w="9525" algn="ctr">
            <a:noFill/>
            <a:miter lim="800000"/>
            <a:headEnd/>
            <a:tailEnd/>
          </a:ln>
        </p:spPr>
        <p:txBody>
          <a:bodyPr>
            <a:spAutoFit/>
          </a:bodyPr>
          <a:lstStyle/>
          <a:p>
            <a:r>
              <a:rPr lang="en-US" sz="1200" b="1">
                <a:solidFill>
                  <a:schemeClr val="tx1"/>
                </a:solidFill>
                <a:latin typeface="Arial" pitchFamily="34" charset="0"/>
                <a:cs typeface="Arial" pitchFamily="34" charset="0"/>
              </a:rPr>
              <a:t>Distribution &amp; retail</a:t>
            </a:r>
          </a:p>
          <a:p>
            <a:r>
              <a:rPr lang="en-GB" sz="1400" b="1">
                <a:solidFill>
                  <a:srgbClr val="FF0000"/>
                </a:solidFill>
                <a:latin typeface="Arial" pitchFamily="34" charset="0"/>
                <a:cs typeface="Arial" pitchFamily="34" charset="0"/>
              </a:rPr>
              <a:t>1%</a:t>
            </a:r>
            <a:r>
              <a:rPr lang="en-GB" sz="1400" b="1">
                <a:solidFill>
                  <a:schemeClr val="tx1"/>
                </a:solidFill>
                <a:latin typeface="Arial" pitchFamily="34" charset="0"/>
                <a:cs typeface="Arial" pitchFamily="34" charset="0"/>
              </a:rPr>
              <a:t> </a:t>
            </a:r>
            <a:endParaRPr lang="en-US" sz="1400" b="1">
              <a:solidFill>
                <a:schemeClr val="tx1"/>
              </a:solidFill>
              <a:latin typeface="Arial" pitchFamily="34" charset="0"/>
              <a:cs typeface="Arial" pitchFamily="34" charset="0"/>
            </a:endParaRPr>
          </a:p>
        </p:txBody>
      </p:sp>
      <p:pic>
        <p:nvPicPr>
          <p:cNvPr id="6163" name="Picture 19"/>
          <p:cNvPicPr>
            <a:picLocks noChangeAspect="1" noChangeArrowheads="1"/>
          </p:cNvPicPr>
          <p:nvPr/>
        </p:nvPicPr>
        <p:blipFill>
          <a:blip r:embed="rId4" cstate="print"/>
          <a:srcRect l="39720" r="47003" b="35371"/>
          <a:stretch>
            <a:fillRect/>
          </a:stretch>
        </p:blipFill>
        <p:spPr bwMode="auto">
          <a:xfrm>
            <a:off x="2478088" y="2417763"/>
            <a:ext cx="895350" cy="874712"/>
          </a:xfrm>
          <a:prstGeom prst="rect">
            <a:avLst/>
          </a:prstGeom>
          <a:noFill/>
          <a:ln w="9525">
            <a:noFill/>
            <a:miter lim="800000"/>
            <a:headEnd/>
            <a:tailEnd/>
          </a:ln>
        </p:spPr>
      </p:pic>
      <p:grpSp>
        <p:nvGrpSpPr>
          <p:cNvPr id="2" name="Group 20"/>
          <p:cNvGrpSpPr>
            <a:grpSpLocks/>
          </p:cNvGrpSpPr>
          <p:nvPr/>
        </p:nvGrpSpPr>
        <p:grpSpPr bwMode="auto">
          <a:xfrm>
            <a:off x="3881438" y="2417763"/>
            <a:ext cx="1285875" cy="893762"/>
            <a:chOff x="2929" y="1585"/>
            <a:chExt cx="970" cy="715"/>
          </a:xfrm>
        </p:grpSpPr>
        <p:pic>
          <p:nvPicPr>
            <p:cNvPr id="6171" name="Picture 21"/>
            <p:cNvPicPr>
              <a:picLocks noChangeAspect="1" noChangeArrowheads="1"/>
            </p:cNvPicPr>
            <p:nvPr/>
          </p:nvPicPr>
          <p:blipFill>
            <a:blip r:embed="rId4" cstate="print"/>
            <a:srcRect l="69109" r="12476" b="26768"/>
            <a:stretch>
              <a:fillRect/>
            </a:stretch>
          </p:blipFill>
          <p:spPr bwMode="auto">
            <a:xfrm>
              <a:off x="3003" y="1585"/>
              <a:ext cx="896" cy="715"/>
            </a:xfrm>
            <a:prstGeom prst="rect">
              <a:avLst/>
            </a:prstGeom>
            <a:noFill/>
            <a:ln w="9525">
              <a:noFill/>
              <a:miter lim="800000"/>
              <a:headEnd/>
              <a:tailEnd/>
            </a:ln>
          </p:spPr>
        </p:pic>
        <p:pic>
          <p:nvPicPr>
            <p:cNvPr id="6172" name="Picture 22"/>
            <p:cNvPicPr>
              <a:picLocks noChangeAspect="1" noChangeArrowheads="1"/>
            </p:cNvPicPr>
            <p:nvPr/>
          </p:nvPicPr>
          <p:blipFill>
            <a:blip r:embed="rId4" cstate="print"/>
            <a:srcRect l="53201" r="39359" b="26768"/>
            <a:stretch>
              <a:fillRect/>
            </a:stretch>
          </p:blipFill>
          <p:spPr bwMode="auto">
            <a:xfrm>
              <a:off x="2929" y="1585"/>
              <a:ext cx="362" cy="715"/>
            </a:xfrm>
            <a:prstGeom prst="rect">
              <a:avLst/>
            </a:prstGeom>
            <a:noFill/>
            <a:ln w="9525">
              <a:noFill/>
              <a:miter lim="800000"/>
              <a:headEnd/>
              <a:tailEnd/>
            </a:ln>
          </p:spPr>
        </p:pic>
      </p:grpSp>
      <p:sp>
        <p:nvSpPr>
          <p:cNvPr id="6165" name="AutoShape 23"/>
          <p:cNvSpPr>
            <a:spLocks/>
          </p:cNvSpPr>
          <p:nvPr/>
        </p:nvSpPr>
        <p:spPr bwMode="auto">
          <a:xfrm rot="-5400000">
            <a:off x="2047875" y="990600"/>
            <a:ext cx="234950" cy="2501900"/>
          </a:xfrm>
          <a:prstGeom prst="rightBrace">
            <a:avLst>
              <a:gd name="adj1" fmla="val 88739"/>
              <a:gd name="adj2" fmla="val 47796"/>
            </a:avLst>
          </a:prstGeom>
          <a:noFill/>
          <a:ln w="28575">
            <a:solidFill>
              <a:schemeClr val="bg2"/>
            </a:solidFill>
            <a:round/>
            <a:headEnd/>
            <a:tailEnd/>
          </a:ln>
        </p:spPr>
        <p:txBody>
          <a:bodyPr wrap="none" anchor="ctr"/>
          <a:lstStyle/>
          <a:p>
            <a:pPr eaLnBrk="0" hangingPunct="0"/>
            <a:endParaRPr lang="hu-HU"/>
          </a:p>
        </p:txBody>
      </p:sp>
      <p:pic>
        <p:nvPicPr>
          <p:cNvPr id="6166" name="Picture 24"/>
          <p:cNvPicPr>
            <a:picLocks noChangeAspect="1" noChangeArrowheads="1"/>
          </p:cNvPicPr>
          <p:nvPr/>
        </p:nvPicPr>
        <p:blipFill>
          <a:blip r:embed="rId4" cstate="print"/>
          <a:srcRect l="87515" b="28046"/>
          <a:stretch>
            <a:fillRect/>
          </a:stretch>
        </p:blipFill>
        <p:spPr bwMode="auto">
          <a:xfrm>
            <a:off x="6623050" y="1930400"/>
            <a:ext cx="1004888" cy="1000125"/>
          </a:xfrm>
          <a:prstGeom prst="rect">
            <a:avLst/>
          </a:prstGeom>
          <a:noFill/>
          <a:ln w="28575">
            <a:noFill/>
            <a:miter lim="800000"/>
            <a:headEnd/>
            <a:tailEnd/>
          </a:ln>
        </p:spPr>
      </p:pic>
      <p:sp>
        <p:nvSpPr>
          <p:cNvPr id="6167" name="Text Box 25"/>
          <p:cNvSpPr txBox="1">
            <a:spLocks noChangeArrowheads="1"/>
          </p:cNvSpPr>
          <p:nvPr/>
        </p:nvSpPr>
        <p:spPr bwMode="auto">
          <a:xfrm>
            <a:off x="7970838" y="6642100"/>
            <a:ext cx="1203325" cy="225425"/>
          </a:xfrm>
          <a:prstGeom prst="rect">
            <a:avLst/>
          </a:prstGeom>
          <a:noFill/>
          <a:ln w="12700">
            <a:noFill/>
            <a:miter lim="800000"/>
            <a:headEnd/>
            <a:tailEnd/>
          </a:ln>
        </p:spPr>
        <p:txBody>
          <a:bodyPr wrap="none" lIns="90488" tIns="44450" rIns="90488" bIns="44450">
            <a:spAutoFit/>
          </a:bodyPr>
          <a:lstStyle/>
          <a:p>
            <a:pPr eaLnBrk="0" hangingPunct="0">
              <a:spcBef>
                <a:spcPct val="20000"/>
              </a:spcBef>
              <a:buFont typeface="Wingdings" pitchFamily="2" charset="2"/>
              <a:buNone/>
            </a:pPr>
            <a:r>
              <a:rPr lang="en-GB" sz="900" i="1">
                <a:solidFill>
                  <a:schemeClr val="tx1"/>
                </a:solidFill>
                <a:latin typeface="Arial" pitchFamily="34" charset="0"/>
                <a:cs typeface="Arial" pitchFamily="34" charset="0"/>
              </a:rPr>
              <a:t>Source: CONCAWE</a:t>
            </a:r>
          </a:p>
        </p:txBody>
      </p:sp>
      <p:sp>
        <p:nvSpPr>
          <p:cNvPr id="34" name="Left Brace 33"/>
          <p:cNvSpPr/>
          <p:nvPr/>
        </p:nvSpPr>
        <p:spPr bwMode="auto">
          <a:xfrm rot="16200000">
            <a:off x="4250531" y="1393032"/>
            <a:ext cx="428625" cy="7786688"/>
          </a:xfrm>
          <a:prstGeom prst="leftBrace">
            <a:avLst/>
          </a:prstGeom>
          <a:noFill/>
          <a:ln w="44450" cap="flat" cmpd="sng" algn="ctr">
            <a:solidFill>
              <a:schemeClr val="bg2">
                <a:lumMod val="50000"/>
              </a:schemeClr>
            </a:solidFill>
            <a:prstDash val="solid"/>
            <a:round/>
            <a:headEnd type="none" w="med" len="med"/>
            <a:tailEnd type="none" w="med" len="med"/>
          </a:ln>
          <a:effectLst/>
        </p:spPr>
        <p:txBody>
          <a:bodyPr/>
          <a:lstStyle/>
          <a:p>
            <a:pPr eaLnBrk="0" hangingPunct="0">
              <a:defRPr/>
            </a:pPr>
            <a:endParaRPr lang="en-US"/>
          </a:p>
        </p:txBody>
      </p:sp>
      <p:sp>
        <p:nvSpPr>
          <p:cNvPr id="6169" name="Text Box 14"/>
          <p:cNvSpPr txBox="1">
            <a:spLocks noChangeArrowheads="1"/>
          </p:cNvSpPr>
          <p:nvPr/>
        </p:nvSpPr>
        <p:spPr bwMode="auto">
          <a:xfrm>
            <a:off x="3314700" y="5611813"/>
            <a:ext cx="2971800" cy="363537"/>
          </a:xfrm>
          <a:prstGeom prst="rect">
            <a:avLst/>
          </a:prstGeom>
          <a:noFill/>
          <a:ln w="9525">
            <a:noFill/>
            <a:miter lim="800000"/>
            <a:headEnd type="none" w="sm" len="sm"/>
            <a:tailEnd type="none" w="sm" len="sm"/>
          </a:ln>
        </p:spPr>
        <p:txBody>
          <a:bodyPr lIns="27432" tIns="27432" rIns="27432" bIns="27432">
            <a:spAutoFit/>
          </a:bodyPr>
          <a:lstStyle/>
          <a:p>
            <a:pPr eaLnBrk="0" hangingPunct="0">
              <a:spcBef>
                <a:spcPct val="50000"/>
              </a:spcBef>
            </a:pPr>
            <a:r>
              <a:rPr lang="en-GB" sz="1400" b="1">
                <a:solidFill>
                  <a:srgbClr val="505078"/>
                </a:solidFill>
                <a:latin typeface="Arial" pitchFamily="34" charset="0"/>
                <a:cs typeface="Arial" pitchFamily="34" charset="0"/>
              </a:rPr>
              <a:t> </a:t>
            </a:r>
            <a:r>
              <a:rPr lang="en-GB" sz="2000" b="1" i="1">
                <a:solidFill>
                  <a:srgbClr val="505078"/>
                </a:solidFill>
                <a:latin typeface="Arial" pitchFamily="34" charset="0"/>
                <a:cs typeface="Arial" pitchFamily="34" charset="0"/>
              </a:rPr>
              <a:t>WELL TO WHEEL</a:t>
            </a:r>
            <a:endParaRPr lang="en-US" sz="1600" b="1">
              <a:solidFill>
                <a:srgbClr val="505078"/>
              </a:solidFill>
              <a:latin typeface="Arial" pitchFamily="34" charset="0"/>
              <a:cs typeface="Arial" pitchFamily="34" charset="0"/>
            </a:endParaRPr>
          </a:p>
        </p:txBody>
      </p:sp>
      <p:sp>
        <p:nvSpPr>
          <p:cNvPr id="6170" name="Title 1"/>
          <p:cNvSpPr>
            <a:spLocks noGrp="1"/>
          </p:cNvSpPr>
          <p:nvPr>
            <p:ph type="title"/>
          </p:nvPr>
        </p:nvSpPr>
        <p:spPr>
          <a:xfrm>
            <a:off x="381000" y="228600"/>
            <a:ext cx="6834188" cy="990600"/>
          </a:xfrm>
        </p:spPr>
        <p:txBody>
          <a:bodyPr>
            <a:normAutofit fontScale="90000"/>
          </a:bodyPr>
          <a:lstStyle/>
          <a:p>
            <a:r>
              <a:rPr lang="nl-BE" sz="2400" smtClean="0"/>
              <a:t>Talking points “CO2 in EU Transport”</a:t>
            </a:r>
            <a:br>
              <a:rPr lang="nl-BE" sz="2400" smtClean="0"/>
            </a:br>
            <a:r>
              <a:rPr lang="nl-BE" sz="1800" smtClean="0"/>
              <a:t>Well-to-wheel analysis should form the basis for for policy developments</a:t>
            </a:r>
            <a:endParaRPr lang="en-US" sz="2400"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CO2 </a:t>
            </a:r>
            <a:r>
              <a:rPr lang="hu-HU" sz="2800" b="1" dirty="0" err="1" smtClean="0">
                <a:effectLst>
                  <a:outerShdw blurRad="38100" dist="38100" dir="2700000" algn="tl">
                    <a:srgbClr val="000000">
                      <a:alpha val="43137"/>
                    </a:srgbClr>
                  </a:outerShdw>
                </a:effectLst>
                <a:latin typeface="Arial" pitchFamily="34" charset="0"/>
                <a:cs typeface="Arial" pitchFamily="34" charset="0"/>
              </a:rPr>
              <a:t>emissions</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limits</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for</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vans</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artalom helye 2"/>
          <p:cNvSpPr>
            <a:spLocks noGrp="1"/>
          </p:cNvSpPr>
          <p:nvPr>
            <p:ph idx="1"/>
          </p:nvPr>
        </p:nvSpPr>
        <p:spPr/>
        <p:txBody>
          <a:bodyPr>
            <a:normAutofit/>
          </a:bodyPr>
          <a:lstStyle/>
          <a:p>
            <a:r>
              <a:rPr lang="hu-HU" sz="2400" dirty="0" err="1" smtClean="0">
                <a:latin typeface="Arial" pitchFamily="34" charset="0"/>
                <a:cs typeface="Arial" pitchFamily="34" charset="0"/>
              </a:rPr>
              <a:t>Amendment</a:t>
            </a:r>
            <a:r>
              <a:rPr lang="hu-HU" sz="2400" dirty="0" smtClean="0">
                <a:latin typeface="Arial" pitchFamily="34" charset="0"/>
                <a:cs typeface="Arial" pitchFamily="34" charset="0"/>
              </a:rPr>
              <a:t> of </a:t>
            </a:r>
            <a:r>
              <a:rPr lang="hu-HU" sz="2400" dirty="0" err="1" smtClean="0">
                <a:latin typeface="Arial" pitchFamily="34" charset="0"/>
                <a:cs typeface="Arial" pitchFamily="34" charset="0"/>
              </a:rPr>
              <a:t>reg</a:t>
            </a:r>
            <a:r>
              <a:rPr lang="hu-HU" sz="2400" dirty="0" smtClean="0">
                <a:latin typeface="Arial" pitchFamily="34" charset="0"/>
                <a:cs typeface="Arial" pitchFamily="34" charset="0"/>
              </a:rPr>
              <a:t> 443/2009 </a:t>
            </a:r>
            <a:r>
              <a:rPr lang="hu-HU" sz="2400" dirty="0" err="1" smtClean="0">
                <a:latin typeface="Arial" pitchFamily="34" charset="0"/>
                <a:cs typeface="Arial" pitchFamily="34" charset="0"/>
              </a:rPr>
              <a:t>as</a:t>
            </a:r>
            <a:r>
              <a:rPr lang="hu-HU" sz="2400" dirty="0" smtClean="0">
                <a:latin typeface="Arial" pitchFamily="34" charset="0"/>
                <a:cs typeface="Arial" pitchFamily="34" charset="0"/>
              </a:rPr>
              <a:t> of 31 </a:t>
            </a:r>
            <a:r>
              <a:rPr lang="hu-HU" sz="2400" dirty="0" err="1" smtClean="0">
                <a:latin typeface="Arial" pitchFamily="34" charset="0"/>
                <a:cs typeface="Arial" pitchFamily="34" charset="0"/>
              </a:rPr>
              <a:t>March</a:t>
            </a:r>
            <a:r>
              <a:rPr lang="hu-HU" sz="2400" dirty="0" smtClean="0">
                <a:latin typeface="Arial" pitchFamily="34" charset="0"/>
                <a:cs typeface="Arial" pitchFamily="34" charset="0"/>
              </a:rPr>
              <a:t> 2011</a:t>
            </a:r>
          </a:p>
          <a:p>
            <a:r>
              <a:rPr lang="hu-HU" sz="2400" b="1" dirty="0" err="1" smtClean="0">
                <a:solidFill>
                  <a:schemeClr val="tx2"/>
                </a:solidFill>
                <a:latin typeface="Arial" pitchFamily="34" charset="0"/>
                <a:cs typeface="Arial" pitchFamily="34" charset="0"/>
              </a:rPr>
              <a:t>Legally</a:t>
            </a:r>
            <a:r>
              <a:rPr lang="hu-HU" sz="2400" b="1" dirty="0" smtClean="0">
                <a:solidFill>
                  <a:schemeClr val="tx2"/>
                </a:solidFill>
                <a:latin typeface="Arial" pitchFamily="34" charset="0"/>
                <a:cs typeface="Arial" pitchFamily="34" charset="0"/>
              </a:rPr>
              <a:t> </a:t>
            </a:r>
            <a:r>
              <a:rPr lang="hu-HU" sz="2400" b="1" dirty="0" err="1" smtClean="0">
                <a:solidFill>
                  <a:schemeClr val="tx2"/>
                </a:solidFill>
                <a:latin typeface="Arial" pitchFamily="34" charset="0"/>
                <a:cs typeface="Arial" pitchFamily="34" charset="0"/>
              </a:rPr>
              <a:t>binding</a:t>
            </a:r>
            <a:r>
              <a:rPr lang="hu-HU" sz="2400" b="1" dirty="0" smtClean="0">
                <a:solidFill>
                  <a:schemeClr val="tx2"/>
                </a:solidFill>
                <a:latin typeface="Arial" pitchFamily="34" charset="0"/>
                <a:cs typeface="Arial" pitchFamily="34" charset="0"/>
              </a:rPr>
              <a:t> 175 g CO2/km of </a:t>
            </a:r>
            <a:r>
              <a:rPr lang="hu-HU" sz="2400" b="1" dirty="0" err="1" smtClean="0">
                <a:solidFill>
                  <a:schemeClr val="tx2"/>
                </a:solidFill>
                <a:latin typeface="Arial" pitchFamily="34" charset="0"/>
                <a:cs typeface="Arial" pitchFamily="34" charset="0"/>
              </a:rPr>
              <a:t>light</a:t>
            </a:r>
            <a:r>
              <a:rPr lang="hu-HU" sz="2400" b="1" dirty="0" smtClean="0">
                <a:solidFill>
                  <a:schemeClr val="tx2"/>
                </a:solidFill>
                <a:latin typeface="Arial" pitchFamily="34" charset="0"/>
                <a:cs typeface="Arial" pitchFamily="34" charset="0"/>
              </a:rPr>
              <a:t> </a:t>
            </a:r>
            <a:r>
              <a:rPr lang="hu-HU" sz="2400" b="1" dirty="0" err="1" smtClean="0">
                <a:solidFill>
                  <a:schemeClr val="tx2"/>
                </a:solidFill>
                <a:latin typeface="Arial" pitchFamily="34" charset="0"/>
                <a:cs typeface="Arial" pitchFamily="34" charset="0"/>
              </a:rPr>
              <a:t>vans</a:t>
            </a:r>
            <a:r>
              <a:rPr lang="hu-HU" sz="2400" b="1" dirty="0" smtClean="0">
                <a:solidFill>
                  <a:schemeClr val="tx2"/>
                </a:solidFill>
                <a:latin typeface="Arial" pitchFamily="34" charset="0"/>
                <a:cs typeface="Arial" pitchFamily="34" charset="0"/>
              </a:rPr>
              <a:t> </a:t>
            </a:r>
            <a:r>
              <a:rPr lang="hu-HU" sz="2400" b="1" dirty="0" err="1" smtClean="0">
                <a:solidFill>
                  <a:schemeClr val="tx2"/>
                </a:solidFill>
                <a:latin typeface="Arial" pitchFamily="34" charset="0"/>
                <a:cs typeface="Arial" pitchFamily="34" charset="0"/>
              </a:rPr>
              <a:t>up</a:t>
            </a:r>
            <a:r>
              <a:rPr lang="hu-HU" sz="2400" b="1" dirty="0" smtClean="0">
                <a:solidFill>
                  <a:schemeClr val="tx2"/>
                </a:solidFill>
                <a:latin typeface="Arial" pitchFamily="34" charset="0"/>
                <a:cs typeface="Arial" pitchFamily="34" charset="0"/>
              </a:rPr>
              <a:t> </a:t>
            </a:r>
            <a:r>
              <a:rPr lang="hu-HU" sz="2400" b="1" dirty="0" err="1" smtClean="0">
                <a:solidFill>
                  <a:schemeClr val="tx2"/>
                </a:solidFill>
                <a:latin typeface="Arial" pitchFamily="34" charset="0"/>
                <a:cs typeface="Arial" pitchFamily="34" charset="0"/>
              </a:rPr>
              <a:t>to</a:t>
            </a:r>
            <a:r>
              <a:rPr lang="hu-HU" sz="2400" b="1" dirty="0" smtClean="0">
                <a:solidFill>
                  <a:schemeClr val="tx2"/>
                </a:solidFill>
                <a:latin typeface="Arial" pitchFamily="34" charset="0"/>
                <a:cs typeface="Arial" pitchFamily="34" charset="0"/>
              </a:rPr>
              <a:t> 3.5 </a:t>
            </a:r>
            <a:r>
              <a:rPr lang="hu-HU" sz="2400" b="1" dirty="0" err="1" smtClean="0">
                <a:solidFill>
                  <a:schemeClr val="tx2"/>
                </a:solidFill>
                <a:latin typeface="Arial" pitchFamily="34" charset="0"/>
                <a:cs typeface="Arial" pitchFamily="34" charset="0"/>
              </a:rPr>
              <a:t>tons</a:t>
            </a:r>
            <a:r>
              <a:rPr lang="hu-HU" sz="2400" dirty="0" smtClean="0">
                <a:latin typeface="Arial" pitchFamily="34" charset="0"/>
                <a:cs typeface="Arial" pitchFamily="34" charset="0"/>
              </a:rPr>
              <a:t> (2014: 70% of </a:t>
            </a:r>
            <a:r>
              <a:rPr lang="hu-HU" sz="2400" dirty="0" err="1" smtClean="0">
                <a:latin typeface="Arial" pitchFamily="34" charset="0"/>
                <a:cs typeface="Arial" pitchFamily="34" charset="0"/>
              </a:rPr>
              <a:t>the</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fleet</a:t>
            </a:r>
            <a:r>
              <a:rPr lang="hu-HU" sz="2400" dirty="0" smtClean="0">
                <a:latin typeface="Arial" pitchFamily="34" charset="0"/>
                <a:cs typeface="Arial" pitchFamily="34" charset="0"/>
              </a:rPr>
              <a:t>, 2015: 75%, 2016: 80%, 2017 : 100%)</a:t>
            </a:r>
          </a:p>
          <a:p>
            <a:r>
              <a:rPr lang="hu-HU" sz="2400" b="1" dirty="0" err="1" smtClean="0">
                <a:solidFill>
                  <a:schemeClr val="tx2"/>
                </a:solidFill>
                <a:latin typeface="Arial" pitchFamily="34" charset="0"/>
                <a:cs typeface="Arial" pitchFamily="34" charset="0"/>
              </a:rPr>
              <a:t>Penalty</a:t>
            </a:r>
            <a:r>
              <a:rPr lang="hu-HU" sz="2400" b="1" dirty="0" smtClean="0">
                <a:solidFill>
                  <a:schemeClr val="tx2"/>
                </a:solidFill>
                <a:latin typeface="Arial" pitchFamily="34" charset="0"/>
                <a:cs typeface="Arial" pitchFamily="34" charset="0"/>
              </a:rPr>
              <a:t> </a:t>
            </a:r>
            <a:r>
              <a:rPr lang="hu-HU" sz="2400" b="1" dirty="0" err="1" smtClean="0">
                <a:solidFill>
                  <a:schemeClr val="tx2"/>
                </a:solidFill>
                <a:latin typeface="Arial" pitchFamily="34" charset="0"/>
                <a:cs typeface="Arial" pitchFamily="34" charset="0"/>
              </a:rPr>
              <a:t>from</a:t>
            </a:r>
            <a:r>
              <a:rPr lang="hu-HU" sz="2400" b="1" dirty="0" smtClean="0">
                <a:solidFill>
                  <a:schemeClr val="tx2"/>
                </a:solidFill>
                <a:latin typeface="Arial" pitchFamily="34" charset="0"/>
                <a:cs typeface="Arial" pitchFamily="34" charset="0"/>
              </a:rPr>
              <a:t> 2014 </a:t>
            </a:r>
            <a:r>
              <a:rPr lang="hu-HU" sz="2400" b="1" dirty="0" err="1" smtClean="0">
                <a:solidFill>
                  <a:schemeClr val="tx2"/>
                </a:solidFill>
                <a:latin typeface="Arial" pitchFamily="34" charset="0"/>
                <a:cs typeface="Arial" pitchFamily="34" charset="0"/>
              </a:rPr>
              <a:t>for</a:t>
            </a:r>
            <a:r>
              <a:rPr lang="hu-HU" sz="2400" b="1" dirty="0" smtClean="0">
                <a:solidFill>
                  <a:schemeClr val="tx2"/>
                </a:solidFill>
                <a:latin typeface="Arial" pitchFamily="34" charset="0"/>
                <a:cs typeface="Arial" pitchFamily="34" charset="0"/>
              </a:rPr>
              <a:t> </a:t>
            </a:r>
            <a:r>
              <a:rPr lang="hu-HU" sz="2400" b="1" dirty="0" err="1" smtClean="0">
                <a:solidFill>
                  <a:schemeClr val="tx2"/>
                </a:solidFill>
                <a:latin typeface="Arial" pitchFamily="34" charset="0"/>
                <a:cs typeface="Arial" pitchFamily="34" charset="0"/>
              </a:rPr>
              <a:t>non-compliance</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max</a:t>
            </a:r>
            <a:r>
              <a:rPr lang="hu-HU" sz="2400" dirty="0" smtClean="0">
                <a:latin typeface="Arial" pitchFamily="34" charset="0"/>
                <a:cs typeface="Arial" pitchFamily="34" charset="0"/>
              </a:rPr>
              <a:t> of Euro 95 per </a:t>
            </a:r>
            <a:r>
              <a:rPr lang="hu-HU" sz="2400" dirty="0" err="1" smtClean="0">
                <a:latin typeface="Arial" pitchFamily="34" charset="0"/>
                <a:cs typeface="Arial" pitchFamily="34" charset="0"/>
              </a:rPr>
              <a:t>car</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for</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exceeding</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the</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target</a:t>
            </a:r>
            <a:endParaRPr lang="hu-HU" sz="2400" dirty="0" smtClean="0">
              <a:latin typeface="Arial" pitchFamily="34" charset="0"/>
              <a:cs typeface="Arial" pitchFamily="34" charset="0"/>
            </a:endParaRPr>
          </a:p>
          <a:p>
            <a:r>
              <a:rPr lang="hu-HU" sz="2400" b="1" dirty="0" err="1" smtClean="0">
                <a:solidFill>
                  <a:schemeClr val="tx2"/>
                </a:solidFill>
                <a:latin typeface="Arial" pitchFamily="34" charset="0"/>
                <a:cs typeface="Arial" pitchFamily="34" charset="0"/>
              </a:rPr>
              <a:t>By</a:t>
            </a:r>
            <a:r>
              <a:rPr lang="hu-HU" sz="2400" b="1" dirty="0" smtClean="0">
                <a:solidFill>
                  <a:schemeClr val="tx2"/>
                </a:solidFill>
                <a:latin typeface="Arial" pitchFamily="34" charset="0"/>
                <a:cs typeface="Arial" pitchFamily="34" charset="0"/>
              </a:rPr>
              <a:t> 2014, </a:t>
            </a:r>
            <a:r>
              <a:rPr lang="hu-HU" sz="2400" b="1" dirty="0" err="1" smtClean="0">
                <a:solidFill>
                  <a:schemeClr val="tx2"/>
                </a:solidFill>
                <a:latin typeface="Arial" pitchFamily="34" charset="0"/>
                <a:cs typeface="Arial" pitchFamily="34" charset="0"/>
              </a:rPr>
              <a:t>Commission</a:t>
            </a:r>
            <a:r>
              <a:rPr lang="hu-HU" sz="2400" b="1" dirty="0" smtClean="0">
                <a:solidFill>
                  <a:schemeClr val="tx2"/>
                </a:solidFill>
                <a:latin typeface="Arial" pitchFamily="34" charset="0"/>
                <a:cs typeface="Arial" pitchFamily="34" charset="0"/>
              </a:rPr>
              <a:t> </a:t>
            </a:r>
            <a:r>
              <a:rPr lang="hu-HU" sz="2400" b="1" dirty="0" err="1" smtClean="0">
                <a:solidFill>
                  <a:schemeClr val="tx2"/>
                </a:solidFill>
                <a:latin typeface="Arial" pitchFamily="34" charset="0"/>
                <a:cs typeface="Arial" pitchFamily="34" charset="0"/>
              </a:rPr>
              <a:t>may</a:t>
            </a:r>
            <a:r>
              <a:rPr lang="hu-HU" sz="2400" b="1" dirty="0" smtClean="0">
                <a:solidFill>
                  <a:schemeClr val="tx2"/>
                </a:solidFill>
                <a:latin typeface="Arial" pitchFamily="34" charset="0"/>
                <a:cs typeface="Arial" pitchFamily="34" charset="0"/>
              </a:rPr>
              <a:t> </a:t>
            </a:r>
            <a:r>
              <a:rPr lang="hu-HU" sz="2400" b="1" dirty="0" err="1" smtClean="0">
                <a:solidFill>
                  <a:schemeClr val="tx2"/>
                </a:solidFill>
                <a:latin typeface="Arial" pitchFamily="34" charset="0"/>
                <a:cs typeface="Arial" pitchFamily="34" charset="0"/>
              </a:rPr>
              <a:t>propose</a:t>
            </a:r>
            <a:r>
              <a:rPr lang="hu-HU" sz="2400" b="1" dirty="0" smtClean="0">
                <a:solidFill>
                  <a:schemeClr val="tx2"/>
                </a:solidFill>
                <a:latin typeface="Arial" pitchFamily="34" charset="0"/>
                <a:cs typeface="Arial" pitchFamily="34" charset="0"/>
              </a:rPr>
              <a:t> </a:t>
            </a:r>
            <a:r>
              <a:rPr lang="hu-HU" sz="2400" b="1" dirty="0" err="1" smtClean="0">
                <a:solidFill>
                  <a:schemeClr val="tx2"/>
                </a:solidFill>
                <a:latin typeface="Arial" pitchFamily="34" charset="0"/>
                <a:cs typeface="Arial" pitchFamily="34" charset="0"/>
              </a:rPr>
              <a:t>to</a:t>
            </a:r>
            <a:r>
              <a:rPr lang="hu-HU" sz="2400" b="1" dirty="0" smtClean="0">
                <a:solidFill>
                  <a:schemeClr val="tx2"/>
                </a:solidFill>
                <a:latin typeface="Arial" pitchFamily="34" charset="0"/>
                <a:cs typeface="Arial" pitchFamily="34" charset="0"/>
              </a:rPr>
              <a:t> </a:t>
            </a:r>
            <a:r>
              <a:rPr lang="hu-HU" sz="2400" b="1" dirty="0" err="1" smtClean="0">
                <a:solidFill>
                  <a:schemeClr val="tx2"/>
                </a:solidFill>
                <a:latin typeface="Arial" pitchFamily="34" charset="0"/>
                <a:cs typeface="Arial" pitchFamily="34" charset="0"/>
              </a:rPr>
              <a:t>extend</a:t>
            </a:r>
            <a:r>
              <a:rPr lang="hu-HU" sz="2400" b="1" dirty="0" smtClean="0">
                <a:solidFill>
                  <a:schemeClr val="tx2"/>
                </a:solidFill>
                <a:latin typeface="Arial" pitchFamily="34" charset="0"/>
                <a:cs typeface="Arial" pitchFamily="34" charset="0"/>
              </a:rPr>
              <a:t> </a:t>
            </a:r>
            <a:r>
              <a:rPr lang="hu-HU" sz="2400" b="1" dirty="0" err="1" smtClean="0">
                <a:solidFill>
                  <a:schemeClr val="tx2"/>
                </a:solidFill>
                <a:latin typeface="Arial" pitchFamily="34" charset="0"/>
                <a:cs typeface="Arial" pitchFamily="34" charset="0"/>
              </a:rPr>
              <a:t>to</a:t>
            </a:r>
            <a:r>
              <a:rPr lang="hu-HU" sz="2400" b="1" dirty="0" smtClean="0">
                <a:solidFill>
                  <a:schemeClr val="tx2"/>
                </a:solidFill>
                <a:latin typeface="Arial" pitchFamily="34" charset="0"/>
                <a:cs typeface="Arial" pitchFamily="34" charset="0"/>
              </a:rPr>
              <a:t> </a:t>
            </a:r>
            <a:r>
              <a:rPr lang="hu-HU" sz="2400" b="1" dirty="0" err="1" smtClean="0">
                <a:solidFill>
                  <a:schemeClr val="tx2"/>
                </a:solidFill>
                <a:latin typeface="Arial" pitchFamily="34" charset="0"/>
                <a:cs typeface="Arial" pitchFamily="34" charset="0"/>
              </a:rPr>
              <a:t>minibuses</a:t>
            </a:r>
            <a:r>
              <a:rPr lang="hu-HU" sz="2400" b="1" dirty="0" smtClean="0">
                <a:solidFill>
                  <a:schemeClr val="tx2"/>
                </a:solidFill>
                <a:latin typeface="Arial" pitchFamily="34" charset="0"/>
                <a:cs typeface="Arial" pitchFamily="34" charset="0"/>
              </a:rPr>
              <a:t> and </a:t>
            </a:r>
            <a:r>
              <a:rPr lang="hu-HU" sz="2400" b="1" dirty="0" err="1" smtClean="0">
                <a:solidFill>
                  <a:schemeClr val="tx2"/>
                </a:solidFill>
                <a:latin typeface="Arial" pitchFamily="34" charset="0"/>
                <a:cs typeface="Arial" pitchFamily="34" charset="0"/>
              </a:rPr>
              <a:t>vans</a:t>
            </a:r>
            <a:r>
              <a:rPr lang="hu-HU" sz="2400" b="1" dirty="0" smtClean="0">
                <a:solidFill>
                  <a:schemeClr val="tx2"/>
                </a:solidFill>
                <a:latin typeface="Arial" pitchFamily="34" charset="0"/>
                <a:cs typeface="Arial" pitchFamily="34" charset="0"/>
              </a:rPr>
              <a:t> </a:t>
            </a:r>
            <a:r>
              <a:rPr lang="hu-HU" sz="2400" b="1" dirty="0" err="1" smtClean="0">
                <a:solidFill>
                  <a:schemeClr val="tx2"/>
                </a:solidFill>
                <a:latin typeface="Arial" pitchFamily="34" charset="0"/>
                <a:cs typeface="Arial" pitchFamily="34" charset="0"/>
              </a:rPr>
              <a:t>up</a:t>
            </a:r>
            <a:r>
              <a:rPr lang="hu-HU" sz="2400" b="1" dirty="0" smtClean="0">
                <a:solidFill>
                  <a:schemeClr val="tx2"/>
                </a:solidFill>
                <a:latin typeface="Arial" pitchFamily="34" charset="0"/>
                <a:cs typeface="Arial" pitchFamily="34" charset="0"/>
              </a:rPr>
              <a:t> </a:t>
            </a:r>
            <a:r>
              <a:rPr lang="hu-HU" sz="2400" b="1" dirty="0" err="1" smtClean="0">
                <a:solidFill>
                  <a:schemeClr val="tx2"/>
                </a:solidFill>
                <a:latin typeface="Arial" pitchFamily="34" charset="0"/>
                <a:cs typeface="Arial" pitchFamily="34" charset="0"/>
              </a:rPr>
              <a:t>to</a:t>
            </a:r>
            <a:r>
              <a:rPr lang="hu-HU" sz="2400" b="1" dirty="0" smtClean="0">
                <a:solidFill>
                  <a:schemeClr val="tx2"/>
                </a:solidFill>
                <a:latin typeface="Arial" pitchFamily="34" charset="0"/>
                <a:cs typeface="Arial" pitchFamily="34" charset="0"/>
              </a:rPr>
              <a:t> 12 </a:t>
            </a:r>
            <a:r>
              <a:rPr lang="hu-HU" sz="2400" b="1" dirty="0" err="1" smtClean="0">
                <a:solidFill>
                  <a:schemeClr val="tx2"/>
                </a:solidFill>
                <a:latin typeface="Arial" pitchFamily="34" charset="0"/>
                <a:cs typeface="Arial" pitchFamily="34" charset="0"/>
              </a:rPr>
              <a:t>tons</a:t>
            </a:r>
            <a:r>
              <a:rPr lang="hu-HU" sz="2400" b="1" dirty="0" smtClean="0">
                <a:solidFill>
                  <a:schemeClr val="tx2"/>
                </a:solidFill>
                <a:latin typeface="Arial" pitchFamily="34" charset="0"/>
                <a:cs typeface="Arial" pitchFamily="34" charset="0"/>
              </a:rPr>
              <a:t> </a:t>
            </a:r>
          </a:p>
          <a:p>
            <a:pPr>
              <a:buNone/>
            </a:pPr>
            <a:endParaRPr lang="hu-HU" sz="2400" dirty="0" smtClean="0">
              <a:latin typeface="Arial" pitchFamily="34" charset="0"/>
              <a:cs typeface="Arial" pitchFamily="34" charset="0"/>
            </a:endParaRPr>
          </a:p>
          <a:p>
            <a:pPr>
              <a:buNone/>
            </a:pPr>
            <a:r>
              <a:rPr lang="hu-HU" sz="1600" dirty="0" err="1" smtClean="0">
                <a:latin typeface="Arial" pitchFamily="34" charset="0"/>
                <a:cs typeface="Arial" pitchFamily="34" charset="0"/>
              </a:rPr>
              <a:t>Source</a:t>
            </a:r>
            <a:r>
              <a:rPr lang="hu-HU" sz="1600" dirty="0" smtClean="0">
                <a:latin typeface="Arial" pitchFamily="34" charset="0"/>
                <a:cs typeface="Arial" pitchFamily="34" charset="0"/>
              </a:rPr>
              <a:t>: </a:t>
            </a:r>
            <a:r>
              <a:rPr lang="hu-HU" sz="1600" dirty="0" err="1" smtClean="0">
                <a:latin typeface="Arial" pitchFamily="34" charset="0"/>
                <a:cs typeface="Arial" pitchFamily="34" charset="0"/>
              </a:rPr>
              <a:t>Council</a:t>
            </a:r>
            <a:r>
              <a:rPr lang="hu-HU" sz="1600" dirty="0" smtClean="0">
                <a:latin typeface="Arial" pitchFamily="34" charset="0"/>
                <a:cs typeface="Arial" pitchFamily="34" charset="0"/>
              </a:rPr>
              <a:t> of </a:t>
            </a:r>
            <a:r>
              <a:rPr lang="hu-HU" sz="1600" dirty="0" err="1" smtClean="0">
                <a:latin typeface="Arial" pitchFamily="34" charset="0"/>
                <a:cs typeface="Arial" pitchFamily="34" charset="0"/>
              </a:rPr>
              <a:t>the</a:t>
            </a:r>
            <a:r>
              <a:rPr lang="hu-HU" sz="1600" dirty="0" smtClean="0">
                <a:latin typeface="Arial" pitchFamily="34" charset="0"/>
                <a:cs typeface="Arial" pitchFamily="34" charset="0"/>
              </a:rPr>
              <a:t> European Union, </a:t>
            </a:r>
            <a:r>
              <a:rPr lang="hu-HU" sz="1600" dirty="0" err="1" smtClean="0">
                <a:latin typeface="Arial" pitchFamily="34" charset="0"/>
                <a:cs typeface="Arial" pitchFamily="34" charset="0"/>
              </a:rPr>
              <a:t>Brussels</a:t>
            </a:r>
            <a:r>
              <a:rPr lang="hu-HU" sz="1600" dirty="0" smtClean="0">
                <a:latin typeface="Arial" pitchFamily="34" charset="0"/>
                <a:cs typeface="Arial" pitchFamily="34" charset="0"/>
              </a:rPr>
              <a:t>, 31 </a:t>
            </a:r>
            <a:r>
              <a:rPr lang="hu-HU" sz="1600" dirty="0" err="1" smtClean="0">
                <a:latin typeface="Arial" pitchFamily="34" charset="0"/>
                <a:cs typeface="Arial" pitchFamily="34" charset="0"/>
              </a:rPr>
              <a:t>March</a:t>
            </a:r>
            <a:r>
              <a:rPr lang="hu-HU" sz="1600" dirty="0" smtClean="0">
                <a:latin typeface="Arial" pitchFamily="34" charset="0"/>
                <a:cs typeface="Arial" pitchFamily="34" charset="0"/>
              </a:rPr>
              <a:t> 2011, 8406/11, PRESSE 86</a:t>
            </a:r>
          </a:p>
          <a:p>
            <a:endParaRPr lang="hu-HU"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16632"/>
            <a:ext cx="8507288" cy="1143000"/>
          </a:xfrm>
        </p:spPr>
        <p:txBody>
          <a:bodyPr>
            <a:normAutofit/>
          </a:bodyPr>
          <a:lstStyle/>
          <a:p>
            <a:pPr algn="r"/>
            <a:r>
              <a:rPr lang="hu-HU" sz="2800" b="1" dirty="0" err="1" smtClean="0">
                <a:effectLst>
                  <a:outerShdw blurRad="38100" dist="38100" dir="2700000" algn="tl">
                    <a:srgbClr val="000000">
                      <a:alpha val="43137"/>
                    </a:srgbClr>
                  </a:outerShdw>
                </a:effectLst>
                <a:latin typeface="Arial" pitchFamily="34" charset="0"/>
                <a:cs typeface="Arial" pitchFamily="34" charset="0"/>
              </a:rPr>
              <a:t>Pending</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proposals</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to</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overhaul</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energy</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taxation</a:t>
            </a:r>
            <a:r>
              <a:rPr lang="hu-HU" sz="2800" b="1" dirty="0" smtClean="0">
                <a:effectLst>
                  <a:outerShdw blurRad="38100" dist="38100" dir="2700000" algn="tl">
                    <a:srgbClr val="000000">
                      <a:alpha val="43137"/>
                    </a:srgbClr>
                  </a:outerShdw>
                </a:effectLst>
                <a:latin typeface="Arial" pitchFamily="34" charset="0"/>
                <a:cs typeface="Arial" pitchFamily="34" charset="0"/>
              </a:rPr>
              <a:t> </a:t>
            </a:r>
            <a:endParaRPr lang="hu-HU" sz="2800" dirty="0"/>
          </a:p>
        </p:txBody>
      </p:sp>
      <p:sp>
        <p:nvSpPr>
          <p:cNvPr id="3" name="Tartalom helye 2"/>
          <p:cNvSpPr>
            <a:spLocks noGrp="1"/>
          </p:cNvSpPr>
          <p:nvPr>
            <p:ph idx="1"/>
          </p:nvPr>
        </p:nvSpPr>
        <p:spPr>
          <a:xfrm>
            <a:off x="457200" y="1351309"/>
            <a:ext cx="8229600" cy="4525963"/>
          </a:xfrm>
        </p:spPr>
        <p:txBody>
          <a:bodyPr>
            <a:normAutofit fontScale="70000" lnSpcReduction="20000"/>
          </a:bodyPr>
          <a:lstStyle/>
          <a:p>
            <a:r>
              <a:rPr lang="hu-HU" sz="2400" dirty="0" err="1" smtClean="0">
                <a:latin typeface="Arial" pitchFamily="34" charset="0"/>
                <a:cs typeface="Arial" pitchFamily="34" charset="0"/>
              </a:rPr>
              <a:t>Now</a:t>
            </a:r>
            <a:r>
              <a:rPr lang="hu-HU" sz="2400" dirty="0" smtClean="0">
                <a:latin typeface="Arial" pitchFamily="34" charset="0"/>
                <a:cs typeface="Arial" pitchFamily="34" charset="0"/>
              </a:rPr>
              <a:t>: VAT + min. </a:t>
            </a:r>
            <a:r>
              <a:rPr lang="hu-HU" sz="2400" dirty="0" err="1" smtClean="0">
                <a:latin typeface="Arial" pitchFamily="34" charset="0"/>
                <a:cs typeface="Arial" pitchFamily="34" charset="0"/>
              </a:rPr>
              <a:t>excise</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taxes</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on</a:t>
            </a:r>
            <a:r>
              <a:rPr lang="hu-HU" sz="2400" dirty="0" smtClean="0">
                <a:latin typeface="Arial" pitchFamily="34" charset="0"/>
                <a:cs typeface="Arial" pitchFamily="34" charset="0"/>
              </a:rPr>
              <a:t> m3 of </a:t>
            </a:r>
            <a:r>
              <a:rPr lang="hu-HU" sz="2400" dirty="0" err="1" smtClean="0">
                <a:latin typeface="Arial" pitchFamily="34" charset="0"/>
                <a:cs typeface="Arial" pitchFamily="34" charset="0"/>
              </a:rPr>
              <a:t>fuels</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from</a:t>
            </a:r>
            <a:r>
              <a:rPr lang="hu-HU" sz="2400" dirty="0" smtClean="0">
                <a:latin typeface="Arial" pitchFamily="34" charset="0"/>
                <a:cs typeface="Arial" pitchFamily="34" charset="0"/>
              </a:rPr>
              <a:t> 2010 </a:t>
            </a:r>
            <a:r>
              <a:rPr lang="hu-HU" sz="2400" dirty="0" err="1" smtClean="0">
                <a:latin typeface="Arial" pitchFamily="34" charset="0"/>
                <a:cs typeface="Arial" pitchFamily="34" charset="0"/>
              </a:rPr>
              <a:t>for</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unleaded</a:t>
            </a:r>
            <a:r>
              <a:rPr lang="hu-HU" sz="2400" dirty="0" smtClean="0">
                <a:latin typeface="Arial" pitchFamily="34" charset="0"/>
                <a:cs typeface="Arial" pitchFamily="34" charset="0"/>
              </a:rPr>
              <a:t> </a:t>
            </a:r>
            <a:r>
              <a:rPr lang="hu-HU" sz="2400" b="1" dirty="0" err="1" smtClean="0">
                <a:latin typeface="Arial" pitchFamily="34" charset="0"/>
                <a:cs typeface="Arial" pitchFamily="34" charset="0"/>
              </a:rPr>
              <a:t>petrol</a:t>
            </a:r>
            <a:r>
              <a:rPr lang="hu-HU" sz="2400" b="1" dirty="0" smtClean="0">
                <a:latin typeface="Arial" pitchFamily="34" charset="0"/>
                <a:cs typeface="Arial" pitchFamily="34" charset="0"/>
              </a:rPr>
              <a:t>: 359, </a:t>
            </a:r>
            <a:r>
              <a:rPr lang="hu-HU" sz="2400" b="1" dirty="0" err="1" smtClean="0">
                <a:latin typeface="Arial" pitchFamily="34" charset="0"/>
                <a:cs typeface="Arial" pitchFamily="34" charset="0"/>
              </a:rPr>
              <a:t>gasoil</a:t>
            </a:r>
            <a:r>
              <a:rPr lang="hu-HU" sz="2400" b="1" dirty="0" smtClean="0">
                <a:latin typeface="Arial" pitchFamily="34" charset="0"/>
                <a:cs typeface="Arial" pitchFamily="34" charset="0"/>
              </a:rPr>
              <a:t>: 330</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kerosine</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330</a:t>
            </a:r>
            <a:r>
              <a:rPr lang="hu-HU" sz="2400" dirty="0" smtClean="0">
                <a:latin typeface="Arial" pitchFamily="34" charset="0"/>
                <a:cs typeface="Arial" pitchFamily="34" charset="0"/>
              </a:rPr>
              <a:t>, LPG: 125, NG: 2.6)</a:t>
            </a:r>
          </a:p>
          <a:p>
            <a:r>
              <a:rPr lang="hu-HU" sz="2400" b="1" dirty="0" err="1" smtClean="0">
                <a:latin typeface="Arial" pitchFamily="34" charset="0"/>
                <a:cs typeface="Arial" pitchFamily="34" charset="0"/>
              </a:rPr>
              <a:t>From</a:t>
            </a:r>
            <a:r>
              <a:rPr lang="hu-HU" sz="2400" b="1" dirty="0" smtClean="0">
                <a:latin typeface="Arial" pitchFamily="34" charset="0"/>
                <a:cs typeface="Arial" pitchFamily="34" charset="0"/>
              </a:rPr>
              <a:t> 2013</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in</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support</a:t>
            </a:r>
            <a:r>
              <a:rPr lang="hu-HU" sz="2400" dirty="0" smtClean="0">
                <a:latin typeface="Arial" pitchFamily="34" charset="0"/>
                <a:cs typeface="Arial" pitchFamily="34" charset="0"/>
              </a:rPr>
              <a:t> of  </a:t>
            </a:r>
            <a:r>
              <a:rPr lang="hu-HU" sz="2400" dirty="0" err="1" smtClean="0">
                <a:latin typeface="Arial" pitchFamily="34" charset="0"/>
                <a:cs typeface="Arial" pitchFamily="34" charset="0"/>
              </a:rPr>
              <a:t>sustainable</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growth</a:t>
            </a:r>
            <a:r>
              <a:rPr lang="hu-HU" sz="2400" dirty="0" smtClean="0">
                <a:latin typeface="Arial" pitchFamily="34" charset="0"/>
                <a:cs typeface="Arial" pitchFamily="34" charset="0"/>
              </a:rPr>
              <a:t>: VAT + </a:t>
            </a:r>
            <a:r>
              <a:rPr lang="hu-HU" sz="2400" b="1" dirty="0" smtClean="0">
                <a:solidFill>
                  <a:schemeClr val="tx2"/>
                </a:solidFill>
                <a:latin typeface="Arial" pitchFamily="34" charset="0"/>
                <a:cs typeface="Arial" pitchFamily="34" charset="0"/>
              </a:rPr>
              <a:t>min. </a:t>
            </a:r>
            <a:r>
              <a:rPr lang="hu-HU" sz="2400" b="1" dirty="0" err="1" smtClean="0">
                <a:solidFill>
                  <a:schemeClr val="tx2"/>
                </a:solidFill>
                <a:latin typeface="Arial" pitchFamily="34" charset="0"/>
                <a:cs typeface="Arial" pitchFamily="34" charset="0"/>
              </a:rPr>
              <a:t>taxes</a:t>
            </a:r>
            <a:r>
              <a:rPr lang="hu-HU" sz="2400" b="1" dirty="0" smtClean="0">
                <a:solidFill>
                  <a:schemeClr val="tx2"/>
                </a:solidFill>
                <a:latin typeface="Arial" pitchFamily="34" charset="0"/>
                <a:cs typeface="Arial" pitchFamily="34" charset="0"/>
              </a:rPr>
              <a:t> </a:t>
            </a:r>
            <a:r>
              <a:rPr lang="hu-HU" sz="2400" b="1" dirty="0" err="1" smtClean="0">
                <a:solidFill>
                  <a:schemeClr val="tx2"/>
                </a:solidFill>
                <a:latin typeface="Arial" pitchFamily="34" charset="0"/>
                <a:cs typeface="Arial" pitchFamily="34" charset="0"/>
              </a:rPr>
              <a:t>with</a:t>
            </a:r>
            <a:r>
              <a:rPr lang="hu-HU" sz="2400" b="1" dirty="0" smtClean="0">
                <a:solidFill>
                  <a:schemeClr val="tx2"/>
                </a:solidFill>
                <a:latin typeface="Arial" pitchFamily="34" charset="0"/>
                <a:cs typeface="Arial" pitchFamily="34" charset="0"/>
              </a:rPr>
              <a:t> 2 </a:t>
            </a:r>
            <a:r>
              <a:rPr lang="hu-HU" sz="2400" b="1" dirty="0" err="1" smtClean="0">
                <a:solidFill>
                  <a:schemeClr val="tx2"/>
                </a:solidFill>
                <a:latin typeface="Arial" pitchFamily="34" charset="0"/>
                <a:cs typeface="Arial" pitchFamily="34" charset="0"/>
              </a:rPr>
              <a:t>elements</a:t>
            </a:r>
            <a:endParaRPr lang="hu-HU" sz="2400" b="1" dirty="0" smtClean="0">
              <a:solidFill>
                <a:schemeClr val="tx2"/>
              </a:solidFill>
              <a:latin typeface="Arial" pitchFamily="34" charset="0"/>
              <a:cs typeface="Arial" pitchFamily="34" charset="0"/>
            </a:endParaRPr>
          </a:p>
          <a:p>
            <a:pPr lvl="1"/>
            <a:r>
              <a:rPr lang="hu-HU" sz="2000" b="1" dirty="0" err="1" smtClean="0">
                <a:solidFill>
                  <a:schemeClr val="tx2"/>
                </a:solidFill>
                <a:latin typeface="Arial" pitchFamily="34" charset="0"/>
                <a:cs typeface="Arial" pitchFamily="34" charset="0"/>
              </a:rPr>
              <a:t>Based</a:t>
            </a:r>
            <a:r>
              <a:rPr lang="hu-HU" sz="2000" b="1" dirty="0" smtClean="0">
                <a:solidFill>
                  <a:schemeClr val="tx2"/>
                </a:solidFill>
                <a:latin typeface="Arial" pitchFamily="34" charset="0"/>
                <a:cs typeface="Arial" pitchFamily="34" charset="0"/>
              </a:rPr>
              <a:t> </a:t>
            </a:r>
            <a:r>
              <a:rPr lang="hu-HU" sz="2000" b="1" dirty="0" err="1" smtClean="0">
                <a:solidFill>
                  <a:schemeClr val="tx2"/>
                </a:solidFill>
                <a:latin typeface="Arial" pitchFamily="34" charset="0"/>
                <a:cs typeface="Arial" pitchFamily="34" charset="0"/>
              </a:rPr>
              <a:t>on</a:t>
            </a:r>
            <a:r>
              <a:rPr lang="hu-HU" sz="2000" b="1" dirty="0" smtClean="0">
                <a:solidFill>
                  <a:schemeClr val="tx2"/>
                </a:solidFill>
                <a:latin typeface="Arial" pitchFamily="34" charset="0"/>
                <a:cs typeface="Arial" pitchFamily="34" charset="0"/>
              </a:rPr>
              <a:t> CO2 </a:t>
            </a:r>
            <a:r>
              <a:rPr lang="hu-HU" sz="2000" b="1" dirty="0" err="1" smtClean="0">
                <a:solidFill>
                  <a:schemeClr val="tx2"/>
                </a:solidFill>
                <a:latin typeface="Arial" pitchFamily="34" charset="0"/>
                <a:cs typeface="Arial" pitchFamily="34" charset="0"/>
              </a:rPr>
              <a:t>emissions</a:t>
            </a:r>
            <a:r>
              <a:rPr lang="hu-HU" sz="2000" b="1" dirty="0" smtClean="0">
                <a:solidFill>
                  <a:schemeClr val="tx2"/>
                </a:solidFill>
                <a:latin typeface="Arial" pitchFamily="34" charset="0"/>
                <a:cs typeface="Arial" pitchFamily="34" charset="0"/>
              </a:rPr>
              <a:t>: Euro 20 per </a:t>
            </a:r>
            <a:r>
              <a:rPr lang="hu-HU" sz="2000" b="1" dirty="0" err="1" smtClean="0">
                <a:solidFill>
                  <a:schemeClr val="tx2"/>
                </a:solidFill>
                <a:latin typeface="Arial" pitchFamily="34" charset="0"/>
                <a:cs typeface="Arial" pitchFamily="34" charset="0"/>
              </a:rPr>
              <a:t>tonne</a:t>
            </a:r>
            <a:r>
              <a:rPr lang="hu-HU" sz="2000" b="1" dirty="0" smtClean="0">
                <a:solidFill>
                  <a:schemeClr val="tx2"/>
                </a:solidFill>
                <a:latin typeface="Arial" pitchFamily="34" charset="0"/>
                <a:cs typeface="Arial" pitchFamily="34" charset="0"/>
              </a:rPr>
              <a:t> of CO2 </a:t>
            </a:r>
            <a:r>
              <a:rPr lang="hu-HU" sz="2000" b="1" dirty="0" err="1" smtClean="0">
                <a:solidFill>
                  <a:schemeClr val="tx2"/>
                </a:solidFill>
                <a:latin typeface="Arial" pitchFamily="34" charset="0"/>
                <a:cs typeface="Arial" pitchFamily="34" charset="0"/>
              </a:rPr>
              <a:t>emissions</a:t>
            </a:r>
            <a:endParaRPr lang="hu-HU" sz="2000" b="1" dirty="0" smtClean="0">
              <a:solidFill>
                <a:schemeClr val="tx2"/>
              </a:solidFill>
              <a:latin typeface="Arial" pitchFamily="34" charset="0"/>
              <a:cs typeface="Arial" pitchFamily="34" charset="0"/>
            </a:endParaRPr>
          </a:p>
          <a:p>
            <a:pPr lvl="1"/>
            <a:r>
              <a:rPr lang="hu-HU" sz="2000" b="1" dirty="0" err="1" smtClean="0">
                <a:solidFill>
                  <a:schemeClr val="tx2"/>
                </a:solidFill>
                <a:latin typeface="Arial" pitchFamily="34" charset="0"/>
                <a:cs typeface="Arial" pitchFamily="34" charset="0"/>
              </a:rPr>
              <a:t>Based</a:t>
            </a:r>
            <a:r>
              <a:rPr lang="hu-HU" sz="2000" b="1" dirty="0" smtClean="0">
                <a:solidFill>
                  <a:schemeClr val="tx2"/>
                </a:solidFill>
                <a:latin typeface="Arial" pitchFamily="34" charset="0"/>
                <a:cs typeface="Arial" pitchFamily="34" charset="0"/>
              </a:rPr>
              <a:t> </a:t>
            </a:r>
            <a:r>
              <a:rPr lang="hu-HU" sz="2000" b="1" dirty="0" err="1" smtClean="0">
                <a:solidFill>
                  <a:schemeClr val="tx2"/>
                </a:solidFill>
                <a:latin typeface="Arial" pitchFamily="34" charset="0"/>
                <a:cs typeface="Arial" pitchFamily="34" charset="0"/>
              </a:rPr>
              <a:t>on</a:t>
            </a:r>
            <a:r>
              <a:rPr lang="hu-HU" sz="2000" b="1" dirty="0" smtClean="0">
                <a:solidFill>
                  <a:schemeClr val="tx2"/>
                </a:solidFill>
                <a:latin typeface="Arial" pitchFamily="34" charset="0"/>
                <a:cs typeface="Arial" pitchFamily="34" charset="0"/>
              </a:rPr>
              <a:t> </a:t>
            </a:r>
            <a:r>
              <a:rPr lang="hu-HU" sz="2000" b="1" dirty="0" err="1" smtClean="0">
                <a:solidFill>
                  <a:schemeClr val="tx2"/>
                </a:solidFill>
                <a:latin typeface="Arial" pitchFamily="34" charset="0"/>
                <a:cs typeface="Arial" pitchFamily="34" charset="0"/>
              </a:rPr>
              <a:t>energy</a:t>
            </a:r>
            <a:r>
              <a:rPr lang="hu-HU" sz="2000" b="1" dirty="0" smtClean="0">
                <a:solidFill>
                  <a:schemeClr val="tx2"/>
                </a:solidFill>
                <a:latin typeface="Arial" pitchFamily="34" charset="0"/>
                <a:cs typeface="Arial" pitchFamily="34" charset="0"/>
              </a:rPr>
              <a:t> </a:t>
            </a:r>
            <a:r>
              <a:rPr lang="hu-HU" sz="2000" b="1" dirty="0" err="1" smtClean="0">
                <a:solidFill>
                  <a:schemeClr val="tx2"/>
                </a:solidFill>
                <a:latin typeface="Arial" pitchFamily="34" charset="0"/>
                <a:cs typeface="Arial" pitchFamily="34" charset="0"/>
              </a:rPr>
              <a:t>content</a:t>
            </a:r>
            <a:r>
              <a:rPr lang="hu-HU" sz="2000" b="1" dirty="0" smtClean="0">
                <a:solidFill>
                  <a:schemeClr val="tx2"/>
                </a:solidFill>
                <a:latin typeface="Arial" pitchFamily="34" charset="0"/>
                <a:cs typeface="Arial" pitchFamily="34" charset="0"/>
              </a:rPr>
              <a:t>: Euro 9.6/GJ </a:t>
            </a:r>
            <a:r>
              <a:rPr lang="hu-HU" sz="2000" b="1" dirty="0" err="1" smtClean="0">
                <a:solidFill>
                  <a:schemeClr val="tx2"/>
                </a:solidFill>
                <a:latin typeface="Arial" pitchFamily="34" charset="0"/>
                <a:cs typeface="Arial" pitchFamily="34" charset="0"/>
              </a:rPr>
              <a:t>for</a:t>
            </a:r>
            <a:r>
              <a:rPr lang="hu-HU" sz="2000" b="1" dirty="0" smtClean="0">
                <a:solidFill>
                  <a:schemeClr val="tx2"/>
                </a:solidFill>
                <a:latin typeface="Arial" pitchFamily="34" charset="0"/>
                <a:cs typeface="Arial" pitchFamily="34" charset="0"/>
              </a:rPr>
              <a:t> </a:t>
            </a:r>
            <a:r>
              <a:rPr lang="hu-HU" sz="2000" b="1" dirty="0" err="1" smtClean="0">
                <a:solidFill>
                  <a:schemeClr val="tx2"/>
                </a:solidFill>
                <a:latin typeface="Arial" pitchFamily="34" charset="0"/>
                <a:cs typeface="Arial" pitchFamily="34" charset="0"/>
              </a:rPr>
              <a:t>transport</a:t>
            </a:r>
            <a:r>
              <a:rPr lang="hu-HU" sz="2000" b="1" dirty="0" smtClean="0">
                <a:solidFill>
                  <a:schemeClr val="tx2"/>
                </a:solidFill>
                <a:latin typeface="Arial" pitchFamily="34" charset="0"/>
                <a:cs typeface="Arial" pitchFamily="34" charset="0"/>
              </a:rPr>
              <a:t> </a:t>
            </a:r>
            <a:r>
              <a:rPr lang="hu-HU" sz="2000" b="1" dirty="0" err="1" smtClean="0">
                <a:solidFill>
                  <a:schemeClr val="tx2"/>
                </a:solidFill>
                <a:latin typeface="Arial" pitchFamily="34" charset="0"/>
                <a:cs typeface="Arial" pitchFamily="34" charset="0"/>
              </a:rPr>
              <a:t>fuels</a:t>
            </a:r>
            <a:r>
              <a:rPr lang="hu-HU" sz="2000" dirty="0" smtClean="0">
                <a:latin typeface="Arial" pitchFamily="34" charset="0"/>
                <a:cs typeface="Arial" pitchFamily="34" charset="0"/>
              </a:rPr>
              <a:t> (</a:t>
            </a:r>
            <a:r>
              <a:rPr lang="hu-HU" sz="2000" b="1" dirty="0" err="1" smtClean="0">
                <a:latin typeface="Arial" pitchFamily="34" charset="0"/>
                <a:cs typeface="Arial" pitchFamily="34" charset="0"/>
              </a:rPr>
              <a:t>petrol</a:t>
            </a:r>
            <a:r>
              <a:rPr lang="hu-HU" sz="2000" b="1" dirty="0" smtClean="0">
                <a:latin typeface="Arial" pitchFamily="34" charset="0"/>
                <a:cs typeface="Arial" pitchFamily="34" charset="0"/>
              </a:rPr>
              <a:t>: 334, </a:t>
            </a:r>
            <a:r>
              <a:rPr lang="hu-HU" sz="2000" b="1" dirty="0" err="1" smtClean="0">
                <a:latin typeface="Arial" pitchFamily="34" charset="0"/>
                <a:cs typeface="Arial" pitchFamily="34" charset="0"/>
              </a:rPr>
              <a:t>gasoil</a:t>
            </a:r>
            <a:r>
              <a:rPr lang="hu-HU" sz="2000" b="1" dirty="0" smtClean="0">
                <a:latin typeface="Arial" pitchFamily="34" charset="0"/>
                <a:cs typeface="Arial" pitchFamily="34" charset="0"/>
              </a:rPr>
              <a:t>: 371</a:t>
            </a:r>
            <a:r>
              <a:rPr lang="hu-HU" sz="2000" dirty="0" smtClean="0">
                <a:latin typeface="Arial" pitchFamily="34" charset="0"/>
                <a:cs typeface="Arial" pitchFamily="34" charset="0"/>
              </a:rPr>
              <a:t>); Euro 0.15/GJ </a:t>
            </a:r>
            <a:r>
              <a:rPr lang="hu-HU" sz="2000" dirty="0" err="1" smtClean="0">
                <a:latin typeface="Arial" pitchFamily="34" charset="0"/>
                <a:cs typeface="Arial" pitchFamily="34" charset="0"/>
              </a:rPr>
              <a:t>for</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heating</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fuels</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incl</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coal</a:t>
            </a:r>
            <a:r>
              <a:rPr lang="hu-HU" sz="2000" dirty="0" smtClean="0">
                <a:latin typeface="Arial" pitchFamily="34" charset="0"/>
                <a:cs typeface="Arial" pitchFamily="34" charset="0"/>
              </a:rPr>
              <a:t>)</a:t>
            </a:r>
          </a:p>
          <a:p>
            <a:pPr lvl="1">
              <a:buFontTx/>
              <a:buChar char="-"/>
            </a:pPr>
            <a:r>
              <a:rPr lang="hu-HU" sz="2000" dirty="0" err="1" smtClean="0">
                <a:latin typeface="Arial" pitchFamily="34" charset="0"/>
                <a:cs typeface="Arial" pitchFamily="34" charset="0"/>
              </a:rPr>
              <a:t>Expected</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to</a:t>
            </a:r>
            <a:r>
              <a:rPr lang="hu-HU" sz="2000" dirty="0" smtClean="0">
                <a:latin typeface="Arial" pitchFamily="34" charset="0"/>
                <a:cs typeface="Arial" pitchFamily="34" charset="0"/>
              </a:rPr>
              <a:t> enter </a:t>
            </a:r>
            <a:r>
              <a:rPr lang="hu-HU" sz="2000" dirty="0" err="1" smtClean="0">
                <a:latin typeface="Arial" pitchFamily="34" charset="0"/>
                <a:cs typeface="Arial" pitchFamily="34" charset="0"/>
              </a:rPr>
              <a:t>into</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force</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as</a:t>
            </a:r>
            <a:r>
              <a:rPr lang="hu-HU" sz="2000" dirty="0" smtClean="0">
                <a:latin typeface="Arial" pitchFamily="34" charset="0"/>
                <a:cs typeface="Arial" pitchFamily="34" charset="0"/>
              </a:rPr>
              <a:t> of 2013 </a:t>
            </a:r>
            <a:r>
              <a:rPr lang="hu-HU" sz="2000" dirty="0" err="1" smtClean="0">
                <a:latin typeface="Arial" pitchFamily="34" charset="0"/>
                <a:cs typeface="Arial" pitchFamily="34" charset="0"/>
              </a:rPr>
              <a:t>with</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long</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transitional</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periods</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until</a:t>
            </a:r>
            <a:r>
              <a:rPr lang="hu-HU" sz="2000" dirty="0" smtClean="0">
                <a:latin typeface="Arial" pitchFamily="34" charset="0"/>
                <a:cs typeface="Arial" pitchFamily="34" charset="0"/>
              </a:rPr>
              <a:t> 2023</a:t>
            </a:r>
          </a:p>
          <a:p>
            <a:pPr>
              <a:buFontTx/>
              <a:buChar char="-"/>
            </a:pPr>
            <a:r>
              <a:rPr lang="hu-HU" sz="2400" dirty="0" err="1" smtClean="0">
                <a:latin typeface="Arial" pitchFamily="34" charset="0"/>
                <a:cs typeface="Arial" pitchFamily="34" charset="0"/>
              </a:rPr>
              <a:t>Minima</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proposed</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to</a:t>
            </a:r>
            <a:r>
              <a:rPr lang="hu-HU" sz="2400" dirty="0" smtClean="0">
                <a:latin typeface="Arial" pitchFamily="34" charset="0"/>
                <a:cs typeface="Arial" pitchFamily="34" charset="0"/>
              </a:rPr>
              <a:t> be </a:t>
            </a:r>
            <a:r>
              <a:rPr lang="hu-HU" sz="2400" dirty="0" err="1" smtClean="0">
                <a:latin typeface="Arial" pitchFamily="34" charset="0"/>
                <a:cs typeface="Arial" pitchFamily="34" charset="0"/>
              </a:rPr>
              <a:t>reached</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by</a:t>
            </a:r>
            <a:r>
              <a:rPr lang="hu-HU" sz="2400" dirty="0" smtClean="0">
                <a:latin typeface="Arial" pitchFamily="34" charset="0"/>
                <a:cs typeface="Arial" pitchFamily="34" charset="0"/>
              </a:rPr>
              <a:t> 2018: </a:t>
            </a:r>
            <a:r>
              <a:rPr lang="hu-HU" sz="2400" b="1" dirty="0" err="1" smtClean="0">
                <a:latin typeface="Arial" pitchFamily="34" charset="0"/>
                <a:cs typeface="Arial" pitchFamily="34" charset="0"/>
              </a:rPr>
              <a:t>petrol</a:t>
            </a:r>
            <a:r>
              <a:rPr lang="hu-HU" sz="2400" b="1" dirty="0" smtClean="0">
                <a:latin typeface="Arial" pitchFamily="34" charset="0"/>
                <a:cs typeface="Arial" pitchFamily="34" charset="0"/>
              </a:rPr>
              <a:t>: 360, </a:t>
            </a:r>
            <a:r>
              <a:rPr lang="hu-HU" sz="2400" b="1" dirty="0" err="1" smtClean="0">
                <a:latin typeface="Arial" pitchFamily="34" charset="0"/>
                <a:cs typeface="Arial" pitchFamily="34" charset="0"/>
              </a:rPr>
              <a:t>gas</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oil</a:t>
            </a:r>
            <a:r>
              <a:rPr lang="hu-HU" sz="2400" b="1" dirty="0" smtClean="0">
                <a:latin typeface="Arial" pitchFamily="34" charset="0"/>
                <a:cs typeface="Arial" pitchFamily="34" charset="0"/>
              </a:rPr>
              <a:t>: 390, </a:t>
            </a:r>
            <a:r>
              <a:rPr lang="hu-HU" sz="2400" b="1" dirty="0" err="1" smtClean="0">
                <a:latin typeface="Arial" pitchFamily="34" charset="0"/>
                <a:cs typeface="Arial" pitchFamily="34" charset="0"/>
              </a:rPr>
              <a:t>kerosene</a:t>
            </a:r>
            <a:r>
              <a:rPr lang="hu-HU" sz="2400" b="1" dirty="0" smtClean="0">
                <a:latin typeface="Arial" pitchFamily="34" charset="0"/>
                <a:cs typeface="Arial" pitchFamily="34" charset="0"/>
              </a:rPr>
              <a:t>: 392, LPG: 500, NG: 10.7</a:t>
            </a:r>
          </a:p>
          <a:p>
            <a:pPr>
              <a:buFontTx/>
              <a:buChar char="-"/>
            </a:pPr>
            <a:r>
              <a:rPr lang="hu-HU" sz="2400" b="1" dirty="0" err="1" smtClean="0">
                <a:latin typeface="Arial" pitchFamily="34" charset="0"/>
                <a:cs typeface="Arial" pitchFamily="34" charset="0"/>
              </a:rPr>
              <a:t>Also</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significant</a:t>
            </a:r>
            <a:r>
              <a:rPr lang="hu-HU" sz="2400" b="1" dirty="0" smtClean="0">
                <a:latin typeface="Arial" pitchFamily="34" charset="0"/>
                <a:cs typeface="Arial" pitchFamily="34" charset="0"/>
              </a:rPr>
              <a:t> minimum </a:t>
            </a:r>
            <a:r>
              <a:rPr lang="hu-HU" sz="2400" b="1" dirty="0" err="1" smtClean="0">
                <a:latin typeface="Arial" pitchFamily="34" charset="0"/>
                <a:cs typeface="Arial" pitchFamily="34" charset="0"/>
              </a:rPr>
              <a:t>tax</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raises</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for</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heating</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fuels</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gas</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oil</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kerosene</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fuel</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oil</a:t>
            </a:r>
            <a:r>
              <a:rPr lang="hu-HU" sz="2400" b="1" dirty="0" smtClean="0">
                <a:latin typeface="Arial" pitchFamily="34" charset="0"/>
                <a:cs typeface="Arial" pitchFamily="34" charset="0"/>
              </a:rPr>
              <a:t>, LPG, NG, </a:t>
            </a:r>
            <a:r>
              <a:rPr lang="hu-HU" sz="2400" b="1" dirty="0" err="1" smtClean="0">
                <a:latin typeface="Arial" pitchFamily="34" charset="0"/>
                <a:cs typeface="Arial" pitchFamily="34" charset="0"/>
              </a:rPr>
              <a:t>coal</a:t>
            </a:r>
            <a:r>
              <a:rPr lang="hu-HU" sz="2400" b="1" dirty="0" smtClean="0">
                <a:latin typeface="Arial" pitchFamily="34" charset="0"/>
                <a:cs typeface="Arial" pitchFamily="34" charset="0"/>
              </a:rPr>
              <a:t> and </a:t>
            </a:r>
            <a:r>
              <a:rPr lang="hu-HU" sz="2400" b="1" dirty="0" err="1" smtClean="0">
                <a:latin typeface="Arial" pitchFamily="34" charset="0"/>
                <a:cs typeface="Arial" pitchFamily="34" charset="0"/>
              </a:rPr>
              <a:t>coke</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and</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modest</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raise</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for</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electricity</a:t>
            </a:r>
            <a:r>
              <a:rPr lang="hu-HU" sz="2400" b="1" dirty="0" smtClean="0">
                <a:latin typeface="Arial" pitchFamily="34" charset="0"/>
                <a:cs typeface="Arial" pitchFamily="34" charset="0"/>
              </a:rPr>
              <a:t>   </a:t>
            </a:r>
            <a:endParaRPr lang="hu-HU" sz="2400" dirty="0" smtClean="0">
              <a:latin typeface="Arial" pitchFamily="34" charset="0"/>
              <a:cs typeface="Arial" pitchFamily="34" charset="0"/>
            </a:endParaRPr>
          </a:p>
          <a:p>
            <a:pPr>
              <a:buFontTx/>
              <a:buChar char="-"/>
            </a:pPr>
            <a:r>
              <a:rPr lang="hu-HU" sz="2400" b="1" dirty="0" err="1" smtClean="0">
                <a:solidFill>
                  <a:srgbClr val="00B050"/>
                </a:solidFill>
                <a:latin typeface="Arial" pitchFamily="34" charset="0"/>
                <a:cs typeface="Arial" pitchFamily="34" charset="0"/>
              </a:rPr>
              <a:t>Impacts</a:t>
            </a:r>
            <a:r>
              <a:rPr lang="hu-HU" sz="2400" b="1" dirty="0" smtClean="0">
                <a:solidFill>
                  <a:srgbClr val="00B050"/>
                </a:solidFill>
                <a:latin typeface="Arial" pitchFamily="34" charset="0"/>
                <a:cs typeface="Arial" pitchFamily="34" charset="0"/>
              </a:rPr>
              <a:t> </a:t>
            </a:r>
            <a:r>
              <a:rPr lang="hu-HU" sz="2400" b="1" dirty="0" err="1" smtClean="0">
                <a:solidFill>
                  <a:srgbClr val="00B050"/>
                </a:solidFill>
                <a:latin typeface="Arial" pitchFamily="34" charset="0"/>
                <a:cs typeface="Arial" pitchFamily="34" charset="0"/>
              </a:rPr>
              <a:t>on</a:t>
            </a:r>
            <a:r>
              <a:rPr lang="hu-HU" sz="2400" b="1" dirty="0" smtClean="0">
                <a:solidFill>
                  <a:srgbClr val="00B050"/>
                </a:solidFill>
                <a:latin typeface="Arial" pitchFamily="34" charset="0"/>
                <a:cs typeface="Arial" pitchFamily="34" charset="0"/>
              </a:rPr>
              <a:t> motor </a:t>
            </a:r>
            <a:r>
              <a:rPr lang="hu-HU" sz="2400" b="1" dirty="0" err="1" smtClean="0">
                <a:solidFill>
                  <a:srgbClr val="00B050"/>
                </a:solidFill>
                <a:latin typeface="Arial" pitchFamily="34" charset="0"/>
                <a:cs typeface="Arial" pitchFamily="34" charset="0"/>
              </a:rPr>
              <a:t>fuels</a:t>
            </a:r>
            <a:r>
              <a:rPr lang="hu-HU" sz="2400" b="1" dirty="0" smtClean="0">
                <a:solidFill>
                  <a:srgbClr val="00B050"/>
                </a:solidFill>
                <a:latin typeface="Arial" pitchFamily="34" charset="0"/>
                <a:cs typeface="Arial" pitchFamily="34" charset="0"/>
              </a:rPr>
              <a:t>: </a:t>
            </a:r>
            <a:r>
              <a:rPr lang="hu-HU" sz="2400" b="1" dirty="0" err="1" smtClean="0">
                <a:solidFill>
                  <a:srgbClr val="00B050"/>
                </a:solidFill>
                <a:latin typeface="Arial" pitchFamily="34" charset="0"/>
                <a:cs typeface="Arial" pitchFamily="34" charset="0"/>
              </a:rPr>
              <a:t>due</a:t>
            </a:r>
            <a:r>
              <a:rPr lang="hu-HU" sz="2400" b="1" dirty="0" smtClean="0">
                <a:solidFill>
                  <a:srgbClr val="00B050"/>
                </a:solidFill>
                <a:latin typeface="Arial" pitchFamily="34" charset="0"/>
                <a:cs typeface="Arial" pitchFamily="34" charset="0"/>
              </a:rPr>
              <a:t> </a:t>
            </a:r>
            <a:r>
              <a:rPr lang="hu-HU" sz="2400" b="1" dirty="0" err="1" smtClean="0">
                <a:solidFill>
                  <a:srgbClr val="00B050"/>
                </a:solidFill>
                <a:latin typeface="Arial" pitchFamily="34" charset="0"/>
                <a:cs typeface="Arial" pitchFamily="34" charset="0"/>
              </a:rPr>
              <a:t>to</a:t>
            </a:r>
            <a:r>
              <a:rPr lang="hu-HU" sz="2400" b="1" dirty="0" smtClean="0">
                <a:solidFill>
                  <a:srgbClr val="00B050"/>
                </a:solidFill>
                <a:latin typeface="Arial" pitchFamily="34" charset="0"/>
                <a:cs typeface="Arial" pitchFamily="34" charset="0"/>
              </a:rPr>
              <a:t> </a:t>
            </a:r>
            <a:r>
              <a:rPr lang="hu-HU" sz="2400" b="1" dirty="0" err="1" smtClean="0">
                <a:solidFill>
                  <a:srgbClr val="00B050"/>
                </a:solidFill>
                <a:latin typeface="Arial" pitchFamily="34" charset="0"/>
                <a:cs typeface="Arial" pitchFamily="34" charset="0"/>
              </a:rPr>
              <a:t>the</a:t>
            </a:r>
            <a:r>
              <a:rPr lang="hu-HU" sz="2400" b="1" dirty="0" smtClean="0">
                <a:solidFill>
                  <a:srgbClr val="00B050"/>
                </a:solidFill>
                <a:latin typeface="Arial" pitchFamily="34" charset="0"/>
                <a:cs typeface="Arial" pitchFamily="34" charset="0"/>
              </a:rPr>
              <a:t> ‘</a:t>
            </a:r>
            <a:r>
              <a:rPr lang="hu-HU" sz="2400" b="1" dirty="0" err="1" smtClean="0">
                <a:solidFill>
                  <a:srgbClr val="00B050"/>
                </a:solidFill>
                <a:latin typeface="Arial" pitchFamily="34" charset="0"/>
                <a:cs typeface="Arial" pitchFamily="34" charset="0"/>
              </a:rPr>
              <a:t>neutral</a:t>
            </a:r>
            <a:r>
              <a:rPr lang="hu-HU" sz="2400" b="1" dirty="0" smtClean="0">
                <a:solidFill>
                  <a:srgbClr val="00B050"/>
                </a:solidFill>
                <a:latin typeface="Arial" pitchFamily="34" charset="0"/>
                <a:cs typeface="Arial" pitchFamily="34" charset="0"/>
              </a:rPr>
              <a:t> </a:t>
            </a:r>
            <a:r>
              <a:rPr lang="hu-HU" sz="2400" b="1" dirty="0" err="1" smtClean="0">
                <a:solidFill>
                  <a:srgbClr val="00B050"/>
                </a:solidFill>
                <a:latin typeface="Arial" pitchFamily="34" charset="0"/>
                <a:cs typeface="Arial" pitchFamily="34" charset="0"/>
              </a:rPr>
              <a:t>taxes</a:t>
            </a:r>
            <a:r>
              <a:rPr lang="hu-HU" sz="2400" b="1" dirty="0" smtClean="0">
                <a:solidFill>
                  <a:srgbClr val="00B050"/>
                </a:solidFill>
                <a:latin typeface="Arial" pitchFamily="34" charset="0"/>
                <a:cs typeface="Arial" pitchFamily="34" charset="0"/>
              </a:rPr>
              <a:t>’ </a:t>
            </a:r>
            <a:r>
              <a:rPr lang="hu-HU" sz="2400" b="1" dirty="0" err="1" smtClean="0">
                <a:solidFill>
                  <a:srgbClr val="00B050"/>
                </a:solidFill>
                <a:latin typeface="Arial" pitchFamily="34" charset="0"/>
                <a:cs typeface="Arial" pitchFamily="34" charset="0"/>
              </a:rPr>
              <a:t>increase</a:t>
            </a:r>
            <a:r>
              <a:rPr lang="hu-HU" sz="2400" b="1" dirty="0" smtClean="0">
                <a:solidFill>
                  <a:srgbClr val="00B050"/>
                </a:solidFill>
                <a:latin typeface="Arial" pitchFamily="34" charset="0"/>
                <a:cs typeface="Arial" pitchFamily="34" charset="0"/>
              </a:rPr>
              <a:t> </a:t>
            </a:r>
            <a:r>
              <a:rPr lang="hu-HU" sz="2400" b="1" dirty="0" err="1" smtClean="0">
                <a:solidFill>
                  <a:srgbClr val="00B050"/>
                </a:solidFill>
                <a:latin typeface="Arial" pitchFamily="34" charset="0"/>
                <a:cs typeface="Arial" pitchFamily="34" charset="0"/>
              </a:rPr>
              <a:t>in</a:t>
            </a:r>
            <a:r>
              <a:rPr lang="hu-HU" sz="2400" b="1" dirty="0" smtClean="0">
                <a:solidFill>
                  <a:srgbClr val="00B050"/>
                </a:solidFill>
                <a:latin typeface="Arial" pitchFamily="34" charset="0"/>
                <a:cs typeface="Arial" pitchFamily="34" charset="0"/>
              </a:rPr>
              <a:t> diesel </a:t>
            </a:r>
            <a:r>
              <a:rPr lang="hu-HU" sz="2400" b="1" dirty="0" err="1" smtClean="0">
                <a:solidFill>
                  <a:srgbClr val="00B050"/>
                </a:solidFill>
                <a:latin typeface="Arial" pitchFamily="34" charset="0"/>
                <a:cs typeface="Arial" pitchFamily="34" charset="0"/>
              </a:rPr>
              <a:t>or</a:t>
            </a:r>
            <a:r>
              <a:rPr lang="hu-HU" sz="2400" b="1" dirty="0" smtClean="0">
                <a:solidFill>
                  <a:srgbClr val="00B050"/>
                </a:solidFill>
                <a:latin typeface="Arial" pitchFamily="34" charset="0"/>
                <a:cs typeface="Arial" pitchFamily="34" charset="0"/>
              </a:rPr>
              <a:t> a </a:t>
            </a:r>
            <a:r>
              <a:rPr lang="hu-HU" sz="2400" b="1" dirty="0" err="1" smtClean="0">
                <a:solidFill>
                  <a:srgbClr val="00B050"/>
                </a:solidFill>
                <a:latin typeface="Arial" pitchFamily="34" charset="0"/>
                <a:cs typeface="Arial" pitchFamily="34" charset="0"/>
              </a:rPr>
              <a:t>reduction</a:t>
            </a:r>
            <a:r>
              <a:rPr lang="hu-HU" sz="2400" b="1" dirty="0" smtClean="0">
                <a:solidFill>
                  <a:srgbClr val="00B050"/>
                </a:solidFill>
                <a:latin typeface="Arial" pitchFamily="34" charset="0"/>
                <a:cs typeface="Arial" pitchFamily="34" charset="0"/>
              </a:rPr>
              <a:t> </a:t>
            </a:r>
            <a:r>
              <a:rPr lang="hu-HU" sz="2400" b="1" dirty="0" err="1" smtClean="0">
                <a:solidFill>
                  <a:srgbClr val="00B050"/>
                </a:solidFill>
                <a:latin typeface="Arial" pitchFamily="34" charset="0"/>
                <a:cs typeface="Arial" pitchFamily="34" charset="0"/>
              </a:rPr>
              <a:t>in</a:t>
            </a:r>
            <a:r>
              <a:rPr lang="hu-HU" sz="2400" b="1" dirty="0" smtClean="0">
                <a:solidFill>
                  <a:srgbClr val="00B050"/>
                </a:solidFill>
                <a:latin typeface="Arial" pitchFamily="34" charset="0"/>
                <a:cs typeface="Arial" pitchFamily="34" charset="0"/>
              </a:rPr>
              <a:t> </a:t>
            </a:r>
            <a:r>
              <a:rPr lang="hu-HU" sz="2400" b="1" dirty="0" err="1" smtClean="0">
                <a:solidFill>
                  <a:srgbClr val="00B050"/>
                </a:solidFill>
                <a:latin typeface="Arial" pitchFamily="34" charset="0"/>
                <a:cs typeface="Arial" pitchFamily="34" charset="0"/>
              </a:rPr>
              <a:t>gasoline</a:t>
            </a:r>
            <a:r>
              <a:rPr lang="hu-HU" sz="2400" b="1" dirty="0" smtClean="0">
                <a:solidFill>
                  <a:srgbClr val="00B050"/>
                </a:solidFill>
                <a:latin typeface="Arial" pitchFamily="34" charset="0"/>
                <a:cs typeface="Arial" pitchFamily="34" charset="0"/>
              </a:rPr>
              <a:t> </a:t>
            </a:r>
            <a:r>
              <a:rPr lang="hu-HU" sz="2400" b="1" dirty="0" err="1" smtClean="0">
                <a:solidFill>
                  <a:srgbClr val="00B050"/>
                </a:solidFill>
                <a:latin typeface="Arial" pitchFamily="34" charset="0"/>
                <a:cs typeface="Arial" pitchFamily="34" charset="0"/>
              </a:rPr>
              <a:t>rates</a:t>
            </a:r>
            <a:r>
              <a:rPr lang="hu-HU" sz="2400" b="1" dirty="0" smtClean="0">
                <a:solidFill>
                  <a:srgbClr val="00B050"/>
                </a:solidFill>
                <a:latin typeface="Arial" pitchFamily="34" charset="0"/>
                <a:cs typeface="Arial" pitchFamily="34" charset="0"/>
              </a:rPr>
              <a:t>, </a:t>
            </a:r>
            <a:r>
              <a:rPr lang="hu-HU" sz="2400" b="1" dirty="0" err="1" smtClean="0">
                <a:solidFill>
                  <a:srgbClr val="00B050"/>
                </a:solidFill>
                <a:latin typeface="Arial" pitchFamily="34" charset="0"/>
                <a:cs typeface="Arial" pitchFamily="34" charset="0"/>
              </a:rPr>
              <a:t>biofuels</a:t>
            </a:r>
            <a:r>
              <a:rPr lang="hu-HU" sz="2400" b="1" dirty="0" smtClean="0">
                <a:solidFill>
                  <a:srgbClr val="00B050"/>
                </a:solidFill>
                <a:latin typeface="Arial" pitchFamily="34" charset="0"/>
                <a:cs typeface="Arial" pitchFamily="34" charset="0"/>
              </a:rPr>
              <a:t> </a:t>
            </a:r>
            <a:r>
              <a:rPr lang="hu-HU" sz="2400" b="1" dirty="0" err="1" smtClean="0">
                <a:solidFill>
                  <a:srgbClr val="00B050"/>
                </a:solidFill>
                <a:latin typeface="Arial" pitchFamily="34" charset="0"/>
                <a:cs typeface="Arial" pitchFamily="34" charset="0"/>
              </a:rPr>
              <a:t>would</a:t>
            </a:r>
            <a:r>
              <a:rPr lang="hu-HU" sz="2400" b="1" dirty="0" smtClean="0">
                <a:solidFill>
                  <a:srgbClr val="00B050"/>
                </a:solidFill>
                <a:latin typeface="Arial" pitchFamily="34" charset="0"/>
                <a:cs typeface="Arial" pitchFamily="34" charset="0"/>
              </a:rPr>
              <a:t> be </a:t>
            </a:r>
            <a:r>
              <a:rPr lang="hu-HU" sz="2400" b="1" dirty="0" err="1" smtClean="0">
                <a:solidFill>
                  <a:srgbClr val="00B050"/>
                </a:solidFill>
                <a:latin typeface="Arial" pitchFamily="34" charset="0"/>
                <a:cs typeface="Arial" pitchFamily="34" charset="0"/>
              </a:rPr>
              <a:t>exempt</a:t>
            </a:r>
            <a:r>
              <a:rPr lang="hu-HU" sz="2400" b="1" dirty="0" smtClean="0">
                <a:solidFill>
                  <a:srgbClr val="00B050"/>
                </a:solidFill>
                <a:latin typeface="Arial" pitchFamily="34" charset="0"/>
                <a:cs typeface="Arial" pitchFamily="34" charset="0"/>
              </a:rPr>
              <a:t> </a:t>
            </a:r>
            <a:r>
              <a:rPr lang="hu-HU" sz="2400" b="1" dirty="0" err="1" smtClean="0">
                <a:solidFill>
                  <a:srgbClr val="00B050"/>
                </a:solidFill>
                <a:latin typeface="Arial" pitchFamily="34" charset="0"/>
                <a:cs typeface="Arial" pitchFamily="34" charset="0"/>
              </a:rPr>
              <a:t>from</a:t>
            </a:r>
            <a:r>
              <a:rPr lang="hu-HU" sz="2400" b="1" dirty="0" smtClean="0">
                <a:solidFill>
                  <a:srgbClr val="00B050"/>
                </a:solidFill>
                <a:latin typeface="Arial" pitchFamily="34" charset="0"/>
                <a:cs typeface="Arial" pitchFamily="34" charset="0"/>
              </a:rPr>
              <a:t> </a:t>
            </a:r>
            <a:r>
              <a:rPr lang="hu-HU" sz="2400" b="1" dirty="0" err="1" smtClean="0">
                <a:solidFill>
                  <a:srgbClr val="00B050"/>
                </a:solidFill>
                <a:latin typeface="Arial" pitchFamily="34" charset="0"/>
                <a:cs typeface="Arial" pitchFamily="34" charset="0"/>
              </a:rPr>
              <a:t>the</a:t>
            </a:r>
            <a:r>
              <a:rPr lang="hu-HU" sz="2400" b="1" dirty="0" smtClean="0">
                <a:solidFill>
                  <a:srgbClr val="00B050"/>
                </a:solidFill>
                <a:latin typeface="Arial" pitchFamily="34" charset="0"/>
                <a:cs typeface="Arial" pitchFamily="34" charset="0"/>
              </a:rPr>
              <a:t> CO2 </a:t>
            </a:r>
            <a:r>
              <a:rPr lang="hu-HU" sz="2400" b="1" dirty="0" err="1" smtClean="0">
                <a:solidFill>
                  <a:srgbClr val="00B050"/>
                </a:solidFill>
                <a:latin typeface="Arial" pitchFamily="34" charset="0"/>
                <a:cs typeface="Arial" pitchFamily="34" charset="0"/>
              </a:rPr>
              <a:t>element</a:t>
            </a:r>
            <a:endParaRPr lang="hu-HU" sz="2400" b="1" dirty="0" smtClean="0">
              <a:solidFill>
                <a:srgbClr val="00B050"/>
              </a:solidFill>
              <a:latin typeface="Arial" pitchFamily="34" charset="0"/>
              <a:cs typeface="Arial" pitchFamily="34" charset="0"/>
            </a:endParaRPr>
          </a:p>
          <a:p>
            <a:pPr>
              <a:buFontTx/>
              <a:buChar char="-"/>
            </a:pPr>
            <a:r>
              <a:rPr lang="hu-HU" sz="2400" dirty="0" err="1" smtClean="0">
                <a:latin typeface="Arial" pitchFamily="34" charset="0"/>
                <a:cs typeface="Arial" pitchFamily="34" charset="0"/>
              </a:rPr>
              <a:t>Nine</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new</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MSs</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incl</a:t>
            </a:r>
            <a:r>
              <a:rPr lang="hu-HU" sz="2400" dirty="0" smtClean="0">
                <a:latin typeface="Arial" pitchFamily="34" charset="0"/>
                <a:cs typeface="Arial" pitchFamily="34" charset="0"/>
              </a:rPr>
              <a:t>. HU, SK) </a:t>
            </a:r>
            <a:r>
              <a:rPr lang="hu-HU" sz="2400" dirty="0" err="1" smtClean="0">
                <a:latin typeface="Arial" pitchFamily="34" charset="0"/>
                <a:cs typeface="Arial" pitchFamily="34" charset="0"/>
              </a:rPr>
              <a:t>would</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not</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have</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to</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implement</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the</a:t>
            </a:r>
            <a:r>
              <a:rPr lang="hu-HU" sz="2400" dirty="0" smtClean="0">
                <a:latin typeface="Arial" pitchFamily="34" charset="0"/>
                <a:cs typeface="Arial" pitchFamily="34" charset="0"/>
              </a:rPr>
              <a:t> CO2 </a:t>
            </a:r>
            <a:r>
              <a:rPr lang="hu-HU" sz="2400" dirty="0" err="1" smtClean="0">
                <a:latin typeface="Arial" pitchFamily="34" charset="0"/>
                <a:cs typeface="Arial" pitchFamily="34" charset="0"/>
              </a:rPr>
              <a:t>element</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until</a:t>
            </a:r>
            <a:r>
              <a:rPr lang="hu-HU" sz="2400" dirty="0" smtClean="0">
                <a:latin typeface="Arial" pitchFamily="34" charset="0"/>
                <a:cs typeface="Arial" pitchFamily="34" charset="0"/>
              </a:rPr>
              <a:t> 2020</a:t>
            </a:r>
          </a:p>
          <a:p>
            <a:pPr lvl="1">
              <a:buNone/>
            </a:pPr>
            <a:endParaRPr lang="hu-HU" sz="2000" dirty="0" smtClean="0">
              <a:latin typeface="Arial" pitchFamily="34" charset="0"/>
              <a:cs typeface="Arial" pitchFamily="34" charset="0"/>
            </a:endParaRPr>
          </a:p>
          <a:p>
            <a:pPr lvl="1"/>
            <a:endParaRPr lang="hu-HU" sz="2000" dirty="0" smtClean="0">
              <a:latin typeface="Arial" pitchFamily="34" charset="0"/>
              <a:cs typeface="Arial" pitchFamily="34" charset="0"/>
            </a:endParaRPr>
          </a:p>
          <a:p>
            <a:pPr lvl="1"/>
            <a:endParaRPr lang="hu-HU" sz="2000" dirty="0">
              <a:latin typeface="Arial" pitchFamily="34" charset="0"/>
              <a:cs typeface="Arial" pitchFamily="34" charset="0"/>
            </a:endParaRPr>
          </a:p>
        </p:txBody>
      </p:sp>
      <p:sp>
        <p:nvSpPr>
          <p:cNvPr id="4" name="Szövegdoboz 3"/>
          <p:cNvSpPr txBox="1"/>
          <p:nvPr/>
        </p:nvSpPr>
        <p:spPr>
          <a:xfrm>
            <a:off x="251520" y="5479484"/>
            <a:ext cx="8640960" cy="1261884"/>
          </a:xfrm>
          <a:prstGeom prst="rect">
            <a:avLst/>
          </a:prstGeom>
          <a:noFill/>
        </p:spPr>
        <p:txBody>
          <a:bodyPr wrap="square" rtlCol="0">
            <a:spAutoFit/>
          </a:bodyPr>
          <a:lstStyle/>
          <a:p>
            <a:r>
              <a:rPr lang="hu-HU" sz="1200" dirty="0" err="1" smtClean="0">
                <a:latin typeface="Arial" pitchFamily="34" charset="0"/>
                <a:cs typeface="Arial" pitchFamily="34" charset="0"/>
              </a:rPr>
              <a:t>Sources</a:t>
            </a:r>
            <a:r>
              <a:rPr lang="hu-HU" sz="1200" dirty="0" smtClean="0">
                <a:latin typeface="Arial" pitchFamily="34" charset="0"/>
                <a:cs typeface="Arial" pitchFamily="34" charset="0"/>
              </a:rPr>
              <a:t>: </a:t>
            </a:r>
            <a:r>
              <a:rPr lang="hu-HU" sz="1200" dirty="0" smtClean="0">
                <a:latin typeface="Arial" pitchFamily="34" charset="0"/>
                <a:cs typeface="Arial" pitchFamily="34" charset="0"/>
                <a:hlinkClick r:id="rId2"/>
              </a:rPr>
              <a:t>http://europa.eu/rapid/pressReleasesAction.do?reference=MEMO/11/238&amp;format=HTML&amp;aged=0&amp;language=EN&amp;guiLanguage=en</a:t>
            </a:r>
            <a:r>
              <a:rPr lang="hu-HU" sz="1200" dirty="0" smtClean="0">
                <a:latin typeface="Arial" pitchFamily="34" charset="0"/>
                <a:cs typeface="Arial" pitchFamily="34" charset="0"/>
              </a:rPr>
              <a:t> 13 </a:t>
            </a:r>
            <a:r>
              <a:rPr lang="hu-HU" sz="1200" dirty="0" err="1" smtClean="0">
                <a:latin typeface="Arial" pitchFamily="34" charset="0"/>
                <a:cs typeface="Arial" pitchFamily="34" charset="0"/>
              </a:rPr>
              <a:t>Apr</a:t>
            </a:r>
            <a:r>
              <a:rPr lang="hu-HU" sz="1200" dirty="0" smtClean="0">
                <a:latin typeface="Arial" pitchFamily="34" charset="0"/>
                <a:cs typeface="Arial" pitchFamily="34" charset="0"/>
              </a:rPr>
              <a:t> 2011</a:t>
            </a:r>
          </a:p>
          <a:p>
            <a:r>
              <a:rPr lang="hu-HU" sz="1200" dirty="0" smtClean="0">
                <a:latin typeface="Arial" pitchFamily="34" charset="0"/>
                <a:cs typeface="Arial" pitchFamily="34" charset="0"/>
                <a:hlinkClick r:id="rId3"/>
              </a:rPr>
              <a:t>http://ec.europa.eu/taxation_customs/taxation/excise_duties/energy_products/legislation/index_en.htm</a:t>
            </a:r>
            <a:r>
              <a:rPr lang="hu-HU" sz="1200" dirty="0" smtClean="0">
                <a:latin typeface="Arial" pitchFamily="34" charset="0"/>
                <a:cs typeface="Arial" pitchFamily="34" charset="0"/>
              </a:rPr>
              <a:t> 2 </a:t>
            </a:r>
            <a:r>
              <a:rPr lang="hu-HU" sz="1200" dirty="0" err="1" smtClean="0">
                <a:latin typeface="Arial" pitchFamily="34" charset="0"/>
                <a:cs typeface="Arial" pitchFamily="34" charset="0"/>
              </a:rPr>
              <a:t>Feb</a:t>
            </a:r>
            <a:r>
              <a:rPr lang="hu-HU" sz="1200" dirty="0" smtClean="0">
                <a:latin typeface="Arial" pitchFamily="34" charset="0"/>
                <a:cs typeface="Arial" pitchFamily="34" charset="0"/>
              </a:rPr>
              <a:t> 2013</a:t>
            </a:r>
          </a:p>
          <a:p>
            <a:r>
              <a:rPr lang="hu-HU" sz="1200" dirty="0" smtClean="0">
                <a:latin typeface="Arial" pitchFamily="34" charset="0"/>
                <a:cs typeface="Arial" pitchFamily="34" charset="0"/>
                <a:hlinkClick r:id="rId3"/>
              </a:rPr>
              <a:t>http://ec.europa.eu/taxation_customs/taxation/excise_duties/energy_products/legislation/index_en.htm</a:t>
            </a:r>
            <a:r>
              <a:rPr lang="hu-HU" sz="1200" dirty="0" smtClean="0">
                <a:latin typeface="Arial" pitchFamily="34" charset="0"/>
                <a:cs typeface="Arial" pitchFamily="34" charset="0"/>
              </a:rPr>
              <a:t> 12 </a:t>
            </a:r>
            <a:r>
              <a:rPr lang="hu-HU" sz="1200" dirty="0" err="1" smtClean="0">
                <a:latin typeface="Arial" pitchFamily="34" charset="0"/>
                <a:cs typeface="Arial" pitchFamily="34" charset="0"/>
              </a:rPr>
              <a:t>Feb</a:t>
            </a:r>
            <a:r>
              <a:rPr lang="hu-HU" sz="1200" dirty="0" smtClean="0">
                <a:latin typeface="Arial" pitchFamily="34" charset="0"/>
                <a:cs typeface="Arial" pitchFamily="34" charset="0"/>
              </a:rPr>
              <a:t> 2014</a:t>
            </a:r>
          </a:p>
          <a:p>
            <a:endParaRPr lang="hu-HU"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274638"/>
            <a:ext cx="9144000" cy="1143000"/>
          </a:xfrm>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EU </a:t>
            </a:r>
            <a:r>
              <a:rPr lang="hu-HU" sz="2800" b="1" dirty="0" err="1" smtClean="0">
                <a:effectLst>
                  <a:outerShdw blurRad="38100" dist="38100" dir="2700000" algn="tl">
                    <a:srgbClr val="000000">
                      <a:alpha val="43137"/>
                    </a:srgbClr>
                  </a:outerShdw>
                </a:effectLst>
                <a:latin typeface="Arial" pitchFamily="34" charset="0"/>
                <a:cs typeface="Arial" pitchFamily="34" charset="0"/>
              </a:rPr>
              <a:t>alternative</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fuels</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strategy</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for</a:t>
            </a:r>
            <a:r>
              <a:rPr lang="hu-HU" sz="2800" b="1" dirty="0" smtClean="0">
                <a:effectLst>
                  <a:outerShdw blurRad="38100" dist="38100" dir="2700000" algn="tl">
                    <a:srgbClr val="000000">
                      <a:alpha val="43137"/>
                    </a:srgbClr>
                  </a:outerShdw>
                </a:effectLst>
                <a:latin typeface="Arial" pitchFamily="34" charset="0"/>
                <a:cs typeface="Arial" pitchFamily="34" charset="0"/>
              </a:rPr>
              <a:t> 2020, </a:t>
            </a:r>
            <a:r>
              <a:rPr lang="hu-HU" sz="2800" b="1" dirty="0" err="1" smtClean="0">
                <a:effectLst>
                  <a:outerShdw blurRad="38100" dist="38100" dir="2700000" algn="tl">
                    <a:srgbClr val="000000">
                      <a:alpha val="43137"/>
                    </a:srgbClr>
                  </a:outerShdw>
                </a:effectLst>
                <a:latin typeface="Arial" pitchFamily="34" charset="0"/>
                <a:cs typeface="Arial" pitchFamily="34" charset="0"/>
              </a:rPr>
              <a:t>issued</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in</a:t>
            </a:r>
            <a:r>
              <a:rPr lang="hu-HU" sz="2800" b="1" dirty="0" smtClean="0">
                <a:effectLst>
                  <a:outerShdw blurRad="38100" dist="38100" dir="2700000" algn="tl">
                    <a:srgbClr val="000000">
                      <a:alpha val="43137"/>
                    </a:srgbClr>
                  </a:outerShdw>
                </a:effectLst>
                <a:latin typeface="Arial" pitchFamily="34" charset="0"/>
                <a:cs typeface="Arial" pitchFamily="34" charset="0"/>
              </a:rPr>
              <a:t> 2013</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artalom helye 2"/>
          <p:cNvSpPr>
            <a:spLocks noGrp="1"/>
          </p:cNvSpPr>
          <p:nvPr>
            <p:ph idx="1"/>
          </p:nvPr>
        </p:nvSpPr>
        <p:spPr>
          <a:xfrm>
            <a:off x="457200" y="1279301"/>
            <a:ext cx="8229600" cy="4525963"/>
          </a:xfrm>
        </p:spPr>
        <p:txBody>
          <a:bodyPr>
            <a:normAutofit fontScale="70000" lnSpcReduction="20000"/>
          </a:bodyPr>
          <a:lstStyle/>
          <a:p>
            <a:r>
              <a:rPr lang="hu-HU" sz="2400" dirty="0" smtClean="0">
                <a:latin typeface="Arial" pitchFamily="34" charset="0"/>
                <a:cs typeface="Arial" pitchFamily="34" charset="0"/>
              </a:rPr>
              <a:t>‘</a:t>
            </a:r>
            <a:r>
              <a:rPr lang="hu-HU" sz="2400" dirty="0" err="1" smtClean="0">
                <a:latin typeface="Arial" pitchFamily="34" charset="0"/>
                <a:cs typeface="Arial" pitchFamily="34" charset="0"/>
              </a:rPr>
              <a:t>Clean</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power</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for</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transport</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gradually</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replace</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oil</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with</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alternative</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fuels</a:t>
            </a:r>
            <a:r>
              <a:rPr lang="hu-HU" sz="2400" dirty="0" smtClean="0">
                <a:latin typeface="Arial" pitchFamily="34" charset="0"/>
                <a:cs typeface="Arial" pitchFamily="34" charset="0"/>
              </a:rPr>
              <a:t> and </a:t>
            </a:r>
            <a:r>
              <a:rPr lang="hu-HU" sz="2400" dirty="0" err="1" smtClean="0">
                <a:latin typeface="Arial" pitchFamily="34" charset="0"/>
                <a:cs typeface="Arial" pitchFamily="34" charset="0"/>
              </a:rPr>
              <a:t>build</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up</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the</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necessary</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infrastructure</a:t>
            </a:r>
            <a:r>
              <a:rPr lang="hu-HU" sz="2400" dirty="0" smtClean="0">
                <a:latin typeface="Arial" pitchFamily="34" charset="0"/>
                <a:cs typeface="Arial" pitchFamily="34" charset="0"/>
              </a:rPr>
              <a:t> ‘      </a:t>
            </a:r>
            <a:r>
              <a:rPr lang="hu-HU" sz="2400" dirty="0" err="1" smtClean="0">
                <a:latin typeface="Arial" pitchFamily="34" charset="0"/>
                <a:cs typeface="Arial" pitchFamily="34" charset="0"/>
              </a:rPr>
              <a:t>savings</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on</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the</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oil</a:t>
            </a:r>
            <a:r>
              <a:rPr lang="hu-HU" sz="2400" dirty="0" smtClean="0">
                <a:latin typeface="Arial" pitchFamily="34" charset="0"/>
                <a:cs typeface="Arial" pitchFamily="34" charset="0"/>
              </a:rPr>
              <a:t> import </a:t>
            </a:r>
            <a:r>
              <a:rPr lang="hu-HU" sz="2400" dirty="0" err="1" smtClean="0">
                <a:latin typeface="Arial" pitchFamily="34" charset="0"/>
                <a:cs typeface="Arial" pitchFamily="34" charset="0"/>
              </a:rPr>
              <a:t>bill</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additional</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jobs</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lower</a:t>
            </a:r>
            <a:r>
              <a:rPr lang="hu-HU" sz="2400" dirty="0" smtClean="0">
                <a:latin typeface="Arial" pitchFamily="34" charset="0"/>
                <a:cs typeface="Arial" pitchFamily="34" charset="0"/>
              </a:rPr>
              <a:t> CO2 </a:t>
            </a:r>
            <a:r>
              <a:rPr lang="hu-HU" sz="2400" dirty="0" err="1" smtClean="0">
                <a:latin typeface="Arial" pitchFamily="34" charset="0"/>
                <a:cs typeface="Arial" pitchFamily="34" charset="0"/>
              </a:rPr>
              <a:t>emissions</a:t>
            </a:r>
            <a:r>
              <a:rPr lang="hu-HU" sz="2400" dirty="0" smtClean="0">
                <a:latin typeface="Arial" pitchFamily="34" charset="0"/>
                <a:cs typeface="Arial" pitchFamily="34" charset="0"/>
              </a:rPr>
              <a:t> </a:t>
            </a:r>
          </a:p>
          <a:p>
            <a:r>
              <a:rPr lang="hu-HU" sz="2400" dirty="0" err="1" smtClean="0">
                <a:latin typeface="Arial" pitchFamily="34" charset="0"/>
                <a:cs typeface="Arial" pitchFamily="34" charset="0"/>
              </a:rPr>
              <a:t>Covers</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selected</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fuels</a:t>
            </a:r>
            <a:r>
              <a:rPr lang="hu-HU" sz="2400" dirty="0" smtClean="0">
                <a:latin typeface="Arial" pitchFamily="34" charset="0"/>
                <a:cs typeface="Arial" pitchFamily="34" charset="0"/>
              </a:rPr>
              <a:t> and </a:t>
            </a:r>
            <a:r>
              <a:rPr lang="hu-HU" sz="2400" dirty="0" err="1" smtClean="0">
                <a:latin typeface="Arial" pitchFamily="34" charset="0"/>
                <a:cs typeface="Arial" pitchFamily="34" charset="0"/>
              </a:rPr>
              <a:t>all</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modes</a:t>
            </a:r>
            <a:r>
              <a:rPr lang="hu-HU" sz="2400" dirty="0" smtClean="0">
                <a:latin typeface="Arial" pitchFamily="34" charset="0"/>
                <a:cs typeface="Arial" pitchFamily="34" charset="0"/>
              </a:rPr>
              <a:t> of </a:t>
            </a:r>
            <a:r>
              <a:rPr lang="hu-HU" sz="2400" dirty="0" err="1" smtClean="0">
                <a:latin typeface="Arial" pitchFamily="34" charset="0"/>
                <a:cs typeface="Arial" pitchFamily="34" charset="0"/>
              </a:rPr>
              <a:t>transport</a:t>
            </a:r>
            <a:r>
              <a:rPr lang="hu-HU" sz="2400" dirty="0" smtClean="0">
                <a:latin typeface="Arial" pitchFamily="34" charset="0"/>
                <a:cs typeface="Arial" pitchFamily="34" charset="0"/>
              </a:rPr>
              <a:t>:</a:t>
            </a:r>
          </a:p>
          <a:p>
            <a:pPr lvl="1"/>
            <a:r>
              <a:rPr lang="hu-HU" sz="2000" b="1" dirty="0" smtClean="0">
                <a:latin typeface="Arial" pitchFamily="34" charset="0"/>
                <a:cs typeface="Arial" pitchFamily="34" charset="0"/>
              </a:rPr>
              <a:t>LPG</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road-passenger</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road-freight</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water</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inland</a:t>
            </a:r>
            <a:r>
              <a:rPr lang="hu-HU" sz="2000" dirty="0" smtClean="0">
                <a:latin typeface="Arial" pitchFamily="34" charset="0"/>
                <a:cs typeface="Arial" pitchFamily="34" charset="0"/>
              </a:rPr>
              <a:t> and </a:t>
            </a:r>
            <a:r>
              <a:rPr lang="hu-HU" sz="2000" dirty="0" err="1" smtClean="0">
                <a:latin typeface="Arial" pitchFamily="34" charset="0"/>
                <a:cs typeface="Arial" pitchFamily="34" charset="0"/>
              </a:rPr>
              <a:t>short-sea</a:t>
            </a:r>
            <a:r>
              <a:rPr lang="hu-HU" sz="2000" dirty="0" smtClean="0">
                <a:latin typeface="Arial" pitchFamily="34" charset="0"/>
                <a:cs typeface="Arial" pitchFamily="34" charset="0"/>
              </a:rPr>
              <a:t>)</a:t>
            </a:r>
          </a:p>
          <a:p>
            <a:pPr lvl="1">
              <a:buNone/>
            </a:pP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in</a:t>
            </a:r>
            <a:r>
              <a:rPr lang="hu-HU" sz="2000" dirty="0" smtClean="0">
                <a:latin typeface="Arial" pitchFamily="34" charset="0"/>
                <a:cs typeface="Arial" pitchFamily="34" charset="0"/>
              </a:rPr>
              <a:t> 2011 </a:t>
            </a:r>
            <a:r>
              <a:rPr lang="hu-HU" sz="2000" dirty="0" err="1" smtClean="0">
                <a:latin typeface="Arial" pitchFamily="34" charset="0"/>
                <a:cs typeface="Arial" pitchFamily="34" charset="0"/>
              </a:rPr>
              <a:t>accounts</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for</a:t>
            </a:r>
            <a:r>
              <a:rPr lang="hu-HU" sz="2000" dirty="0" smtClean="0">
                <a:latin typeface="Arial" pitchFamily="34" charset="0"/>
                <a:cs typeface="Arial" pitchFamily="34" charset="0"/>
              </a:rPr>
              <a:t> 3% of motor </a:t>
            </a:r>
            <a:r>
              <a:rPr lang="hu-HU" sz="2000" dirty="0" err="1" smtClean="0">
                <a:latin typeface="Arial" pitchFamily="34" charset="0"/>
                <a:cs typeface="Arial" pitchFamily="34" charset="0"/>
              </a:rPr>
              <a:t>fuels</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core</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infrastructure</a:t>
            </a:r>
            <a:r>
              <a:rPr lang="hu-HU" sz="2000" dirty="0" smtClean="0">
                <a:latin typeface="Arial" pitchFamily="34" charset="0"/>
                <a:cs typeface="Arial" pitchFamily="34" charset="0"/>
              </a:rPr>
              <a:t> is </a:t>
            </a:r>
            <a:r>
              <a:rPr lang="hu-HU" sz="2000" dirty="0" err="1" smtClean="0">
                <a:latin typeface="Arial" pitchFamily="34" charset="0"/>
                <a:cs typeface="Arial" pitchFamily="34" charset="0"/>
              </a:rPr>
              <a:t>already</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established</a:t>
            </a:r>
            <a:r>
              <a:rPr lang="hu-HU" sz="2000" dirty="0" smtClean="0">
                <a:latin typeface="Arial" pitchFamily="34" charset="0"/>
                <a:cs typeface="Arial" pitchFamily="34" charset="0"/>
              </a:rPr>
              <a:t>; </a:t>
            </a:r>
            <a:r>
              <a:rPr lang="hu-HU" sz="2000" i="1" dirty="0" smtClean="0">
                <a:latin typeface="Arial" pitchFamily="34" charset="0"/>
                <a:cs typeface="Arial" pitchFamily="34" charset="0"/>
              </a:rPr>
              <a:t>no </a:t>
            </a:r>
            <a:r>
              <a:rPr lang="hu-HU" sz="2000" i="1" dirty="0" err="1" smtClean="0">
                <a:latin typeface="Arial" pitchFamily="34" charset="0"/>
                <a:cs typeface="Arial" pitchFamily="34" charset="0"/>
              </a:rPr>
              <a:t>new</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action</a:t>
            </a:r>
            <a:r>
              <a:rPr lang="hu-HU" sz="2000" i="1" dirty="0" smtClean="0">
                <a:latin typeface="Arial" pitchFamily="34" charset="0"/>
                <a:cs typeface="Arial" pitchFamily="34" charset="0"/>
              </a:rPr>
              <a:t> is </a:t>
            </a:r>
            <a:r>
              <a:rPr lang="hu-HU" sz="2000" i="1" dirty="0" err="1" smtClean="0">
                <a:latin typeface="Arial" pitchFamily="34" charset="0"/>
                <a:cs typeface="Arial" pitchFamily="34" charset="0"/>
              </a:rPr>
              <a:t>foreseen</a:t>
            </a:r>
            <a:r>
              <a:rPr lang="hu-HU" sz="2000" dirty="0" smtClean="0">
                <a:latin typeface="Arial" pitchFamily="34" charset="0"/>
                <a:cs typeface="Arial" pitchFamily="34" charset="0"/>
              </a:rPr>
              <a:t>]</a:t>
            </a:r>
          </a:p>
          <a:p>
            <a:pPr lvl="1"/>
            <a:r>
              <a:rPr lang="hu-HU" sz="2000" b="1" dirty="0" smtClean="0">
                <a:latin typeface="Arial" pitchFamily="34" charset="0"/>
                <a:cs typeface="Arial" pitchFamily="34" charset="0"/>
              </a:rPr>
              <a:t>LNG</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road-passenger</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road-freight</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rail</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water</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inland</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short-sea</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maritime</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in</a:t>
            </a:r>
            <a:r>
              <a:rPr lang="hu-HU" sz="2000" dirty="0" smtClean="0">
                <a:latin typeface="Arial" pitchFamily="34" charset="0"/>
                <a:cs typeface="Arial" pitchFamily="34" charset="0"/>
              </a:rPr>
              <a:t> 2011, 83 </a:t>
            </a:r>
            <a:r>
              <a:rPr lang="hu-HU" sz="2000" dirty="0" err="1" smtClean="0">
                <a:latin typeface="Arial" pitchFamily="34" charset="0"/>
                <a:cs typeface="Arial" pitchFamily="34" charset="0"/>
              </a:rPr>
              <a:t>ports</a:t>
            </a:r>
            <a:r>
              <a:rPr lang="hu-HU" sz="2000" dirty="0" smtClean="0">
                <a:latin typeface="Arial" pitchFamily="34" charset="0"/>
                <a:cs typeface="Arial" pitchFamily="34" charset="0"/>
              </a:rPr>
              <a:t>, and 38 </a:t>
            </a:r>
            <a:r>
              <a:rPr lang="hu-HU" sz="2000" dirty="0" err="1" smtClean="0">
                <a:latin typeface="Arial" pitchFamily="34" charset="0"/>
                <a:cs typeface="Arial" pitchFamily="34" charset="0"/>
              </a:rPr>
              <a:t>road</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filling</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stations</a:t>
            </a:r>
            <a:r>
              <a:rPr lang="hu-HU" sz="2000" dirty="0" smtClean="0">
                <a:latin typeface="Arial" pitchFamily="34" charset="0"/>
                <a:cs typeface="Arial" pitchFamily="34" charset="0"/>
              </a:rPr>
              <a:t>; </a:t>
            </a:r>
            <a:r>
              <a:rPr lang="hu-HU" sz="2000" i="1" dirty="0" smtClean="0">
                <a:latin typeface="Arial" pitchFamily="34" charset="0"/>
                <a:cs typeface="Arial" pitchFamily="34" charset="0"/>
              </a:rPr>
              <a:t>port </a:t>
            </a:r>
            <a:r>
              <a:rPr lang="hu-HU" sz="2000" i="1" dirty="0" err="1" smtClean="0">
                <a:latin typeface="Arial" pitchFamily="34" charset="0"/>
                <a:cs typeface="Arial" pitchFamily="34" charset="0"/>
              </a:rPr>
              <a:t>refuelling</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stations</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to</a:t>
            </a:r>
            <a:r>
              <a:rPr lang="hu-HU" sz="2000" i="1" dirty="0" smtClean="0">
                <a:latin typeface="Arial" pitchFamily="34" charset="0"/>
                <a:cs typeface="Arial" pitchFamily="34" charset="0"/>
              </a:rPr>
              <a:t> be </a:t>
            </a:r>
            <a:r>
              <a:rPr lang="hu-HU" sz="2000" i="1" dirty="0" err="1" smtClean="0">
                <a:latin typeface="Arial" pitchFamily="34" charset="0"/>
                <a:cs typeface="Arial" pitchFamily="34" charset="0"/>
              </a:rPr>
              <a:t>installed</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in</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all</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the</a:t>
            </a:r>
            <a:r>
              <a:rPr lang="hu-HU" sz="2000" i="1" dirty="0" smtClean="0">
                <a:latin typeface="Arial" pitchFamily="34" charset="0"/>
                <a:cs typeface="Arial" pitchFamily="34" charset="0"/>
              </a:rPr>
              <a:t> EU 139 </a:t>
            </a:r>
            <a:r>
              <a:rPr lang="hu-HU" sz="2000" i="1" dirty="0" err="1" smtClean="0">
                <a:latin typeface="Arial" pitchFamily="34" charset="0"/>
                <a:cs typeface="Arial" pitchFamily="34" charset="0"/>
              </a:rPr>
              <a:t>maritime</a:t>
            </a:r>
            <a:r>
              <a:rPr lang="hu-HU" sz="2000" i="1" dirty="0" smtClean="0">
                <a:latin typeface="Arial" pitchFamily="34" charset="0"/>
                <a:cs typeface="Arial" pitchFamily="34" charset="0"/>
              </a:rPr>
              <a:t> and </a:t>
            </a:r>
            <a:r>
              <a:rPr lang="hu-HU" sz="2000" i="1" dirty="0" err="1" smtClean="0">
                <a:latin typeface="Arial" pitchFamily="34" charset="0"/>
                <a:cs typeface="Arial" pitchFamily="34" charset="0"/>
              </a:rPr>
              <a:t>inland</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ports</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by</a:t>
            </a:r>
            <a:r>
              <a:rPr lang="hu-HU" sz="2000" i="1" dirty="0" smtClean="0">
                <a:latin typeface="Arial" pitchFamily="34" charset="0"/>
                <a:cs typeface="Arial" pitchFamily="34" charset="0"/>
              </a:rPr>
              <a:t> 2020 and </a:t>
            </a:r>
            <a:r>
              <a:rPr lang="hu-HU" sz="2000" i="1" dirty="0" err="1" smtClean="0">
                <a:latin typeface="Arial" pitchFamily="34" charset="0"/>
                <a:cs typeface="Arial" pitchFamily="34" charset="0"/>
              </a:rPr>
              <a:t>resp</a:t>
            </a:r>
            <a:r>
              <a:rPr lang="hu-HU" sz="2000" i="1" dirty="0" smtClean="0">
                <a:latin typeface="Arial" pitchFamily="34" charset="0"/>
                <a:cs typeface="Arial" pitchFamily="34" charset="0"/>
              </a:rPr>
              <a:t>. 2025 + fixed </a:t>
            </a:r>
            <a:r>
              <a:rPr lang="hu-HU" sz="2000" i="1" dirty="0" err="1" smtClean="0">
                <a:latin typeface="Arial" pitchFamily="34" charset="0"/>
                <a:cs typeface="Arial" pitchFamily="34" charset="0"/>
              </a:rPr>
              <a:t>or</a:t>
            </a:r>
            <a:r>
              <a:rPr lang="hu-HU" sz="2000" i="1" dirty="0" smtClean="0">
                <a:latin typeface="Arial" pitchFamily="34" charset="0"/>
                <a:cs typeface="Arial" pitchFamily="34" charset="0"/>
              </a:rPr>
              <a:t> mobile </a:t>
            </a:r>
            <a:r>
              <a:rPr lang="hu-HU" sz="2000" i="1" dirty="0" err="1" smtClean="0">
                <a:latin typeface="Arial" pitchFamily="34" charset="0"/>
                <a:cs typeface="Arial" pitchFamily="34" charset="0"/>
              </a:rPr>
              <a:t>truck</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refuelling</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stations</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are</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to</a:t>
            </a:r>
            <a:r>
              <a:rPr lang="hu-HU" sz="2000" i="1" dirty="0" smtClean="0">
                <a:latin typeface="Arial" pitchFamily="34" charset="0"/>
                <a:cs typeface="Arial" pitchFamily="34" charset="0"/>
              </a:rPr>
              <a:t> be </a:t>
            </a:r>
            <a:r>
              <a:rPr lang="hu-HU" sz="2000" i="1" dirty="0" err="1" smtClean="0">
                <a:latin typeface="Arial" pitchFamily="34" charset="0"/>
                <a:cs typeface="Arial" pitchFamily="34" charset="0"/>
              </a:rPr>
              <a:t>installed</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every</a:t>
            </a:r>
            <a:r>
              <a:rPr lang="hu-HU" sz="2000" i="1" dirty="0" smtClean="0">
                <a:latin typeface="Arial" pitchFamily="34" charset="0"/>
                <a:cs typeface="Arial" pitchFamily="34" charset="0"/>
              </a:rPr>
              <a:t> 400 km </a:t>
            </a:r>
            <a:r>
              <a:rPr lang="hu-HU" sz="2000" i="1" dirty="0" err="1" smtClean="0">
                <a:latin typeface="Arial" pitchFamily="34" charset="0"/>
                <a:cs typeface="Arial" pitchFamily="34" charset="0"/>
              </a:rPr>
              <a:t>along</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the</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roads</a:t>
            </a:r>
            <a:r>
              <a:rPr lang="hu-HU" sz="2000" i="1" dirty="0" smtClean="0">
                <a:latin typeface="Arial" pitchFamily="34" charset="0"/>
                <a:cs typeface="Arial" pitchFamily="34" charset="0"/>
              </a:rPr>
              <a:t> of </a:t>
            </a:r>
            <a:r>
              <a:rPr lang="hu-HU" sz="2000" i="1" dirty="0" err="1" smtClean="0">
                <a:latin typeface="Arial" pitchFamily="34" charset="0"/>
                <a:cs typeface="Arial" pitchFamily="34" charset="0"/>
              </a:rPr>
              <a:t>the</a:t>
            </a:r>
            <a:r>
              <a:rPr lang="hu-HU" sz="2000" i="1" dirty="0" smtClean="0">
                <a:latin typeface="Arial" pitchFamily="34" charset="0"/>
                <a:cs typeface="Arial" pitchFamily="34" charset="0"/>
              </a:rPr>
              <a:t> TECN – </a:t>
            </a:r>
            <a:r>
              <a:rPr lang="hu-HU" sz="2000" i="1" dirty="0" err="1" smtClean="0">
                <a:latin typeface="Arial" pitchFamily="34" charset="0"/>
                <a:cs typeface="Arial" pitchFamily="34" charset="0"/>
              </a:rPr>
              <a:t>trans</a:t>
            </a:r>
            <a:r>
              <a:rPr lang="hu-HU" sz="2000" i="1" dirty="0" smtClean="0">
                <a:latin typeface="Arial" pitchFamily="34" charset="0"/>
                <a:cs typeface="Arial" pitchFamily="34" charset="0"/>
              </a:rPr>
              <a:t> European </a:t>
            </a:r>
            <a:r>
              <a:rPr lang="hu-HU" sz="2000" i="1" dirty="0" err="1" smtClean="0">
                <a:latin typeface="Arial" pitchFamily="34" charset="0"/>
                <a:cs typeface="Arial" pitchFamily="34" charset="0"/>
              </a:rPr>
              <a:t>core</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network</a:t>
            </a:r>
            <a:r>
              <a:rPr lang="hu-HU" sz="2000" dirty="0" smtClean="0">
                <a:latin typeface="Arial" pitchFamily="34" charset="0"/>
                <a:cs typeface="Arial" pitchFamily="34" charset="0"/>
              </a:rPr>
              <a:t>]</a:t>
            </a:r>
          </a:p>
          <a:p>
            <a:pPr lvl="1"/>
            <a:r>
              <a:rPr lang="hu-HU" sz="2000" b="1" dirty="0" smtClean="0">
                <a:latin typeface="Arial" pitchFamily="34" charset="0"/>
                <a:cs typeface="Arial" pitchFamily="34" charset="0"/>
              </a:rPr>
              <a:t>CNG</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road-passenger</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road-freight</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excl</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long</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range</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in</a:t>
            </a:r>
            <a:r>
              <a:rPr lang="hu-HU" sz="2000" dirty="0" smtClean="0">
                <a:latin typeface="Arial" pitchFamily="34" charset="0"/>
                <a:cs typeface="Arial" pitchFamily="34" charset="0"/>
              </a:rPr>
              <a:t> 2011 0.5% of </a:t>
            </a:r>
            <a:r>
              <a:rPr lang="hu-HU" sz="2000" dirty="0" err="1" smtClean="0">
                <a:latin typeface="Arial" pitchFamily="34" charset="0"/>
                <a:cs typeface="Arial" pitchFamily="34" charset="0"/>
              </a:rPr>
              <a:t>the</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car</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fleet</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used</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it</a:t>
            </a:r>
            <a:r>
              <a:rPr lang="hu-HU" sz="2000" dirty="0" smtClean="0">
                <a:latin typeface="Arial" pitchFamily="34" charset="0"/>
                <a:cs typeface="Arial" pitchFamily="34" charset="0"/>
              </a:rPr>
              <a:t>; </a:t>
            </a:r>
            <a:r>
              <a:rPr lang="hu-HU" sz="2000" i="1" dirty="0" err="1" smtClean="0">
                <a:latin typeface="Arial" pitchFamily="34" charset="0"/>
                <a:cs typeface="Arial" pitchFamily="34" charset="0"/>
              </a:rPr>
              <a:t>ten-fold</a:t>
            </a:r>
            <a:r>
              <a:rPr lang="hu-HU" sz="2000" dirty="0" smtClean="0">
                <a:latin typeface="Arial" pitchFamily="34" charset="0"/>
                <a:cs typeface="Arial" pitchFamily="34" charset="0"/>
              </a:rPr>
              <a:t> </a:t>
            </a:r>
            <a:r>
              <a:rPr lang="hu-HU" sz="2000" i="1" dirty="0" err="1" smtClean="0">
                <a:latin typeface="Arial" pitchFamily="34" charset="0"/>
                <a:cs typeface="Arial" pitchFamily="34" charset="0"/>
              </a:rPr>
              <a:t>inrease</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by</a:t>
            </a:r>
            <a:r>
              <a:rPr lang="hu-HU" sz="2000" i="1" dirty="0" smtClean="0">
                <a:latin typeface="Arial" pitchFamily="34" charset="0"/>
                <a:cs typeface="Arial" pitchFamily="34" charset="0"/>
              </a:rPr>
              <a:t> 2020, </a:t>
            </a:r>
            <a:r>
              <a:rPr lang="hu-HU" sz="2000" i="1" dirty="0" err="1" smtClean="0">
                <a:latin typeface="Arial" pitchFamily="34" charset="0"/>
                <a:cs typeface="Arial" pitchFamily="34" charset="0"/>
              </a:rPr>
              <a:t>EU-wide</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refuelling</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points</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with</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common</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standards</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with</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max</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distances</a:t>
            </a:r>
            <a:r>
              <a:rPr lang="hu-HU" sz="2000" i="1" dirty="0" smtClean="0">
                <a:latin typeface="Arial" pitchFamily="34" charset="0"/>
                <a:cs typeface="Arial" pitchFamily="34" charset="0"/>
              </a:rPr>
              <a:t> of 150 km </a:t>
            </a:r>
            <a:r>
              <a:rPr lang="hu-HU" sz="2000" i="1" dirty="0" err="1" smtClean="0">
                <a:latin typeface="Arial" pitchFamily="34" charset="0"/>
                <a:cs typeface="Arial" pitchFamily="34" charset="0"/>
              </a:rPr>
              <a:t>by</a:t>
            </a:r>
            <a:r>
              <a:rPr lang="hu-HU" sz="2000" i="1" dirty="0" smtClean="0">
                <a:latin typeface="Arial" pitchFamily="34" charset="0"/>
                <a:cs typeface="Arial" pitchFamily="34" charset="0"/>
              </a:rPr>
              <a:t> 2020</a:t>
            </a:r>
            <a:r>
              <a:rPr lang="hu-HU" sz="2000" dirty="0" smtClean="0">
                <a:latin typeface="Arial" pitchFamily="34" charset="0"/>
                <a:cs typeface="Arial" pitchFamily="34" charset="0"/>
              </a:rPr>
              <a:t>]</a:t>
            </a:r>
            <a:endParaRPr lang="hu-HU" sz="2000" i="1" dirty="0" smtClean="0">
              <a:latin typeface="Arial" pitchFamily="34" charset="0"/>
              <a:cs typeface="Arial" pitchFamily="34" charset="0"/>
            </a:endParaRPr>
          </a:p>
          <a:p>
            <a:pPr lvl="1"/>
            <a:r>
              <a:rPr lang="hu-HU" sz="2000" b="1" dirty="0" err="1" smtClean="0">
                <a:latin typeface="Arial" pitchFamily="34" charset="0"/>
                <a:cs typeface="Arial" pitchFamily="34" charset="0"/>
              </a:rPr>
              <a:t>Electricity</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short-range</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road</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passenger</a:t>
            </a:r>
            <a:r>
              <a:rPr lang="hu-HU" sz="2000" dirty="0" smtClean="0">
                <a:latin typeface="Arial" pitchFamily="34" charset="0"/>
                <a:cs typeface="Arial" pitchFamily="34" charset="0"/>
              </a:rPr>
              <a:t> and </a:t>
            </a:r>
            <a:r>
              <a:rPr lang="hu-HU" sz="2000" dirty="0" err="1" smtClean="0">
                <a:latin typeface="Arial" pitchFamily="34" charset="0"/>
                <a:cs typeface="Arial" pitchFamily="34" charset="0"/>
              </a:rPr>
              <a:t>freight</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rail</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today</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varying</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situation</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in</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the</a:t>
            </a:r>
            <a:r>
              <a:rPr lang="hu-HU" sz="2000" dirty="0" smtClean="0">
                <a:latin typeface="Arial" pitchFamily="34" charset="0"/>
                <a:cs typeface="Arial" pitchFamily="34" charset="0"/>
              </a:rPr>
              <a:t> EU; </a:t>
            </a:r>
            <a:r>
              <a:rPr lang="hu-HU" sz="2000" i="1" dirty="0" err="1" smtClean="0">
                <a:latin typeface="Arial" pitchFamily="34" charset="0"/>
                <a:cs typeface="Arial" pitchFamily="34" charset="0"/>
              </a:rPr>
              <a:t>significant</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in</a:t>
            </a:r>
            <a:r>
              <a:rPr lang="hu-HU" sz="2000" i="1" dirty="0" smtClean="0">
                <a:latin typeface="Arial" pitchFamily="34" charset="0"/>
                <a:cs typeface="Arial" pitchFamily="34" charset="0"/>
              </a:rPr>
              <a:t> HU </a:t>
            </a:r>
            <a:r>
              <a:rPr lang="hu-HU" sz="2000" i="1" dirty="0" err="1" smtClean="0">
                <a:latin typeface="Arial" pitchFamily="34" charset="0"/>
                <a:cs typeface="Arial" pitchFamily="34" charset="0"/>
              </a:rPr>
              <a:t>thousand-fold</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increase</a:t>
            </a:r>
            <a:r>
              <a:rPr lang="hu-HU" sz="2000" i="1" dirty="0" smtClean="0">
                <a:latin typeface="Arial" pitchFamily="34" charset="0"/>
                <a:cs typeface="Arial" pitchFamily="34" charset="0"/>
              </a:rPr>
              <a:t> of </a:t>
            </a:r>
            <a:r>
              <a:rPr lang="hu-HU" sz="2000" i="1" dirty="0" err="1" smtClean="0">
                <a:latin typeface="Arial" pitchFamily="34" charset="0"/>
                <a:cs typeface="Arial" pitchFamily="34" charset="0"/>
              </a:rPr>
              <a:t>recharging</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points</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using</a:t>
            </a:r>
            <a:r>
              <a:rPr lang="hu-HU" sz="2000" i="1" dirty="0" smtClean="0">
                <a:latin typeface="Arial" pitchFamily="34" charset="0"/>
                <a:cs typeface="Arial" pitchFamily="34" charset="0"/>
              </a:rPr>
              <a:t> a </a:t>
            </a:r>
            <a:r>
              <a:rPr lang="hu-HU" sz="2000" i="1" dirty="0" err="1" smtClean="0">
                <a:latin typeface="Arial" pitchFamily="34" charset="0"/>
                <a:cs typeface="Arial" pitchFamily="34" charset="0"/>
              </a:rPr>
              <a:t>common</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plug</a:t>
            </a:r>
            <a:r>
              <a:rPr lang="hu-HU" sz="2000" i="1" dirty="0" smtClean="0">
                <a:latin typeface="Arial" pitchFamily="34" charset="0"/>
                <a:cs typeface="Arial" pitchFamily="34" charset="0"/>
              </a:rPr>
              <a:t> is </a:t>
            </a:r>
            <a:r>
              <a:rPr lang="hu-HU" sz="2000" i="1" dirty="0" err="1" smtClean="0">
                <a:latin typeface="Arial" pitchFamily="34" charset="0"/>
                <a:cs typeface="Arial" pitchFamily="34" charset="0"/>
              </a:rPr>
              <a:t>required</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by</a:t>
            </a:r>
            <a:r>
              <a:rPr lang="hu-HU" sz="2000" i="1" dirty="0" smtClean="0">
                <a:latin typeface="Arial" pitchFamily="34" charset="0"/>
                <a:cs typeface="Arial" pitchFamily="34" charset="0"/>
              </a:rPr>
              <a:t> 2020</a:t>
            </a:r>
            <a:r>
              <a:rPr lang="hu-HU" sz="2000" dirty="0" smtClean="0">
                <a:latin typeface="Arial" pitchFamily="34" charset="0"/>
                <a:cs typeface="Arial" pitchFamily="34" charset="0"/>
              </a:rPr>
              <a:t>]</a:t>
            </a:r>
          </a:p>
          <a:p>
            <a:pPr lvl="1"/>
            <a:r>
              <a:rPr lang="hu-HU" sz="2000" b="1" dirty="0" err="1" smtClean="0">
                <a:latin typeface="Arial" pitchFamily="34" charset="0"/>
                <a:cs typeface="Arial" pitchFamily="34" charset="0"/>
              </a:rPr>
              <a:t>Biofuels</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liquid</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road-passenger</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road-freight</a:t>
            </a:r>
            <a:r>
              <a:rPr lang="hu-HU" sz="2000" dirty="0" smtClean="0">
                <a:latin typeface="Arial" pitchFamily="34" charset="0"/>
                <a:cs typeface="Arial" pitchFamily="34" charset="0"/>
              </a:rPr>
              <a:t>, air, </a:t>
            </a:r>
            <a:r>
              <a:rPr lang="hu-HU" sz="2000" dirty="0" err="1" smtClean="0">
                <a:latin typeface="Arial" pitchFamily="34" charset="0"/>
                <a:cs typeface="Arial" pitchFamily="34" charset="0"/>
              </a:rPr>
              <a:t>rail</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water</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already</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nearly</a:t>
            </a:r>
            <a:r>
              <a:rPr lang="hu-HU" sz="2000" dirty="0" smtClean="0">
                <a:latin typeface="Arial" pitchFamily="34" charset="0"/>
                <a:cs typeface="Arial" pitchFamily="34" charset="0"/>
              </a:rPr>
              <a:t> 5% of </a:t>
            </a:r>
            <a:r>
              <a:rPr lang="hu-HU" sz="2000" dirty="0" err="1" smtClean="0">
                <a:latin typeface="Arial" pitchFamily="34" charset="0"/>
                <a:cs typeface="Arial" pitchFamily="34" charset="0"/>
              </a:rPr>
              <a:t>the</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fuel</a:t>
            </a:r>
            <a:r>
              <a:rPr lang="hu-HU" sz="2000" dirty="0" smtClean="0">
                <a:latin typeface="Arial" pitchFamily="34" charset="0"/>
                <a:cs typeface="Arial" pitchFamily="34" charset="0"/>
              </a:rPr>
              <a:t> market; </a:t>
            </a:r>
            <a:r>
              <a:rPr lang="hu-HU" sz="2000" i="1" dirty="0" err="1" smtClean="0">
                <a:latin typeface="Arial" pitchFamily="34" charset="0"/>
                <a:cs typeface="Arial" pitchFamily="34" charset="0"/>
              </a:rPr>
              <a:t>their</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sustainability</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shall</a:t>
            </a:r>
            <a:r>
              <a:rPr lang="hu-HU" sz="2000" i="1" dirty="0" smtClean="0">
                <a:latin typeface="Arial" pitchFamily="34" charset="0"/>
                <a:cs typeface="Arial" pitchFamily="34" charset="0"/>
              </a:rPr>
              <a:t> be </a:t>
            </a:r>
            <a:r>
              <a:rPr lang="hu-HU" sz="2000" i="1" dirty="0" err="1" smtClean="0">
                <a:latin typeface="Arial" pitchFamily="34" charset="0"/>
                <a:cs typeface="Arial" pitchFamily="34" charset="0"/>
              </a:rPr>
              <a:t>ensured</a:t>
            </a:r>
            <a:r>
              <a:rPr lang="hu-HU" sz="2000" i="1" dirty="0" smtClean="0">
                <a:latin typeface="Arial" pitchFamily="34" charset="0"/>
                <a:cs typeface="Arial" pitchFamily="34" charset="0"/>
              </a:rPr>
              <a:t> (10% is </a:t>
            </a:r>
            <a:r>
              <a:rPr lang="hu-HU" sz="2000" i="1" dirty="0" err="1" smtClean="0">
                <a:latin typeface="Arial" pitchFamily="34" charset="0"/>
                <a:cs typeface="Arial" pitchFamily="34" charset="0"/>
              </a:rPr>
              <a:t>expected</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by</a:t>
            </a:r>
            <a:r>
              <a:rPr lang="hu-HU" sz="2000" i="1" dirty="0" smtClean="0">
                <a:latin typeface="Arial" pitchFamily="34" charset="0"/>
                <a:cs typeface="Arial" pitchFamily="34" charset="0"/>
              </a:rPr>
              <a:t> 2020 </a:t>
            </a:r>
            <a:r>
              <a:rPr lang="hu-HU" sz="2000" i="1" dirty="0" err="1" smtClean="0">
                <a:latin typeface="Arial" pitchFamily="34" charset="0"/>
                <a:cs typeface="Arial" pitchFamily="34" charset="0"/>
              </a:rPr>
              <a:t>according</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the</a:t>
            </a:r>
            <a:r>
              <a:rPr lang="hu-HU" sz="2000" i="1" dirty="0" smtClean="0">
                <a:latin typeface="Arial" pitchFamily="34" charset="0"/>
                <a:cs typeface="Arial" pitchFamily="34" charset="0"/>
              </a:rPr>
              <a:t> 2009/28/EC </a:t>
            </a:r>
            <a:r>
              <a:rPr lang="hu-HU" sz="2000" i="1" dirty="0" err="1" smtClean="0">
                <a:latin typeface="Arial" pitchFamily="34" charset="0"/>
                <a:cs typeface="Arial" pitchFamily="34" charset="0"/>
              </a:rPr>
              <a:t>directive</a:t>
            </a:r>
            <a:r>
              <a:rPr lang="hu-HU" sz="2000" i="1" dirty="0" smtClean="0">
                <a:latin typeface="Arial" pitchFamily="34" charset="0"/>
                <a:cs typeface="Arial" pitchFamily="34" charset="0"/>
              </a:rPr>
              <a:t>)</a:t>
            </a:r>
            <a:r>
              <a:rPr lang="hu-HU" sz="2000" dirty="0" smtClean="0">
                <a:latin typeface="Arial" pitchFamily="34" charset="0"/>
                <a:cs typeface="Arial" pitchFamily="34" charset="0"/>
              </a:rPr>
              <a:t>]</a:t>
            </a:r>
            <a:r>
              <a:rPr lang="hu-HU" sz="2000" i="1" dirty="0" smtClean="0">
                <a:latin typeface="Arial" pitchFamily="34" charset="0"/>
                <a:cs typeface="Arial" pitchFamily="34" charset="0"/>
              </a:rPr>
              <a:t> </a:t>
            </a:r>
            <a:endParaRPr lang="hu-HU" sz="2000" dirty="0" smtClean="0">
              <a:latin typeface="Arial" pitchFamily="34" charset="0"/>
              <a:cs typeface="Arial" pitchFamily="34" charset="0"/>
            </a:endParaRPr>
          </a:p>
          <a:p>
            <a:pPr lvl="1"/>
            <a:r>
              <a:rPr lang="hu-HU" sz="2000" b="1" dirty="0" err="1" smtClean="0">
                <a:latin typeface="Arial" pitchFamily="34" charset="0"/>
                <a:cs typeface="Arial" pitchFamily="34" charset="0"/>
              </a:rPr>
              <a:t>Hydrogen</a:t>
            </a:r>
            <a:r>
              <a:rPr lang="hu-HU" sz="2000" b="1" dirty="0" smtClean="0">
                <a:latin typeface="Arial" pitchFamily="34" charset="0"/>
                <a:cs typeface="Arial" pitchFamily="34" charset="0"/>
              </a:rPr>
              <a:t> (</a:t>
            </a:r>
            <a:r>
              <a:rPr lang="hu-HU" sz="2000" b="1" dirty="0" err="1" smtClean="0">
                <a:latin typeface="Arial" pitchFamily="34" charset="0"/>
                <a:cs typeface="Arial" pitchFamily="34" charset="0"/>
              </a:rPr>
              <a:t>in</a:t>
            </a:r>
            <a:r>
              <a:rPr lang="hu-HU" sz="2000" b="1" dirty="0" smtClean="0">
                <a:latin typeface="Arial" pitchFamily="34" charset="0"/>
                <a:cs typeface="Arial" pitchFamily="34" charset="0"/>
              </a:rPr>
              <a:t> </a:t>
            </a:r>
            <a:r>
              <a:rPr lang="hu-HU" sz="2000" b="1" dirty="0" err="1" smtClean="0">
                <a:latin typeface="Arial" pitchFamily="34" charset="0"/>
                <a:cs typeface="Arial" pitchFamily="34" charset="0"/>
              </a:rPr>
              <a:t>fuel</a:t>
            </a:r>
            <a:r>
              <a:rPr lang="hu-HU" sz="2000" b="1" dirty="0" smtClean="0">
                <a:latin typeface="Arial" pitchFamily="34" charset="0"/>
                <a:cs typeface="Arial" pitchFamily="34" charset="0"/>
              </a:rPr>
              <a:t> </a:t>
            </a:r>
            <a:r>
              <a:rPr lang="hu-HU" sz="2000" b="1" dirty="0" err="1" smtClean="0">
                <a:latin typeface="Arial" pitchFamily="34" charset="0"/>
                <a:cs typeface="Arial" pitchFamily="34" charset="0"/>
              </a:rPr>
              <a:t>cells</a:t>
            </a:r>
            <a:r>
              <a:rPr lang="hu-HU" sz="2000" b="1" dirty="0" smtClean="0">
                <a:latin typeface="Arial" pitchFamily="34" charset="0"/>
                <a:cs typeface="Arial" pitchFamily="34" charset="0"/>
              </a:rPr>
              <a:t>)</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road-passenger</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road-freight</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rail</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water</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inland</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today</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varying</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situation</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in</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the</a:t>
            </a:r>
            <a:r>
              <a:rPr lang="hu-HU" sz="2000" dirty="0" smtClean="0">
                <a:latin typeface="Arial" pitchFamily="34" charset="0"/>
                <a:cs typeface="Arial" pitchFamily="34" charset="0"/>
              </a:rPr>
              <a:t> EU and </a:t>
            </a:r>
            <a:r>
              <a:rPr lang="hu-HU" sz="2000" dirty="0" err="1" smtClean="0">
                <a:latin typeface="Arial" pitchFamily="34" charset="0"/>
                <a:cs typeface="Arial" pitchFamily="34" charset="0"/>
              </a:rPr>
              <a:t>around</a:t>
            </a:r>
            <a:r>
              <a:rPr lang="hu-HU" sz="2000" dirty="0" smtClean="0">
                <a:latin typeface="Arial" pitchFamily="34" charset="0"/>
                <a:cs typeface="Arial" pitchFamily="34" charset="0"/>
              </a:rPr>
              <a:t> 120 </a:t>
            </a:r>
            <a:r>
              <a:rPr lang="hu-HU" sz="2000" dirty="0" err="1" smtClean="0">
                <a:latin typeface="Arial" pitchFamily="34" charset="0"/>
                <a:cs typeface="Arial" pitchFamily="34" charset="0"/>
              </a:rPr>
              <a:t>filling</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stations</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in</a:t>
            </a:r>
            <a:r>
              <a:rPr lang="hu-HU" sz="2000" dirty="0" smtClean="0">
                <a:latin typeface="Arial" pitchFamily="34" charset="0"/>
                <a:cs typeface="Arial" pitchFamily="34" charset="0"/>
              </a:rPr>
              <a:t> </a:t>
            </a:r>
            <a:r>
              <a:rPr lang="hu-HU" sz="2000" dirty="0" err="1" smtClean="0">
                <a:latin typeface="Arial" pitchFamily="34" charset="0"/>
                <a:cs typeface="Arial" pitchFamily="34" charset="0"/>
              </a:rPr>
              <a:t>place</a:t>
            </a:r>
            <a:r>
              <a:rPr lang="hu-HU" sz="2000" dirty="0" smtClean="0">
                <a:latin typeface="Arial" pitchFamily="34" charset="0"/>
                <a:cs typeface="Arial" pitchFamily="34" charset="0"/>
              </a:rPr>
              <a:t>] </a:t>
            </a:r>
            <a:r>
              <a:rPr lang="hu-HU" sz="2000" i="1" dirty="0" err="1" smtClean="0">
                <a:latin typeface="Arial" pitchFamily="34" charset="0"/>
                <a:cs typeface="Arial" pitchFamily="34" charset="0"/>
              </a:rPr>
              <a:t>to</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form</a:t>
            </a:r>
            <a:r>
              <a:rPr lang="hu-HU" sz="2000" i="1" dirty="0" smtClean="0">
                <a:latin typeface="Arial" pitchFamily="34" charset="0"/>
                <a:cs typeface="Arial" pitchFamily="34" charset="0"/>
              </a:rPr>
              <a:t> a </a:t>
            </a:r>
            <a:r>
              <a:rPr lang="hu-HU" sz="2000" i="1" dirty="0" err="1" smtClean="0">
                <a:latin typeface="Arial" pitchFamily="34" charset="0"/>
                <a:cs typeface="Arial" pitchFamily="34" charset="0"/>
              </a:rPr>
              <a:t>network</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with</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common</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standards</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for</a:t>
            </a:r>
            <a:r>
              <a:rPr lang="hu-HU" sz="2000" i="1" dirty="0" smtClean="0">
                <a:latin typeface="Arial" pitchFamily="34" charset="0"/>
                <a:cs typeface="Arial" pitchFamily="34" charset="0"/>
              </a:rPr>
              <a:t> 14 EU </a:t>
            </a:r>
            <a:r>
              <a:rPr lang="hu-HU" sz="2000" i="1" dirty="0" err="1" smtClean="0">
                <a:latin typeface="Arial" pitchFamily="34" charset="0"/>
                <a:cs typeface="Arial" pitchFamily="34" charset="0"/>
              </a:rPr>
              <a:t>states</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which</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currently</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have</a:t>
            </a:r>
            <a:r>
              <a:rPr lang="hu-HU" sz="2000" i="1" dirty="0" smtClean="0">
                <a:latin typeface="Arial" pitchFamily="34" charset="0"/>
                <a:cs typeface="Arial" pitchFamily="34" charset="0"/>
              </a:rPr>
              <a:t> a </a:t>
            </a:r>
            <a:r>
              <a:rPr lang="hu-HU" sz="2000" i="1" dirty="0" err="1" smtClean="0">
                <a:latin typeface="Arial" pitchFamily="34" charset="0"/>
                <a:cs typeface="Arial" pitchFamily="34" charset="0"/>
              </a:rPr>
              <a:t>hydrogen</a:t>
            </a:r>
            <a:r>
              <a:rPr lang="hu-HU" sz="2000" i="1" dirty="0" smtClean="0">
                <a:latin typeface="Arial" pitchFamily="34" charset="0"/>
                <a:cs typeface="Arial" pitchFamily="34" charset="0"/>
              </a:rPr>
              <a:t> </a:t>
            </a:r>
            <a:r>
              <a:rPr lang="hu-HU" sz="2000" i="1" dirty="0" err="1" smtClean="0">
                <a:latin typeface="Arial" pitchFamily="34" charset="0"/>
                <a:cs typeface="Arial" pitchFamily="34" charset="0"/>
              </a:rPr>
              <a:t>network</a:t>
            </a:r>
            <a:endParaRPr lang="hu-HU" sz="2000" dirty="0">
              <a:latin typeface="Arial" pitchFamily="34" charset="0"/>
              <a:cs typeface="Arial" pitchFamily="34" charset="0"/>
            </a:endParaRPr>
          </a:p>
        </p:txBody>
      </p:sp>
      <p:sp>
        <p:nvSpPr>
          <p:cNvPr id="4" name="Jobbra nyíl 3"/>
          <p:cNvSpPr/>
          <p:nvPr/>
        </p:nvSpPr>
        <p:spPr>
          <a:xfrm>
            <a:off x="3995936" y="1556792"/>
            <a:ext cx="21602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 </a:t>
            </a:r>
            <a:endParaRPr lang="hu-HU" dirty="0"/>
          </a:p>
        </p:txBody>
      </p:sp>
      <p:sp>
        <p:nvSpPr>
          <p:cNvPr id="6" name="Szövegdoboz 5"/>
          <p:cNvSpPr txBox="1"/>
          <p:nvPr/>
        </p:nvSpPr>
        <p:spPr>
          <a:xfrm>
            <a:off x="467544" y="5949280"/>
            <a:ext cx="8208912" cy="523220"/>
          </a:xfrm>
          <a:prstGeom prst="rect">
            <a:avLst/>
          </a:prstGeom>
          <a:noFill/>
        </p:spPr>
        <p:txBody>
          <a:bodyPr wrap="square" rtlCol="0">
            <a:spAutoFit/>
          </a:bodyPr>
          <a:lstStyle/>
          <a:p>
            <a:r>
              <a:rPr lang="hu-HU" sz="1400" dirty="0" err="1" smtClean="0">
                <a:latin typeface="Arial" pitchFamily="34" charset="0"/>
                <a:cs typeface="Arial" pitchFamily="34" charset="0"/>
              </a:rPr>
              <a:t>Source</a:t>
            </a:r>
            <a:r>
              <a:rPr lang="hu-HU" sz="1400" dirty="0" smtClean="0">
                <a:latin typeface="Arial" pitchFamily="34" charset="0"/>
                <a:cs typeface="Arial" pitchFamily="34" charset="0"/>
              </a:rPr>
              <a:t>: </a:t>
            </a:r>
            <a:r>
              <a:rPr lang="hu-HU" sz="1400" dirty="0" smtClean="0">
                <a:latin typeface="Arial" pitchFamily="34" charset="0"/>
                <a:cs typeface="Arial" pitchFamily="34" charset="0"/>
                <a:hlinkClick r:id="rId2"/>
              </a:rPr>
              <a:t>http://eur-lex.europa.eu/LexUriServ/LexUriServ.do?uri=COM:2013:0017:FIN:EN:PDF</a:t>
            </a:r>
            <a:r>
              <a:rPr lang="hu-HU" sz="1400" dirty="0" smtClean="0">
                <a:latin typeface="Arial" pitchFamily="34" charset="0"/>
                <a:cs typeface="Arial" pitchFamily="34" charset="0"/>
              </a:rPr>
              <a:t> 2 </a:t>
            </a:r>
            <a:r>
              <a:rPr lang="hu-HU" sz="1400" dirty="0" err="1" smtClean="0">
                <a:latin typeface="Arial" pitchFamily="34" charset="0"/>
                <a:cs typeface="Arial" pitchFamily="34" charset="0"/>
              </a:rPr>
              <a:t>Feb</a:t>
            </a:r>
            <a:r>
              <a:rPr lang="hu-HU" sz="1400" dirty="0" smtClean="0">
                <a:latin typeface="Arial" pitchFamily="34" charset="0"/>
                <a:cs typeface="Arial" pitchFamily="34" charset="0"/>
              </a:rPr>
              <a:t> 2013</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1"/>
          </p:nvPr>
        </p:nvSpPr>
        <p:spPr>
          <a:noFill/>
        </p:spPr>
        <p:txBody>
          <a:bodyPr/>
          <a:lstStyle/>
          <a:p>
            <a:fld id="{87B8CB36-4EAE-405D-A399-521947BC264C}" type="slidenum">
              <a:rPr lang="en-US" smtClean="0"/>
              <a:pPr/>
              <a:t>26</a:t>
            </a:fld>
            <a:endParaRPr lang="en-US" smtClean="0"/>
          </a:p>
        </p:txBody>
      </p:sp>
      <p:sp>
        <p:nvSpPr>
          <p:cNvPr id="15363" name="Rectangle 9"/>
          <p:cNvSpPr>
            <a:spLocks noGrp="1" noChangeArrowheads="1"/>
          </p:cNvSpPr>
          <p:nvPr>
            <p:ph type="title"/>
          </p:nvPr>
        </p:nvSpPr>
        <p:spPr>
          <a:xfrm>
            <a:off x="250825" y="366713"/>
            <a:ext cx="6759575" cy="990600"/>
          </a:xfrm>
        </p:spPr>
        <p:txBody>
          <a:bodyPr>
            <a:normAutofit fontScale="90000"/>
          </a:bodyPr>
          <a:lstStyle/>
          <a:p>
            <a:r>
              <a:rPr lang="en-US" sz="2400" smtClean="0"/>
              <a:t>For Light Duty Vehicles an evolutionary roadmap may deliver substantial CO2 improvements by a variety of technologies…..</a:t>
            </a:r>
            <a:br>
              <a:rPr lang="en-US" sz="2400" smtClean="0"/>
            </a:br>
            <a:endParaRPr lang="en-GB" sz="2400" smtClean="0"/>
          </a:p>
        </p:txBody>
      </p:sp>
      <p:sp>
        <p:nvSpPr>
          <p:cNvPr id="15364" name="Rectangle 12"/>
          <p:cNvSpPr>
            <a:spLocks noChangeArrowheads="1"/>
          </p:cNvSpPr>
          <p:nvPr/>
        </p:nvSpPr>
        <p:spPr bwMode="auto">
          <a:xfrm>
            <a:off x="8188325" y="915988"/>
            <a:ext cx="184150" cy="457200"/>
          </a:xfrm>
          <a:prstGeom prst="rect">
            <a:avLst/>
          </a:prstGeom>
          <a:noFill/>
          <a:ln w="9525">
            <a:noFill/>
            <a:miter lim="800000"/>
            <a:headEnd/>
            <a:tailEnd/>
          </a:ln>
        </p:spPr>
        <p:txBody>
          <a:bodyPr wrap="none">
            <a:spAutoFit/>
          </a:bodyPr>
          <a:lstStyle/>
          <a:p>
            <a:endParaRPr lang="en-GB">
              <a:solidFill>
                <a:schemeClr val="tx1"/>
              </a:solidFill>
            </a:endParaRPr>
          </a:p>
        </p:txBody>
      </p:sp>
      <p:pic>
        <p:nvPicPr>
          <p:cNvPr id="15365" name="Picture 13"/>
          <p:cNvPicPr>
            <a:picLocks noChangeAspect="1" noChangeArrowheads="1"/>
          </p:cNvPicPr>
          <p:nvPr/>
        </p:nvPicPr>
        <p:blipFill>
          <a:blip r:embed="rId2" cstate="print"/>
          <a:srcRect/>
          <a:stretch>
            <a:fillRect/>
          </a:stretch>
        </p:blipFill>
        <p:spPr bwMode="auto">
          <a:xfrm>
            <a:off x="119063" y="1447800"/>
            <a:ext cx="8905875" cy="4838700"/>
          </a:xfrm>
          <a:prstGeom prst="rect">
            <a:avLst/>
          </a:prstGeom>
          <a:noFill/>
          <a:ln w="9525">
            <a:noFill/>
            <a:miter lim="800000"/>
            <a:headEnd/>
            <a:tailEnd/>
          </a:ln>
        </p:spPr>
      </p:pic>
      <p:pic>
        <p:nvPicPr>
          <p:cNvPr id="15366" name="Picture 14"/>
          <p:cNvPicPr>
            <a:picLocks noChangeAspect="1" noChangeArrowheads="1"/>
          </p:cNvPicPr>
          <p:nvPr/>
        </p:nvPicPr>
        <p:blipFill>
          <a:blip r:embed="rId3" cstate="print"/>
          <a:srcRect/>
          <a:stretch>
            <a:fillRect/>
          </a:stretch>
        </p:blipFill>
        <p:spPr bwMode="auto">
          <a:xfrm>
            <a:off x="7974013" y="6367463"/>
            <a:ext cx="1169987" cy="347662"/>
          </a:xfrm>
          <a:prstGeom prst="rect">
            <a:avLst/>
          </a:prstGeom>
          <a:noFill/>
          <a:ln w="9525">
            <a:noFill/>
            <a:miter lim="800000"/>
            <a:headEnd/>
            <a:tailEnd/>
          </a:ln>
        </p:spPr>
      </p:pic>
      <p:sp>
        <p:nvSpPr>
          <p:cNvPr id="7" name="Szövegdoboz 6"/>
          <p:cNvSpPr txBox="1"/>
          <p:nvPr/>
        </p:nvSpPr>
        <p:spPr>
          <a:xfrm>
            <a:off x="251520" y="6453336"/>
            <a:ext cx="3744416" cy="215444"/>
          </a:xfrm>
          <a:prstGeom prst="rect">
            <a:avLst/>
          </a:prstGeom>
          <a:noFill/>
        </p:spPr>
        <p:txBody>
          <a:bodyPr wrap="square" rtlCol="0">
            <a:spAutoFit/>
          </a:bodyPr>
          <a:lstStyle/>
          <a:p>
            <a:r>
              <a:rPr lang="hu-HU" sz="800" dirty="0" err="1" smtClean="0">
                <a:latin typeface="Arial" pitchFamily="34" charset="0"/>
                <a:cs typeface="Arial" pitchFamily="34" charset="0"/>
              </a:rPr>
              <a:t>BiW</a:t>
            </a:r>
            <a:r>
              <a:rPr lang="hu-HU" sz="800" dirty="0" smtClean="0">
                <a:latin typeface="Arial" pitchFamily="34" charset="0"/>
                <a:cs typeface="Arial" pitchFamily="34" charset="0"/>
              </a:rPr>
              <a:t>: Body </a:t>
            </a:r>
            <a:r>
              <a:rPr lang="hu-HU" sz="800" dirty="0" err="1" smtClean="0">
                <a:latin typeface="Arial" pitchFamily="34" charset="0"/>
                <a:cs typeface="Arial" pitchFamily="34" charset="0"/>
              </a:rPr>
              <a:t>in</a:t>
            </a:r>
            <a:r>
              <a:rPr lang="hu-HU" sz="800" dirty="0" smtClean="0">
                <a:latin typeface="Arial" pitchFamily="34" charset="0"/>
                <a:cs typeface="Arial" pitchFamily="34" charset="0"/>
              </a:rPr>
              <a:t> White (gépjármű karosszéria)</a:t>
            </a:r>
            <a:endParaRPr lang="hu-HU" sz="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1"/>
          </p:nvPr>
        </p:nvSpPr>
        <p:spPr>
          <a:xfrm>
            <a:off x="3571875" y="6286500"/>
            <a:ext cx="1905000" cy="457200"/>
          </a:xfrm>
          <a:noFill/>
        </p:spPr>
        <p:txBody>
          <a:bodyPr/>
          <a:lstStyle/>
          <a:p>
            <a:fld id="{8E0301EC-E1DC-480E-872A-1A47AF70AD72}" type="slidenum">
              <a:rPr lang="en-US" smtClean="0"/>
              <a:pPr/>
              <a:t>27</a:t>
            </a:fld>
            <a:endParaRPr lang="en-US" smtClean="0"/>
          </a:p>
        </p:txBody>
      </p:sp>
      <p:sp>
        <p:nvSpPr>
          <p:cNvPr id="16387" name="Rectangle 12"/>
          <p:cNvSpPr>
            <a:spLocks noChangeArrowheads="1"/>
          </p:cNvSpPr>
          <p:nvPr/>
        </p:nvSpPr>
        <p:spPr bwMode="auto">
          <a:xfrm>
            <a:off x="8188325" y="915988"/>
            <a:ext cx="184150" cy="457200"/>
          </a:xfrm>
          <a:prstGeom prst="rect">
            <a:avLst/>
          </a:prstGeom>
          <a:noFill/>
          <a:ln w="9525">
            <a:noFill/>
            <a:miter lim="800000"/>
            <a:headEnd/>
            <a:tailEnd/>
          </a:ln>
        </p:spPr>
        <p:txBody>
          <a:bodyPr wrap="none">
            <a:spAutoFit/>
          </a:bodyPr>
          <a:lstStyle/>
          <a:p>
            <a:pPr eaLnBrk="0" hangingPunct="0"/>
            <a:endParaRPr lang="en-GB">
              <a:solidFill>
                <a:schemeClr val="tx1"/>
              </a:solidFill>
            </a:endParaRPr>
          </a:p>
        </p:txBody>
      </p:sp>
      <p:pic>
        <p:nvPicPr>
          <p:cNvPr id="16388" name="Picture 2"/>
          <p:cNvPicPr>
            <a:picLocks noChangeAspect="1" noChangeArrowheads="1"/>
          </p:cNvPicPr>
          <p:nvPr/>
        </p:nvPicPr>
        <p:blipFill>
          <a:blip r:embed="rId2" cstate="print"/>
          <a:srcRect/>
          <a:stretch>
            <a:fillRect/>
          </a:stretch>
        </p:blipFill>
        <p:spPr bwMode="auto">
          <a:xfrm>
            <a:off x="142875" y="1890713"/>
            <a:ext cx="1947863" cy="1604962"/>
          </a:xfrm>
          <a:prstGeom prst="rect">
            <a:avLst/>
          </a:prstGeom>
          <a:noFill/>
          <a:ln w="9525">
            <a:noFill/>
            <a:miter lim="800000"/>
            <a:headEnd/>
            <a:tailEnd/>
          </a:ln>
        </p:spPr>
      </p:pic>
      <p:pic>
        <p:nvPicPr>
          <p:cNvPr id="16389" name="Picture 3"/>
          <p:cNvPicPr>
            <a:picLocks noChangeAspect="1" noChangeArrowheads="1"/>
          </p:cNvPicPr>
          <p:nvPr/>
        </p:nvPicPr>
        <p:blipFill>
          <a:blip r:embed="rId3" cstate="print"/>
          <a:srcRect/>
          <a:stretch>
            <a:fillRect/>
          </a:stretch>
        </p:blipFill>
        <p:spPr bwMode="auto">
          <a:xfrm>
            <a:off x="2393950" y="1895475"/>
            <a:ext cx="1960563" cy="1604963"/>
          </a:xfrm>
          <a:prstGeom prst="rect">
            <a:avLst/>
          </a:prstGeom>
          <a:noFill/>
          <a:ln w="9525">
            <a:noFill/>
            <a:miter lim="800000"/>
            <a:headEnd/>
            <a:tailEnd/>
          </a:ln>
        </p:spPr>
      </p:pic>
      <p:pic>
        <p:nvPicPr>
          <p:cNvPr id="16390" name="Picture 5"/>
          <p:cNvPicPr>
            <a:picLocks noChangeAspect="1" noChangeArrowheads="1"/>
          </p:cNvPicPr>
          <p:nvPr/>
        </p:nvPicPr>
        <p:blipFill>
          <a:blip r:embed="rId4" cstate="print"/>
          <a:srcRect/>
          <a:stretch>
            <a:fillRect/>
          </a:stretch>
        </p:blipFill>
        <p:spPr bwMode="auto">
          <a:xfrm>
            <a:off x="142875" y="4438650"/>
            <a:ext cx="1925638" cy="1555750"/>
          </a:xfrm>
          <a:prstGeom prst="rect">
            <a:avLst/>
          </a:prstGeom>
          <a:noFill/>
          <a:ln w="9525">
            <a:noFill/>
            <a:miter lim="800000"/>
            <a:headEnd/>
            <a:tailEnd/>
          </a:ln>
        </p:spPr>
      </p:pic>
      <p:pic>
        <p:nvPicPr>
          <p:cNvPr id="16391" name="Picture 6"/>
          <p:cNvPicPr>
            <a:picLocks noChangeAspect="1" noChangeArrowheads="1"/>
          </p:cNvPicPr>
          <p:nvPr/>
        </p:nvPicPr>
        <p:blipFill>
          <a:blip r:embed="rId5" cstate="print"/>
          <a:srcRect/>
          <a:stretch>
            <a:fillRect/>
          </a:stretch>
        </p:blipFill>
        <p:spPr bwMode="auto">
          <a:xfrm>
            <a:off x="2395538" y="4429125"/>
            <a:ext cx="1962150" cy="1576388"/>
          </a:xfrm>
          <a:prstGeom prst="rect">
            <a:avLst/>
          </a:prstGeom>
          <a:noFill/>
          <a:ln w="9525">
            <a:noFill/>
            <a:miter lim="800000"/>
            <a:headEnd/>
            <a:tailEnd/>
          </a:ln>
        </p:spPr>
      </p:pic>
      <p:pic>
        <p:nvPicPr>
          <p:cNvPr id="16392" name="Picture 7"/>
          <p:cNvPicPr>
            <a:picLocks noChangeAspect="1" noChangeArrowheads="1"/>
          </p:cNvPicPr>
          <p:nvPr/>
        </p:nvPicPr>
        <p:blipFill>
          <a:blip r:embed="rId6" cstate="print"/>
          <a:srcRect/>
          <a:stretch>
            <a:fillRect/>
          </a:stretch>
        </p:blipFill>
        <p:spPr bwMode="auto">
          <a:xfrm>
            <a:off x="4687888" y="4438650"/>
            <a:ext cx="1931987" cy="1547813"/>
          </a:xfrm>
          <a:prstGeom prst="rect">
            <a:avLst/>
          </a:prstGeom>
          <a:noFill/>
          <a:ln w="9525">
            <a:noFill/>
            <a:miter lim="800000"/>
            <a:headEnd/>
            <a:tailEnd/>
          </a:ln>
        </p:spPr>
      </p:pic>
      <p:sp>
        <p:nvSpPr>
          <p:cNvPr id="31" name="TextBox 30"/>
          <p:cNvSpPr txBox="1"/>
          <p:nvPr/>
        </p:nvSpPr>
        <p:spPr>
          <a:xfrm>
            <a:off x="423863" y="4038600"/>
            <a:ext cx="1403350" cy="461963"/>
          </a:xfrm>
          <a:prstGeom prst="rect">
            <a:avLst/>
          </a:prstGeom>
          <a:noFill/>
        </p:spPr>
        <p:txBody>
          <a:bodyPr wrap="none">
            <a:spAutoFit/>
          </a:bodyPr>
          <a:lstStyle/>
          <a:p>
            <a:pPr algn="ctr" eaLnBrk="0" hangingPunct="0">
              <a:defRPr/>
            </a:pPr>
            <a:r>
              <a:rPr lang="de-DE" sz="1200" b="1" dirty="0">
                <a:solidFill>
                  <a:schemeClr val="bg2">
                    <a:lumMod val="50000"/>
                  </a:schemeClr>
                </a:solidFill>
                <a:latin typeface="45 Helvetica Light"/>
              </a:rPr>
              <a:t>Low rolling</a:t>
            </a:r>
          </a:p>
          <a:p>
            <a:pPr algn="ctr" eaLnBrk="0" hangingPunct="0">
              <a:defRPr/>
            </a:pPr>
            <a:r>
              <a:rPr lang="de-DE" sz="1200" b="1" dirty="0">
                <a:solidFill>
                  <a:schemeClr val="bg2">
                    <a:lumMod val="50000"/>
                  </a:schemeClr>
                </a:solidFill>
                <a:latin typeface="45 Helvetica Light"/>
              </a:rPr>
              <a:t>Resistance tyres</a:t>
            </a:r>
          </a:p>
        </p:txBody>
      </p:sp>
      <p:sp>
        <p:nvSpPr>
          <p:cNvPr id="32" name="TextBox 31"/>
          <p:cNvSpPr txBox="1"/>
          <p:nvPr/>
        </p:nvSpPr>
        <p:spPr>
          <a:xfrm>
            <a:off x="550863" y="1538288"/>
            <a:ext cx="1157287" cy="461962"/>
          </a:xfrm>
          <a:prstGeom prst="rect">
            <a:avLst/>
          </a:prstGeom>
          <a:noFill/>
        </p:spPr>
        <p:txBody>
          <a:bodyPr wrap="none">
            <a:spAutoFit/>
          </a:bodyPr>
          <a:lstStyle/>
          <a:p>
            <a:pPr algn="ctr" eaLnBrk="0" hangingPunct="0">
              <a:defRPr/>
            </a:pPr>
            <a:r>
              <a:rPr lang="de-DE" sz="1200" b="1" dirty="0">
                <a:solidFill>
                  <a:schemeClr val="bg2">
                    <a:lumMod val="50000"/>
                  </a:schemeClr>
                </a:solidFill>
                <a:latin typeface="45 Helvetica Light"/>
              </a:rPr>
              <a:t>Aerodynamic</a:t>
            </a:r>
          </a:p>
          <a:p>
            <a:pPr algn="ctr" eaLnBrk="0" hangingPunct="0">
              <a:defRPr/>
            </a:pPr>
            <a:r>
              <a:rPr lang="de-DE" sz="1200" b="1" dirty="0">
                <a:solidFill>
                  <a:schemeClr val="bg2">
                    <a:lumMod val="50000"/>
                  </a:schemeClr>
                </a:solidFill>
                <a:latin typeface="45 Helvetica Light"/>
              </a:rPr>
              <a:t>trailers</a:t>
            </a:r>
          </a:p>
        </p:txBody>
      </p:sp>
      <p:sp>
        <p:nvSpPr>
          <p:cNvPr id="33" name="TextBox 32"/>
          <p:cNvSpPr txBox="1"/>
          <p:nvPr/>
        </p:nvSpPr>
        <p:spPr>
          <a:xfrm>
            <a:off x="2714625" y="4071938"/>
            <a:ext cx="1443038" cy="276225"/>
          </a:xfrm>
          <a:prstGeom prst="rect">
            <a:avLst/>
          </a:prstGeom>
          <a:noFill/>
        </p:spPr>
        <p:txBody>
          <a:bodyPr wrap="none">
            <a:spAutoFit/>
          </a:bodyPr>
          <a:lstStyle/>
          <a:p>
            <a:pPr algn="ctr" eaLnBrk="0" hangingPunct="0">
              <a:defRPr/>
            </a:pPr>
            <a:r>
              <a:rPr lang="de-DE" sz="1200" b="1" dirty="0">
                <a:solidFill>
                  <a:schemeClr val="bg2">
                    <a:lumMod val="50000"/>
                  </a:schemeClr>
                </a:solidFill>
                <a:latin typeface="45 Helvetica Light"/>
              </a:rPr>
              <a:t>Single wide tyres</a:t>
            </a:r>
          </a:p>
        </p:txBody>
      </p:sp>
      <p:sp>
        <p:nvSpPr>
          <p:cNvPr id="35" name="TextBox 34"/>
          <p:cNvSpPr txBox="1"/>
          <p:nvPr/>
        </p:nvSpPr>
        <p:spPr>
          <a:xfrm>
            <a:off x="2822575" y="1538288"/>
            <a:ext cx="1157288" cy="461962"/>
          </a:xfrm>
          <a:prstGeom prst="rect">
            <a:avLst/>
          </a:prstGeom>
          <a:noFill/>
        </p:spPr>
        <p:txBody>
          <a:bodyPr wrap="none">
            <a:spAutoFit/>
          </a:bodyPr>
          <a:lstStyle/>
          <a:p>
            <a:pPr algn="ctr" eaLnBrk="0" hangingPunct="0">
              <a:defRPr/>
            </a:pPr>
            <a:r>
              <a:rPr lang="de-DE" sz="1200" b="1" dirty="0">
                <a:solidFill>
                  <a:schemeClr val="bg2">
                    <a:lumMod val="50000"/>
                  </a:schemeClr>
                </a:solidFill>
                <a:latin typeface="45 Helvetica Light"/>
              </a:rPr>
              <a:t>Aerodynamic</a:t>
            </a:r>
          </a:p>
          <a:p>
            <a:pPr algn="ctr" eaLnBrk="0" hangingPunct="0">
              <a:defRPr/>
            </a:pPr>
            <a:r>
              <a:rPr lang="de-DE" sz="1200" b="1" dirty="0">
                <a:solidFill>
                  <a:schemeClr val="bg2">
                    <a:lumMod val="50000"/>
                  </a:schemeClr>
                </a:solidFill>
                <a:latin typeface="45 Helvetica Light"/>
              </a:rPr>
              <a:t>fairings</a:t>
            </a:r>
          </a:p>
        </p:txBody>
      </p:sp>
      <p:sp>
        <p:nvSpPr>
          <p:cNvPr id="36" name="TextBox 35"/>
          <p:cNvSpPr txBox="1"/>
          <p:nvPr/>
        </p:nvSpPr>
        <p:spPr>
          <a:xfrm>
            <a:off x="5000625" y="4000500"/>
            <a:ext cx="1187450" cy="461963"/>
          </a:xfrm>
          <a:prstGeom prst="rect">
            <a:avLst/>
          </a:prstGeom>
          <a:noFill/>
        </p:spPr>
        <p:txBody>
          <a:bodyPr wrap="none">
            <a:spAutoFit/>
          </a:bodyPr>
          <a:lstStyle/>
          <a:p>
            <a:pPr algn="ctr" eaLnBrk="0" hangingPunct="0">
              <a:defRPr/>
            </a:pPr>
            <a:r>
              <a:rPr lang="de-DE" sz="1200" b="1" dirty="0">
                <a:solidFill>
                  <a:schemeClr val="bg2">
                    <a:lumMod val="50000"/>
                  </a:schemeClr>
                </a:solidFill>
                <a:latin typeface="45 Helvetica Light"/>
              </a:rPr>
              <a:t>Tyre pressure</a:t>
            </a:r>
          </a:p>
          <a:p>
            <a:pPr algn="ctr" eaLnBrk="0" hangingPunct="0">
              <a:defRPr/>
            </a:pPr>
            <a:r>
              <a:rPr lang="de-DE" sz="1200" b="1" dirty="0">
                <a:solidFill>
                  <a:schemeClr val="bg2">
                    <a:lumMod val="50000"/>
                  </a:schemeClr>
                </a:solidFill>
                <a:latin typeface="45 Helvetica Light"/>
              </a:rPr>
              <a:t>adjustment</a:t>
            </a:r>
          </a:p>
        </p:txBody>
      </p:sp>
      <p:grpSp>
        <p:nvGrpSpPr>
          <p:cNvPr id="2" name="Group 49"/>
          <p:cNvGrpSpPr>
            <a:grpSpLocks/>
          </p:cNvGrpSpPr>
          <p:nvPr/>
        </p:nvGrpSpPr>
        <p:grpSpPr bwMode="auto">
          <a:xfrm>
            <a:off x="1589088" y="5313363"/>
            <a:ext cx="438150" cy="428625"/>
            <a:chOff x="2357438" y="4714875"/>
            <a:chExt cx="438150" cy="428625"/>
          </a:xfrm>
        </p:grpSpPr>
        <p:sp>
          <p:nvSpPr>
            <p:cNvPr id="16432" name="Oval 37"/>
            <p:cNvSpPr>
              <a:spLocks noChangeArrowheads="1"/>
            </p:cNvSpPr>
            <p:nvPr/>
          </p:nvSpPr>
          <p:spPr bwMode="auto">
            <a:xfrm>
              <a:off x="2357438" y="4714875"/>
              <a:ext cx="428625" cy="428625"/>
            </a:xfrm>
            <a:prstGeom prst="ellipse">
              <a:avLst/>
            </a:prstGeom>
            <a:solidFill>
              <a:schemeClr val="bg1"/>
            </a:solidFill>
            <a:ln w="25400" algn="ctr">
              <a:solidFill>
                <a:srgbClr val="C00000"/>
              </a:solidFill>
              <a:round/>
              <a:headEnd/>
              <a:tailEnd/>
            </a:ln>
          </p:spPr>
          <p:txBody>
            <a:bodyPr/>
            <a:lstStyle/>
            <a:p>
              <a:pPr eaLnBrk="0" hangingPunct="0"/>
              <a:endParaRPr lang="hu-HU"/>
            </a:p>
          </p:txBody>
        </p:sp>
        <p:sp>
          <p:nvSpPr>
            <p:cNvPr id="52" name="TextBox 51"/>
            <p:cNvSpPr txBox="1"/>
            <p:nvPr/>
          </p:nvSpPr>
          <p:spPr>
            <a:xfrm>
              <a:off x="2389188" y="4786312"/>
              <a:ext cx="406400" cy="276225"/>
            </a:xfrm>
            <a:prstGeom prst="rect">
              <a:avLst/>
            </a:prstGeom>
            <a:noFill/>
          </p:spPr>
          <p:txBody>
            <a:bodyPr wrap="none">
              <a:spAutoFit/>
            </a:bodyPr>
            <a:lstStyle/>
            <a:p>
              <a:pPr eaLnBrk="0" hangingPunct="0">
                <a:defRPr/>
              </a:pPr>
              <a:r>
                <a:rPr lang="de-DE" sz="1200" b="1" dirty="0">
                  <a:solidFill>
                    <a:schemeClr val="bg2">
                      <a:lumMod val="50000"/>
                    </a:schemeClr>
                  </a:solidFill>
                  <a:latin typeface="45 Helvetica Light"/>
                </a:rPr>
                <a:t>5%</a:t>
              </a:r>
              <a:endParaRPr lang="en-US" sz="1200" b="1" dirty="0">
                <a:solidFill>
                  <a:schemeClr val="bg2">
                    <a:lumMod val="50000"/>
                  </a:schemeClr>
                </a:solidFill>
                <a:latin typeface="45 Helvetica Light"/>
              </a:endParaRPr>
            </a:p>
          </p:txBody>
        </p:sp>
      </p:grpSp>
      <p:grpSp>
        <p:nvGrpSpPr>
          <p:cNvPr id="3" name="Group 56"/>
          <p:cNvGrpSpPr>
            <a:grpSpLocks/>
          </p:cNvGrpSpPr>
          <p:nvPr/>
        </p:nvGrpSpPr>
        <p:grpSpPr bwMode="auto">
          <a:xfrm>
            <a:off x="3876675" y="5330825"/>
            <a:ext cx="490538" cy="428625"/>
            <a:chOff x="4286250" y="4714875"/>
            <a:chExt cx="490538" cy="428625"/>
          </a:xfrm>
        </p:grpSpPr>
        <p:sp>
          <p:nvSpPr>
            <p:cNvPr id="16430" name="Oval 38"/>
            <p:cNvSpPr>
              <a:spLocks noChangeArrowheads="1"/>
            </p:cNvSpPr>
            <p:nvPr/>
          </p:nvSpPr>
          <p:spPr bwMode="auto">
            <a:xfrm>
              <a:off x="4286250" y="4714875"/>
              <a:ext cx="428625" cy="428625"/>
            </a:xfrm>
            <a:prstGeom prst="ellipse">
              <a:avLst/>
            </a:prstGeom>
            <a:solidFill>
              <a:schemeClr val="bg1"/>
            </a:solidFill>
            <a:ln w="25400" algn="ctr">
              <a:solidFill>
                <a:srgbClr val="C00000"/>
              </a:solidFill>
              <a:round/>
              <a:headEnd/>
              <a:tailEnd/>
            </a:ln>
          </p:spPr>
          <p:txBody>
            <a:bodyPr/>
            <a:lstStyle/>
            <a:p>
              <a:pPr eaLnBrk="0" hangingPunct="0"/>
              <a:endParaRPr lang="hu-HU"/>
            </a:p>
          </p:txBody>
        </p:sp>
        <p:sp>
          <p:nvSpPr>
            <p:cNvPr id="53" name="TextBox 52"/>
            <p:cNvSpPr txBox="1"/>
            <p:nvPr/>
          </p:nvSpPr>
          <p:spPr>
            <a:xfrm>
              <a:off x="4286250" y="4786313"/>
              <a:ext cx="490538" cy="276225"/>
            </a:xfrm>
            <a:prstGeom prst="rect">
              <a:avLst/>
            </a:prstGeom>
            <a:noFill/>
          </p:spPr>
          <p:txBody>
            <a:bodyPr wrap="none">
              <a:spAutoFit/>
            </a:bodyPr>
            <a:lstStyle/>
            <a:p>
              <a:pPr eaLnBrk="0" hangingPunct="0">
                <a:defRPr/>
              </a:pPr>
              <a:r>
                <a:rPr lang="de-DE" sz="1200" b="1" dirty="0">
                  <a:solidFill>
                    <a:schemeClr val="bg2">
                      <a:lumMod val="50000"/>
                    </a:schemeClr>
                  </a:solidFill>
                  <a:latin typeface="45 Helvetica Light"/>
                </a:rPr>
                <a:t>10%</a:t>
              </a:r>
              <a:endParaRPr lang="en-US" sz="1200" b="1" dirty="0">
                <a:solidFill>
                  <a:schemeClr val="bg2">
                    <a:lumMod val="50000"/>
                  </a:schemeClr>
                </a:solidFill>
                <a:latin typeface="45 Helvetica Light"/>
              </a:endParaRPr>
            </a:p>
          </p:txBody>
        </p:sp>
      </p:grpSp>
      <p:grpSp>
        <p:nvGrpSpPr>
          <p:cNvPr id="4" name="Group 57"/>
          <p:cNvGrpSpPr>
            <a:grpSpLocks/>
          </p:cNvGrpSpPr>
          <p:nvPr/>
        </p:nvGrpSpPr>
        <p:grpSpPr bwMode="auto">
          <a:xfrm>
            <a:off x="6116638" y="5286375"/>
            <a:ext cx="428625" cy="428625"/>
            <a:chOff x="5357813" y="4643438"/>
            <a:chExt cx="428625" cy="428625"/>
          </a:xfrm>
        </p:grpSpPr>
        <p:sp>
          <p:nvSpPr>
            <p:cNvPr id="16428" name="Oval 47"/>
            <p:cNvSpPr>
              <a:spLocks noChangeArrowheads="1"/>
            </p:cNvSpPr>
            <p:nvPr/>
          </p:nvSpPr>
          <p:spPr bwMode="auto">
            <a:xfrm>
              <a:off x="5357813" y="4643438"/>
              <a:ext cx="428625" cy="428625"/>
            </a:xfrm>
            <a:prstGeom prst="ellipse">
              <a:avLst/>
            </a:prstGeom>
            <a:solidFill>
              <a:schemeClr val="bg1"/>
            </a:solidFill>
            <a:ln w="25400" algn="ctr">
              <a:solidFill>
                <a:srgbClr val="C00000"/>
              </a:solidFill>
              <a:round/>
              <a:headEnd/>
              <a:tailEnd/>
            </a:ln>
          </p:spPr>
          <p:txBody>
            <a:bodyPr/>
            <a:lstStyle/>
            <a:p>
              <a:pPr eaLnBrk="0" hangingPunct="0"/>
              <a:endParaRPr lang="hu-HU"/>
            </a:p>
          </p:txBody>
        </p:sp>
        <p:sp>
          <p:nvSpPr>
            <p:cNvPr id="54" name="TextBox 53"/>
            <p:cNvSpPr txBox="1"/>
            <p:nvPr/>
          </p:nvSpPr>
          <p:spPr>
            <a:xfrm>
              <a:off x="5375275" y="4714876"/>
              <a:ext cx="406400" cy="276225"/>
            </a:xfrm>
            <a:prstGeom prst="rect">
              <a:avLst/>
            </a:prstGeom>
            <a:noFill/>
          </p:spPr>
          <p:txBody>
            <a:bodyPr wrap="none">
              <a:spAutoFit/>
            </a:bodyPr>
            <a:lstStyle/>
            <a:p>
              <a:pPr eaLnBrk="0" hangingPunct="0">
                <a:defRPr/>
              </a:pPr>
              <a:r>
                <a:rPr lang="de-DE" sz="1200" b="1" dirty="0">
                  <a:solidFill>
                    <a:schemeClr val="bg2">
                      <a:lumMod val="50000"/>
                    </a:schemeClr>
                  </a:solidFill>
                  <a:latin typeface="45 Helvetica Light"/>
                </a:rPr>
                <a:t>8%</a:t>
              </a:r>
              <a:endParaRPr lang="en-US" sz="1200" b="1" dirty="0">
                <a:solidFill>
                  <a:schemeClr val="bg2">
                    <a:lumMod val="50000"/>
                  </a:schemeClr>
                </a:solidFill>
                <a:latin typeface="45 Helvetica Light"/>
              </a:endParaRPr>
            </a:p>
          </p:txBody>
        </p:sp>
      </p:grpSp>
      <p:grpSp>
        <p:nvGrpSpPr>
          <p:cNvPr id="5" name="Group 37"/>
          <p:cNvGrpSpPr>
            <a:grpSpLocks/>
          </p:cNvGrpSpPr>
          <p:nvPr/>
        </p:nvGrpSpPr>
        <p:grpSpPr bwMode="auto">
          <a:xfrm>
            <a:off x="1643063" y="2786063"/>
            <a:ext cx="500062" cy="428625"/>
            <a:chOff x="2428875" y="2928938"/>
            <a:chExt cx="500063" cy="428625"/>
          </a:xfrm>
        </p:grpSpPr>
        <p:sp>
          <p:nvSpPr>
            <p:cNvPr id="16426" name="Oval 46"/>
            <p:cNvSpPr>
              <a:spLocks noChangeArrowheads="1"/>
            </p:cNvSpPr>
            <p:nvPr/>
          </p:nvSpPr>
          <p:spPr bwMode="auto">
            <a:xfrm>
              <a:off x="2428875" y="2928938"/>
              <a:ext cx="428625" cy="428625"/>
            </a:xfrm>
            <a:prstGeom prst="ellipse">
              <a:avLst/>
            </a:prstGeom>
            <a:solidFill>
              <a:schemeClr val="bg1"/>
            </a:solidFill>
            <a:ln w="25400" algn="ctr">
              <a:solidFill>
                <a:srgbClr val="C00000"/>
              </a:solidFill>
              <a:round/>
              <a:headEnd/>
              <a:tailEnd/>
            </a:ln>
          </p:spPr>
          <p:txBody>
            <a:bodyPr/>
            <a:lstStyle/>
            <a:p>
              <a:pPr eaLnBrk="0" hangingPunct="0"/>
              <a:endParaRPr lang="hu-HU"/>
            </a:p>
          </p:txBody>
        </p:sp>
        <p:sp>
          <p:nvSpPr>
            <p:cNvPr id="55" name="TextBox 54"/>
            <p:cNvSpPr txBox="1"/>
            <p:nvPr/>
          </p:nvSpPr>
          <p:spPr>
            <a:xfrm>
              <a:off x="2438400" y="3000375"/>
              <a:ext cx="490538" cy="276225"/>
            </a:xfrm>
            <a:prstGeom prst="rect">
              <a:avLst/>
            </a:prstGeom>
            <a:noFill/>
          </p:spPr>
          <p:txBody>
            <a:bodyPr wrap="none">
              <a:spAutoFit/>
            </a:bodyPr>
            <a:lstStyle/>
            <a:p>
              <a:pPr eaLnBrk="0" hangingPunct="0">
                <a:defRPr/>
              </a:pPr>
              <a:r>
                <a:rPr lang="de-DE" sz="1200" b="1" dirty="0">
                  <a:solidFill>
                    <a:schemeClr val="bg2">
                      <a:lumMod val="50000"/>
                    </a:schemeClr>
                  </a:solidFill>
                  <a:latin typeface="45 Helvetica Light"/>
                </a:rPr>
                <a:t>10%</a:t>
              </a:r>
              <a:endParaRPr lang="en-US" sz="1200" b="1" dirty="0">
                <a:solidFill>
                  <a:schemeClr val="bg2">
                    <a:lumMod val="50000"/>
                  </a:schemeClr>
                </a:solidFill>
                <a:latin typeface="45 Helvetica Light"/>
              </a:endParaRPr>
            </a:p>
          </p:txBody>
        </p:sp>
      </p:grpSp>
      <p:grpSp>
        <p:nvGrpSpPr>
          <p:cNvPr id="6" name="Group 42"/>
          <p:cNvGrpSpPr>
            <a:grpSpLocks/>
          </p:cNvGrpSpPr>
          <p:nvPr/>
        </p:nvGrpSpPr>
        <p:grpSpPr bwMode="auto">
          <a:xfrm>
            <a:off x="3822700" y="2803525"/>
            <a:ext cx="534988" cy="428625"/>
            <a:chOff x="3749675" y="3160713"/>
            <a:chExt cx="534988" cy="428625"/>
          </a:xfrm>
        </p:grpSpPr>
        <p:sp>
          <p:nvSpPr>
            <p:cNvPr id="16424" name="Oval 49"/>
            <p:cNvSpPr>
              <a:spLocks noChangeArrowheads="1"/>
            </p:cNvSpPr>
            <p:nvPr/>
          </p:nvSpPr>
          <p:spPr bwMode="auto">
            <a:xfrm>
              <a:off x="3786188" y="3160713"/>
              <a:ext cx="428625" cy="428625"/>
            </a:xfrm>
            <a:prstGeom prst="ellipse">
              <a:avLst/>
            </a:prstGeom>
            <a:solidFill>
              <a:schemeClr val="bg1"/>
            </a:solidFill>
            <a:ln w="25400" algn="ctr">
              <a:solidFill>
                <a:srgbClr val="C00000"/>
              </a:solidFill>
              <a:round/>
              <a:headEnd/>
              <a:tailEnd/>
            </a:ln>
          </p:spPr>
          <p:txBody>
            <a:bodyPr/>
            <a:lstStyle/>
            <a:p>
              <a:pPr eaLnBrk="0" hangingPunct="0"/>
              <a:endParaRPr lang="hu-HU"/>
            </a:p>
          </p:txBody>
        </p:sp>
        <p:sp>
          <p:nvSpPr>
            <p:cNvPr id="56" name="TextBox 55"/>
            <p:cNvSpPr txBox="1"/>
            <p:nvPr/>
          </p:nvSpPr>
          <p:spPr>
            <a:xfrm>
              <a:off x="3749675" y="3241676"/>
              <a:ext cx="534988" cy="277812"/>
            </a:xfrm>
            <a:prstGeom prst="rect">
              <a:avLst/>
            </a:prstGeom>
            <a:noFill/>
          </p:spPr>
          <p:txBody>
            <a:bodyPr wrap="none">
              <a:spAutoFit/>
            </a:bodyPr>
            <a:lstStyle/>
            <a:p>
              <a:pPr eaLnBrk="0" hangingPunct="0">
                <a:defRPr/>
              </a:pPr>
              <a:r>
                <a:rPr lang="de-DE" sz="1200" b="1" dirty="0">
                  <a:solidFill>
                    <a:schemeClr val="bg2">
                      <a:lumMod val="50000"/>
                    </a:schemeClr>
                  </a:solidFill>
                  <a:latin typeface="45 Helvetica Light"/>
                </a:rPr>
                <a:t>6,5%</a:t>
              </a:r>
              <a:endParaRPr lang="en-US" sz="1200" b="1" dirty="0">
                <a:solidFill>
                  <a:schemeClr val="bg2">
                    <a:lumMod val="50000"/>
                  </a:schemeClr>
                </a:solidFill>
                <a:latin typeface="45 Helvetica Light"/>
              </a:endParaRPr>
            </a:p>
          </p:txBody>
        </p:sp>
      </p:grpSp>
      <p:sp>
        <p:nvSpPr>
          <p:cNvPr id="16403" name="Rectangle 9"/>
          <p:cNvSpPr>
            <a:spLocks noGrp="1" noChangeArrowheads="1"/>
          </p:cNvSpPr>
          <p:nvPr>
            <p:ph type="title"/>
          </p:nvPr>
        </p:nvSpPr>
        <p:spPr>
          <a:xfrm>
            <a:off x="250825" y="228600"/>
            <a:ext cx="6759575" cy="990600"/>
          </a:xfrm>
        </p:spPr>
        <p:txBody>
          <a:bodyPr>
            <a:normAutofit fontScale="90000"/>
          </a:bodyPr>
          <a:lstStyle/>
          <a:p>
            <a:r>
              <a:rPr lang="en-GB" sz="2400" smtClean="0"/>
              <a:t>……as well as for Heavy Duty Vehicles in addressing rolling resistance, aerodynamic drag and drive-train efficiency improvements.</a:t>
            </a:r>
          </a:p>
        </p:txBody>
      </p:sp>
      <p:sp>
        <p:nvSpPr>
          <p:cNvPr id="59" name="TextBox 58"/>
          <p:cNvSpPr txBox="1"/>
          <p:nvPr/>
        </p:nvSpPr>
        <p:spPr>
          <a:xfrm>
            <a:off x="7143750" y="6215063"/>
            <a:ext cx="1654175" cy="338137"/>
          </a:xfrm>
          <a:prstGeom prst="rect">
            <a:avLst/>
          </a:prstGeom>
          <a:noFill/>
        </p:spPr>
        <p:txBody>
          <a:bodyPr wrap="none">
            <a:spAutoFit/>
          </a:bodyPr>
          <a:lstStyle/>
          <a:p>
            <a:pPr eaLnBrk="0" hangingPunct="0">
              <a:defRPr/>
            </a:pPr>
            <a:r>
              <a:rPr lang="de-DE" sz="1600" dirty="0">
                <a:solidFill>
                  <a:srgbClr val="000000"/>
                </a:solidFill>
                <a:latin typeface="+mj-lt"/>
              </a:rPr>
              <a:t>Source: Ricardo</a:t>
            </a:r>
            <a:endParaRPr lang="en-US" sz="1600" dirty="0">
              <a:solidFill>
                <a:srgbClr val="000000"/>
              </a:solidFill>
              <a:latin typeface="+mj-lt"/>
            </a:endParaRPr>
          </a:p>
        </p:txBody>
      </p:sp>
      <p:pic>
        <p:nvPicPr>
          <p:cNvPr id="16405" name="Picture 17"/>
          <p:cNvPicPr>
            <a:picLocks noChangeAspect="1" noChangeArrowheads="1"/>
          </p:cNvPicPr>
          <p:nvPr/>
        </p:nvPicPr>
        <p:blipFill>
          <a:blip r:embed="rId7" cstate="print"/>
          <a:srcRect/>
          <a:stretch>
            <a:fillRect/>
          </a:stretch>
        </p:blipFill>
        <p:spPr bwMode="auto">
          <a:xfrm>
            <a:off x="7072313" y="1919288"/>
            <a:ext cx="1857375" cy="1465262"/>
          </a:xfrm>
          <a:prstGeom prst="rect">
            <a:avLst/>
          </a:prstGeom>
          <a:noFill/>
          <a:ln w="9525">
            <a:noFill/>
            <a:miter lim="800000"/>
            <a:headEnd/>
            <a:tailEnd/>
          </a:ln>
        </p:spPr>
      </p:pic>
      <p:grpSp>
        <p:nvGrpSpPr>
          <p:cNvPr id="7" name="Group 43"/>
          <p:cNvGrpSpPr>
            <a:grpSpLocks/>
          </p:cNvGrpSpPr>
          <p:nvPr/>
        </p:nvGrpSpPr>
        <p:grpSpPr bwMode="auto">
          <a:xfrm>
            <a:off x="8483600" y="2803525"/>
            <a:ext cx="431800" cy="428625"/>
            <a:chOff x="7300923" y="1155687"/>
            <a:chExt cx="431800" cy="428625"/>
          </a:xfrm>
        </p:grpSpPr>
        <p:sp>
          <p:nvSpPr>
            <p:cNvPr id="16422" name="Oval 45"/>
            <p:cNvSpPr>
              <a:spLocks noChangeArrowheads="1"/>
            </p:cNvSpPr>
            <p:nvPr/>
          </p:nvSpPr>
          <p:spPr bwMode="auto">
            <a:xfrm>
              <a:off x="7300923" y="1155687"/>
              <a:ext cx="428625" cy="428625"/>
            </a:xfrm>
            <a:prstGeom prst="ellipse">
              <a:avLst/>
            </a:prstGeom>
            <a:solidFill>
              <a:schemeClr val="bg1"/>
            </a:solidFill>
            <a:ln w="25400" algn="ctr">
              <a:solidFill>
                <a:srgbClr val="C00000"/>
              </a:solidFill>
              <a:round/>
              <a:headEnd/>
              <a:tailEnd/>
            </a:ln>
          </p:spPr>
          <p:txBody>
            <a:bodyPr/>
            <a:lstStyle/>
            <a:p>
              <a:pPr eaLnBrk="0" hangingPunct="0"/>
              <a:endParaRPr lang="hu-HU"/>
            </a:p>
          </p:txBody>
        </p:sp>
        <p:sp>
          <p:nvSpPr>
            <p:cNvPr id="41" name="TextBox 40"/>
            <p:cNvSpPr txBox="1"/>
            <p:nvPr/>
          </p:nvSpPr>
          <p:spPr>
            <a:xfrm>
              <a:off x="7327911" y="1227125"/>
              <a:ext cx="404812" cy="276225"/>
            </a:xfrm>
            <a:prstGeom prst="rect">
              <a:avLst/>
            </a:prstGeom>
            <a:noFill/>
          </p:spPr>
          <p:txBody>
            <a:bodyPr wrap="none">
              <a:spAutoFit/>
            </a:bodyPr>
            <a:lstStyle/>
            <a:p>
              <a:pPr eaLnBrk="0" hangingPunct="0">
                <a:defRPr/>
              </a:pPr>
              <a:r>
                <a:rPr lang="de-DE" sz="1200" b="1" dirty="0">
                  <a:solidFill>
                    <a:schemeClr val="bg2">
                      <a:lumMod val="50000"/>
                    </a:schemeClr>
                  </a:solidFill>
                  <a:latin typeface="45 Helvetica Light"/>
                </a:rPr>
                <a:t>6%</a:t>
              </a:r>
              <a:endParaRPr lang="en-US" sz="1200" b="1" dirty="0">
                <a:solidFill>
                  <a:schemeClr val="bg2">
                    <a:lumMod val="50000"/>
                  </a:schemeClr>
                </a:solidFill>
                <a:latin typeface="45 Helvetica Light"/>
              </a:endParaRPr>
            </a:p>
          </p:txBody>
        </p:sp>
      </p:grpSp>
      <p:sp>
        <p:nvSpPr>
          <p:cNvPr id="42" name="TextBox 41"/>
          <p:cNvSpPr txBox="1"/>
          <p:nvPr/>
        </p:nvSpPr>
        <p:spPr>
          <a:xfrm>
            <a:off x="7143750" y="1584325"/>
            <a:ext cx="1785938" cy="276225"/>
          </a:xfrm>
          <a:prstGeom prst="rect">
            <a:avLst/>
          </a:prstGeom>
          <a:noFill/>
        </p:spPr>
        <p:txBody>
          <a:bodyPr>
            <a:spAutoFit/>
          </a:bodyPr>
          <a:lstStyle/>
          <a:p>
            <a:pPr algn="ctr" eaLnBrk="0" hangingPunct="0">
              <a:defRPr/>
            </a:pPr>
            <a:r>
              <a:rPr lang="de-DE" sz="1200" b="1" dirty="0">
                <a:solidFill>
                  <a:schemeClr val="bg2">
                    <a:lumMod val="50000"/>
                  </a:schemeClr>
                </a:solidFill>
                <a:latin typeface="45 Helvetica Light"/>
              </a:rPr>
              <a:t>Waste heat recovery</a:t>
            </a:r>
          </a:p>
        </p:txBody>
      </p:sp>
      <p:pic>
        <p:nvPicPr>
          <p:cNvPr id="16408" name="Picture 14"/>
          <p:cNvPicPr>
            <a:picLocks noChangeAspect="1" noChangeArrowheads="1"/>
          </p:cNvPicPr>
          <p:nvPr/>
        </p:nvPicPr>
        <p:blipFill>
          <a:blip r:embed="rId8" cstate="print"/>
          <a:srcRect/>
          <a:stretch>
            <a:fillRect/>
          </a:stretch>
        </p:blipFill>
        <p:spPr bwMode="auto">
          <a:xfrm>
            <a:off x="4643438" y="1889125"/>
            <a:ext cx="1911350" cy="1489075"/>
          </a:xfrm>
          <a:prstGeom prst="rect">
            <a:avLst/>
          </a:prstGeom>
          <a:noFill/>
          <a:ln w="9525">
            <a:noFill/>
            <a:miter lim="800000"/>
            <a:headEnd/>
            <a:tailEnd/>
          </a:ln>
        </p:spPr>
      </p:pic>
      <p:grpSp>
        <p:nvGrpSpPr>
          <p:cNvPr id="8" name="Group 48"/>
          <p:cNvGrpSpPr>
            <a:grpSpLocks/>
          </p:cNvGrpSpPr>
          <p:nvPr/>
        </p:nvGrpSpPr>
        <p:grpSpPr bwMode="auto">
          <a:xfrm>
            <a:off x="6051550" y="2813050"/>
            <a:ext cx="431800" cy="428625"/>
            <a:chOff x="5684852" y="3143250"/>
            <a:chExt cx="431800" cy="428625"/>
          </a:xfrm>
        </p:grpSpPr>
        <p:sp>
          <p:nvSpPr>
            <p:cNvPr id="16420" name="Oval 37"/>
            <p:cNvSpPr>
              <a:spLocks noChangeArrowheads="1"/>
            </p:cNvSpPr>
            <p:nvPr/>
          </p:nvSpPr>
          <p:spPr bwMode="auto">
            <a:xfrm>
              <a:off x="5684852" y="3143250"/>
              <a:ext cx="428625" cy="428625"/>
            </a:xfrm>
            <a:prstGeom prst="ellipse">
              <a:avLst/>
            </a:prstGeom>
            <a:solidFill>
              <a:schemeClr val="bg1"/>
            </a:solidFill>
            <a:ln w="25400" algn="ctr">
              <a:solidFill>
                <a:srgbClr val="C00000"/>
              </a:solidFill>
              <a:round/>
              <a:headEnd/>
              <a:tailEnd/>
            </a:ln>
          </p:spPr>
          <p:txBody>
            <a:bodyPr/>
            <a:lstStyle/>
            <a:p>
              <a:pPr eaLnBrk="0" hangingPunct="0"/>
              <a:endParaRPr lang="hu-HU"/>
            </a:p>
          </p:txBody>
        </p:sp>
        <p:sp>
          <p:nvSpPr>
            <p:cNvPr id="47" name="TextBox 46"/>
            <p:cNvSpPr txBox="1"/>
            <p:nvPr/>
          </p:nvSpPr>
          <p:spPr>
            <a:xfrm>
              <a:off x="5711840" y="3214688"/>
              <a:ext cx="404812" cy="276225"/>
            </a:xfrm>
            <a:prstGeom prst="rect">
              <a:avLst/>
            </a:prstGeom>
            <a:noFill/>
          </p:spPr>
          <p:txBody>
            <a:bodyPr wrap="none">
              <a:spAutoFit/>
            </a:bodyPr>
            <a:lstStyle/>
            <a:p>
              <a:pPr eaLnBrk="0" hangingPunct="0">
                <a:defRPr/>
              </a:pPr>
              <a:r>
                <a:rPr lang="de-DE" sz="1200" b="1" dirty="0">
                  <a:solidFill>
                    <a:schemeClr val="bg2">
                      <a:lumMod val="50000"/>
                    </a:schemeClr>
                  </a:solidFill>
                  <a:latin typeface="45 Helvetica Light"/>
                </a:rPr>
                <a:t>4%</a:t>
              </a:r>
              <a:endParaRPr lang="en-US" sz="1200" b="1" dirty="0">
                <a:solidFill>
                  <a:schemeClr val="bg2">
                    <a:lumMod val="50000"/>
                  </a:schemeClr>
                </a:solidFill>
                <a:latin typeface="45 Helvetica Light"/>
              </a:endParaRPr>
            </a:p>
          </p:txBody>
        </p:sp>
      </p:grpSp>
      <p:sp>
        <p:nvSpPr>
          <p:cNvPr id="48" name="TextBox 47"/>
          <p:cNvSpPr txBox="1"/>
          <p:nvPr/>
        </p:nvSpPr>
        <p:spPr>
          <a:xfrm>
            <a:off x="4721225" y="1590675"/>
            <a:ext cx="1785938" cy="276225"/>
          </a:xfrm>
          <a:prstGeom prst="rect">
            <a:avLst/>
          </a:prstGeom>
          <a:noFill/>
        </p:spPr>
        <p:txBody>
          <a:bodyPr>
            <a:spAutoFit/>
          </a:bodyPr>
          <a:lstStyle/>
          <a:p>
            <a:pPr algn="ctr" eaLnBrk="0" hangingPunct="0">
              <a:defRPr/>
            </a:pPr>
            <a:r>
              <a:rPr lang="de-DE" sz="1200" b="1" dirty="0">
                <a:solidFill>
                  <a:schemeClr val="bg2">
                    <a:lumMod val="50000"/>
                  </a:schemeClr>
                </a:solidFill>
                <a:latin typeface="45 Helvetica Light"/>
              </a:rPr>
              <a:t>Electric waterpumps</a:t>
            </a:r>
          </a:p>
        </p:txBody>
      </p:sp>
      <p:pic>
        <p:nvPicPr>
          <p:cNvPr id="16411" name="Picture 18"/>
          <p:cNvPicPr>
            <a:picLocks noChangeAspect="1" noChangeArrowheads="1"/>
          </p:cNvPicPr>
          <p:nvPr/>
        </p:nvPicPr>
        <p:blipFill>
          <a:blip r:embed="rId9" cstate="print"/>
          <a:srcRect/>
          <a:stretch>
            <a:fillRect/>
          </a:stretch>
        </p:blipFill>
        <p:spPr bwMode="auto">
          <a:xfrm>
            <a:off x="7050088" y="4429125"/>
            <a:ext cx="1951037" cy="1571625"/>
          </a:xfrm>
          <a:prstGeom prst="rect">
            <a:avLst/>
          </a:prstGeom>
          <a:noFill/>
          <a:ln w="9525">
            <a:noFill/>
            <a:miter lim="800000"/>
            <a:headEnd/>
            <a:tailEnd/>
          </a:ln>
        </p:spPr>
      </p:pic>
      <p:grpSp>
        <p:nvGrpSpPr>
          <p:cNvPr id="9" name="Group 63"/>
          <p:cNvGrpSpPr>
            <a:grpSpLocks/>
          </p:cNvGrpSpPr>
          <p:nvPr/>
        </p:nvGrpSpPr>
        <p:grpSpPr bwMode="auto">
          <a:xfrm>
            <a:off x="8501063" y="5357813"/>
            <a:ext cx="504825" cy="428625"/>
            <a:chOff x="6007129" y="4795838"/>
            <a:chExt cx="504825" cy="428625"/>
          </a:xfrm>
        </p:grpSpPr>
        <p:sp>
          <p:nvSpPr>
            <p:cNvPr id="16418" name="Oval 35"/>
            <p:cNvSpPr>
              <a:spLocks noChangeArrowheads="1"/>
            </p:cNvSpPr>
            <p:nvPr/>
          </p:nvSpPr>
          <p:spPr bwMode="auto">
            <a:xfrm>
              <a:off x="6007129" y="4795838"/>
              <a:ext cx="428625" cy="428625"/>
            </a:xfrm>
            <a:prstGeom prst="ellipse">
              <a:avLst/>
            </a:prstGeom>
            <a:solidFill>
              <a:schemeClr val="bg1"/>
            </a:solidFill>
            <a:ln w="25400" algn="ctr">
              <a:solidFill>
                <a:srgbClr val="C00000"/>
              </a:solidFill>
              <a:round/>
              <a:headEnd/>
              <a:tailEnd/>
            </a:ln>
          </p:spPr>
          <p:txBody>
            <a:bodyPr/>
            <a:lstStyle/>
            <a:p>
              <a:pPr eaLnBrk="0" hangingPunct="0"/>
              <a:endParaRPr lang="hu-HU"/>
            </a:p>
          </p:txBody>
        </p:sp>
        <p:sp>
          <p:nvSpPr>
            <p:cNvPr id="62" name="TextBox 61"/>
            <p:cNvSpPr txBox="1"/>
            <p:nvPr/>
          </p:nvSpPr>
          <p:spPr>
            <a:xfrm>
              <a:off x="6019829" y="4867275"/>
              <a:ext cx="492125" cy="276225"/>
            </a:xfrm>
            <a:prstGeom prst="rect">
              <a:avLst/>
            </a:prstGeom>
            <a:noFill/>
          </p:spPr>
          <p:txBody>
            <a:bodyPr wrap="none">
              <a:spAutoFit/>
            </a:bodyPr>
            <a:lstStyle/>
            <a:p>
              <a:pPr eaLnBrk="0" hangingPunct="0">
                <a:defRPr/>
              </a:pPr>
              <a:r>
                <a:rPr lang="de-DE" sz="1200" b="1" dirty="0">
                  <a:solidFill>
                    <a:schemeClr val="bg2">
                      <a:lumMod val="50000"/>
                    </a:schemeClr>
                  </a:solidFill>
                  <a:latin typeface="45 Helvetica Light"/>
                </a:rPr>
                <a:t>10%</a:t>
              </a:r>
              <a:endParaRPr lang="en-US" sz="1200" b="1" dirty="0">
                <a:solidFill>
                  <a:schemeClr val="bg2">
                    <a:lumMod val="50000"/>
                  </a:schemeClr>
                </a:solidFill>
                <a:latin typeface="45 Helvetica Light"/>
              </a:endParaRPr>
            </a:p>
          </p:txBody>
        </p:sp>
      </p:grpSp>
      <p:sp>
        <p:nvSpPr>
          <p:cNvPr id="63" name="TextBox 62"/>
          <p:cNvSpPr txBox="1"/>
          <p:nvPr/>
        </p:nvSpPr>
        <p:spPr>
          <a:xfrm>
            <a:off x="7143750" y="4017963"/>
            <a:ext cx="1785938" cy="461962"/>
          </a:xfrm>
          <a:prstGeom prst="rect">
            <a:avLst/>
          </a:prstGeom>
          <a:noFill/>
        </p:spPr>
        <p:txBody>
          <a:bodyPr>
            <a:spAutoFit/>
          </a:bodyPr>
          <a:lstStyle/>
          <a:p>
            <a:pPr algn="ctr" eaLnBrk="0" hangingPunct="0">
              <a:defRPr/>
            </a:pPr>
            <a:r>
              <a:rPr lang="de-DE" sz="1200" b="1" dirty="0">
                <a:solidFill>
                  <a:schemeClr val="bg2">
                    <a:lumMod val="50000"/>
                  </a:schemeClr>
                </a:solidFill>
                <a:latin typeface="45 Helvetica Light"/>
              </a:rPr>
              <a:t>Automated </a:t>
            </a:r>
          </a:p>
          <a:p>
            <a:pPr algn="ctr" eaLnBrk="0" hangingPunct="0">
              <a:defRPr/>
            </a:pPr>
            <a:r>
              <a:rPr lang="de-DE" sz="1200" b="1" dirty="0">
                <a:solidFill>
                  <a:schemeClr val="bg2">
                    <a:lumMod val="50000"/>
                  </a:schemeClr>
                </a:solidFill>
                <a:latin typeface="45 Helvetica Light"/>
              </a:rPr>
              <a:t>transmission</a:t>
            </a:r>
          </a:p>
        </p:txBody>
      </p:sp>
      <p:grpSp>
        <p:nvGrpSpPr>
          <p:cNvPr id="10" name="Group 65"/>
          <p:cNvGrpSpPr>
            <a:grpSpLocks/>
          </p:cNvGrpSpPr>
          <p:nvPr/>
        </p:nvGrpSpPr>
        <p:grpSpPr bwMode="auto">
          <a:xfrm>
            <a:off x="357188" y="6143625"/>
            <a:ext cx="466725" cy="428625"/>
            <a:chOff x="4286250" y="4714875"/>
            <a:chExt cx="466794" cy="428625"/>
          </a:xfrm>
        </p:grpSpPr>
        <p:sp>
          <p:nvSpPr>
            <p:cNvPr id="16416" name="Oval 38"/>
            <p:cNvSpPr>
              <a:spLocks noChangeArrowheads="1"/>
            </p:cNvSpPr>
            <p:nvPr/>
          </p:nvSpPr>
          <p:spPr bwMode="auto">
            <a:xfrm>
              <a:off x="4286250" y="4714875"/>
              <a:ext cx="428625" cy="428625"/>
            </a:xfrm>
            <a:prstGeom prst="ellipse">
              <a:avLst/>
            </a:prstGeom>
            <a:solidFill>
              <a:schemeClr val="bg1"/>
            </a:solidFill>
            <a:ln w="25400" algn="ctr">
              <a:solidFill>
                <a:srgbClr val="C00000"/>
              </a:solidFill>
              <a:round/>
              <a:headEnd/>
              <a:tailEnd/>
            </a:ln>
          </p:spPr>
          <p:txBody>
            <a:bodyPr/>
            <a:lstStyle/>
            <a:p>
              <a:pPr eaLnBrk="0" hangingPunct="0"/>
              <a:endParaRPr lang="hu-HU" sz="1800"/>
            </a:p>
          </p:txBody>
        </p:sp>
        <p:sp>
          <p:nvSpPr>
            <p:cNvPr id="68" name="TextBox 67"/>
            <p:cNvSpPr txBox="1"/>
            <p:nvPr/>
          </p:nvSpPr>
          <p:spPr>
            <a:xfrm>
              <a:off x="4286250" y="4786313"/>
              <a:ext cx="466794" cy="261937"/>
            </a:xfrm>
            <a:prstGeom prst="rect">
              <a:avLst/>
            </a:prstGeom>
            <a:noFill/>
          </p:spPr>
          <p:txBody>
            <a:bodyPr wrap="none">
              <a:spAutoFit/>
            </a:bodyPr>
            <a:lstStyle/>
            <a:p>
              <a:pPr eaLnBrk="0" hangingPunct="0">
                <a:defRPr/>
              </a:pPr>
              <a:r>
                <a:rPr lang="de-DE" sz="1050" b="1" dirty="0">
                  <a:solidFill>
                    <a:schemeClr val="bg2">
                      <a:lumMod val="50000"/>
                    </a:schemeClr>
                  </a:solidFill>
                  <a:latin typeface="45 Helvetica Light"/>
                </a:rPr>
                <a:t>10%</a:t>
              </a:r>
              <a:endParaRPr lang="en-US" sz="1050" b="1" dirty="0">
                <a:solidFill>
                  <a:schemeClr val="bg2">
                    <a:lumMod val="50000"/>
                  </a:schemeClr>
                </a:solidFill>
                <a:latin typeface="45 Helvetica Light"/>
              </a:endParaRPr>
            </a:p>
          </p:txBody>
        </p:sp>
      </p:grpSp>
      <p:sp>
        <p:nvSpPr>
          <p:cNvPr id="69" name="TextBox 68"/>
          <p:cNvSpPr txBox="1"/>
          <p:nvPr/>
        </p:nvSpPr>
        <p:spPr>
          <a:xfrm>
            <a:off x="785813" y="6215063"/>
            <a:ext cx="1874837" cy="415925"/>
          </a:xfrm>
          <a:prstGeom prst="rect">
            <a:avLst/>
          </a:prstGeom>
          <a:noFill/>
        </p:spPr>
        <p:txBody>
          <a:bodyPr wrap="none">
            <a:spAutoFit/>
          </a:bodyPr>
          <a:lstStyle/>
          <a:p>
            <a:pPr>
              <a:defRPr/>
            </a:pPr>
            <a:r>
              <a:rPr lang="de-DE" sz="1050" b="1" dirty="0">
                <a:latin typeface="+mj-lt"/>
              </a:rPr>
              <a:t>= anticipated fuel savings.</a:t>
            </a:r>
          </a:p>
          <a:p>
            <a:pPr>
              <a:defRPr/>
            </a:pPr>
            <a:r>
              <a:rPr lang="de-DE" sz="1050" b="1" dirty="0">
                <a:latin typeface="+mj-lt"/>
              </a:rPr>
              <a:t>Should not be added. </a:t>
            </a:r>
            <a:endParaRPr lang="en-US" sz="1050" b="1" dirty="0">
              <a:latin typeface="+mj-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p:cNvSpPr>
            <a:spLocks noGrp="1"/>
          </p:cNvSpPr>
          <p:nvPr>
            <p:ph type="sldNum" sz="quarter" idx="11"/>
          </p:nvPr>
        </p:nvSpPr>
        <p:spPr>
          <a:noFill/>
        </p:spPr>
        <p:txBody>
          <a:bodyPr/>
          <a:lstStyle/>
          <a:p>
            <a:fld id="{1024215F-1F71-464A-9B00-935869350DC3}" type="slidenum">
              <a:rPr lang="en-US" smtClean="0"/>
              <a:pPr/>
              <a:t>28</a:t>
            </a:fld>
            <a:endParaRPr lang="en-US" smtClean="0"/>
          </a:p>
        </p:txBody>
      </p:sp>
      <p:sp>
        <p:nvSpPr>
          <p:cNvPr id="29699" name="Rectangle 12"/>
          <p:cNvSpPr>
            <a:spLocks noChangeArrowheads="1"/>
          </p:cNvSpPr>
          <p:nvPr/>
        </p:nvSpPr>
        <p:spPr bwMode="auto">
          <a:xfrm>
            <a:off x="8188325" y="915988"/>
            <a:ext cx="184150" cy="457200"/>
          </a:xfrm>
          <a:prstGeom prst="rect">
            <a:avLst/>
          </a:prstGeom>
          <a:noFill/>
          <a:ln w="9525">
            <a:noFill/>
            <a:miter lim="800000"/>
            <a:headEnd/>
            <a:tailEnd/>
          </a:ln>
        </p:spPr>
        <p:txBody>
          <a:bodyPr wrap="none">
            <a:spAutoFit/>
          </a:bodyPr>
          <a:lstStyle/>
          <a:p>
            <a:pPr eaLnBrk="0" hangingPunct="0"/>
            <a:endParaRPr lang="en-GB">
              <a:solidFill>
                <a:schemeClr val="tx1"/>
              </a:solidFill>
            </a:endParaRPr>
          </a:p>
        </p:txBody>
      </p:sp>
      <p:graphicFrame>
        <p:nvGraphicFramePr>
          <p:cNvPr id="9" name="Table 8"/>
          <p:cNvGraphicFramePr>
            <a:graphicFrameLocks noGrp="1"/>
          </p:cNvGraphicFramePr>
          <p:nvPr/>
        </p:nvGraphicFramePr>
        <p:xfrm>
          <a:off x="357188" y="1543050"/>
          <a:ext cx="8358246" cy="4635504"/>
        </p:xfrm>
        <a:graphic>
          <a:graphicData uri="http://schemas.openxmlformats.org/drawingml/2006/table">
            <a:tbl>
              <a:tblPr firstRow="1" bandRow="1">
                <a:tableStyleId>{073A0DAA-6AF3-43AB-8588-CEC1D06C72B9}</a:tableStyleId>
              </a:tblPr>
              <a:tblGrid>
                <a:gridCol w="6715172"/>
                <a:gridCol w="1643074"/>
              </a:tblGrid>
              <a:tr h="388926">
                <a:tc>
                  <a:txBody>
                    <a:bodyPr/>
                    <a:lstStyle/>
                    <a:p>
                      <a:r>
                        <a:rPr lang="nl-BE" sz="1200" dirty="0" smtClean="0"/>
                        <a:t>Timelines and examples of technologies</a:t>
                      </a:r>
                      <a:endParaRPr lang="en-US" sz="1200" dirty="0"/>
                    </a:p>
                  </a:txBody>
                  <a:tcPr/>
                </a:tc>
                <a:tc>
                  <a:txBody>
                    <a:bodyPr/>
                    <a:lstStyle/>
                    <a:p>
                      <a:r>
                        <a:rPr lang="nl-BE" sz="1200" dirty="0" smtClean="0"/>
                        <a:t>Impact</a:t>
                      </a:r>
                      <a:endParaRPr lang="en-US" sz="1200" dirty="0"/>
                    </a:p>
                  </a:txBody>
                  <a:tcPr/>
                </a:tc>
              </a:tr>
              <a:tr h="285752">
                <a:tc>
                  <a:txBody>
                    <a:bodyPr/>
                    <a:lstStyle/>
                    <a:p>
                      <a:r>
                        <a:rPr lang="nl-BE" sz="1200" b="1" dirty="0" smtClean="0"/>
                        <a:t>Retrofits</a:t>
                      </a:r>
                      <a:endParaRPr lang="en-US" sz="1200" b="1" dirty="0"/>
                    </a:p>
                  </a:txBody>
                  <a:tcPr/>
                </a:tc>
                <a:tc>
                  <a:txBody>
                    <a:bodyPr/>
                    <a:lstStyle/>
                    <a:p>
                      <a:r>
                        <a:rPr lang="nl-BE" sz="1200" b="1" dirty="0" smtClean="0"/>
                        <a:t>7-13%</a:t>
                      </a:r>
                      <a:endParaRPr lang="en-US" sz="1200" b="1" dirty="0"/>
                    </a:p>
                  </a:txBody>
                  <a:tcPr/>
                </a:tc>
              </a:tr>
              <a:tr h="460364">
                <a:tc>
                  <a:txBody>
                    <a:bodyPr/>
                    <a:lstStyle/>
                    <a:p>
                      <a:pPr>
                        <a:buFont typeface="Arial" pitchFamily="34" charset="0"/>
                        <a:buChar char="•"/>
                      </a:pPr>
                      <a:r>
                        <a:rPr lang="nl-BE" sz="1200" dirty="0" smtClean="0"/>
                        <a:t> Winglets</a:t>
                      </a:r>
                      <a:r>
                        <a:rPr lang="nl-BE" sz="1200" baseline="0" dirty="0" smtClean="0"/>
                        <a:t> mounted on the wingtips of aircraft improve aerodynamics and reduce fuel burn</a:t>
                      </a:r>
                    </a:p>
                    <a:p>
                      <a:pPr>
                        <a:buFont typeface="Arial" pitchFamily="34" charset="0"/>
                        <a:buChar char="•"/>
                      </a:pPr>
                      <a:r>
                        <a:rPr lang="nl-BE" sz="1200" baseline="0" dirty="0" smtClean="0"/>
                        <a:t> More advanced engine components for better combustion and airflow</a:t>
                      </a:r>
                    </a:p>
                    <a:p>
                      <a:pPr>
                        <a:buFont typeface="Arial" pitchFamily="34" charset="0"/>
                        <a:buChar char="•"/>
                      </a:pPr>
                      <a:r>
                        <a:rPr lang="nl-BE" sz="1200" baseline="0" dirty="0" smtClean="0"/>
                        <a:t> Lighter materials for furnishing in the cabin</a:t>
                      </a:r>
                    </a:p>
                    <a:p>
                      <a:pPr>
                        <a:buFont typeface="Arial" pitchFamily="34" charset="0"/>
                        <a:buChar char="•"/>
                      </a:pPr>
                      <a:r>
                        <a:rPr lang="nl-BE" sz="1200" baseline="0" dirty="0" smtClean="0"/>
                        <a:t> Less energy-consuming lighting and in-flight entertainment</a:t>
                      </a:r>
                      <a:endParaRPr lang="en-US" sz="1200" dirty="0"/>
                    </a:p>
                  </a:txBody>
                  <a:tcPr/>
                </a:tc>
                <a:tc>
                  <a:txBody>
                    <a:bodyPr/>
                    <a:lstStyle/>
                    <a:p>
                      <a:endParaRPr lang="en-US" sz="1200" dirty="0"/>
                    </a:p>
                  </a:txBody>
                  <a:tcPr/>
                </a:tc>
              </a:tr>
              <a:tr h="248610">
                <a:tc>
                  <a:txBody>
                    <a:bodyPr/>
                    <a:lstStyle/>
                    <a:p>
                      <a:pPr>
                        <a:buFont typeface="Arial" pitchFamily="34" charset="0"/>
                        <a:buNone/>
                      </a:pPr>
                      <a:r>
                        <a:rPr lang="nl-BE" sz="1200" b="1" dirty="0" smtClean="0"/>
                        <a:t>Production</a:t>
                      </a:r>
                      <a:r>
                        <a:rPr lang="nl-BE" sz="1200" b="1" baseline="0" dirty="0" smtClean="0"/>
                        <a:t> Updates</a:t>
                      </a:r>
                      <a:endParaRPr lang="en-US" sz="1200" b="1" dirty="0"/>
                    </a:p>
                  </a:txBody>
                  <a:tcPr/>
                </a:tc>
                <a:tc>
                  <a:txBody>
                    <a:bodyPr/>
                    <a:lstStyle/>
                    <a:p>
                      <a:r>
                        <a:rPr lang="nl-BE" sz="1200" b="1" dirty="0" smtClean="0"/>
                        <a:t>7-18%</a:t>
                      </a:r>
                      <a:endParaRPr lang="en-US" sz="1200" b="1" dirty="0"/>
                    </a:p>
                  </a:txBody>
                  <a:tcPr/>
                </a:tc>
              </a:tr>
              <a:tr h="460364">
                <a:tc>
                  <a:txBody>
                    <a:bodyPr/>
                    <a:lstStyle/>
                    <a:p>
                      <a:pPr>
                        <a:buFont typeface="Arial" pitchFamily="34" charset="0"/>
                        <a:buChar char="•"/>
                      </a:pPr>
                      <a:r>
                        <a:rPr lang="nl-BE" sz="1200" dirty="0" smtClean="0"/>
                        <a:t> More airframe structure components made of lightweight composite material instead of aluminium</a:t>
                      </a:r>
                    </a:p>
                    <a:p>
                      <a:pPr>
                        <a:buFont typeface="Arial" pitchFamily="34" charset="0"/>
                        <a:buChar char="•"/>
                      </a:pPr>
                      <a:r>
                        <a:rPr lang="nl-BE" sz="1200" dirty="0" smtClean="0"/>
                        <a:t> Advanced engines for current aircraft production series</a:t>
                      </a:r>
                      <a:endParaRPr lang="en-US" sz="1200" dirty="0"/>
                    </a:p>
                  </a:txBody>
                  <a:tcPr/>
                </a:tc>
                <a:tc>
                  <a:txBody>
                    <a:bodyPr/>
                    <a:lstStyle/>
                    <a:p>
                      <a:endParaRPr lang="en-US" sz="1200" dirty="0"/>
                    </a:p>
                  </a:txBody>
                  <a:tcPr/>
                </a:tc>
              </a:tr>
              <a:tr h="262904">
                <a:tc>
                  <a:txBody>
                    <a:bodyPr/>
                    <a:lstStyle/>
                    <a:p>
                      <a:pPr>
                        <a:buFont typeface="Arial" pitchFamily="34" charset="0"/>
                        <a:buNone/>
                      </a:pPr>
                      <a:r>
                        <a:rPr lang="nl-BE" sz="1200" b="1" dirty="0" smtClean="0"/>
                        <a:t>New aircraft design before 2020</a:t>
                      </a:r>
                      <a:endParaRPr lang="en-US" sz="1200" b="1" dirty="0"/>
                    </a:p>
                  </a:txBody>
                  <a:tcPr/>
                </a:tc>
                <a:tc>
                  <a:txBody>
                    <a:bodyPr/>
                    <a:lstStyle/>
                    <a:p>
                      <a:r>
                        <a:rPr lang="nl-BE" sz="1200" b="1" dirty="0" smtClean="0"/>
                        <a:t>25-35%</a:t>
                      </a:r>
                      <a:endParaRPr lang="en-US" sz="1200" b="1" dirty="0"/>
                    </a:p>
                  </a:txBody>
                  <a:tcPr/>
                </a:tc>
              </a:tr>
              <a:tr h="460364">
                <a:tc>
                  <a:txBody>
                    <a:bodyPr/>
                    <a:lstStyle/>
                    <a:p>
                      <a:pPr>
                        <a:buFont typeface="Arial" pitchFamily="34" charset="0"/>
                        <a:buChar char="•"/>
                      </a:pPr>
                      <a:r>
                        <a:rPr lang="nl-BE" sz="1200" dirty="0" smtClean="0"/>
                        <a:t> Geared turbofan engine will reduce fuel burn 10-15%</a:t>
                      </a:r>
                    </a:p>
                    <a:p>
                      <a:pPr>
                        <a:buFont typeface="Arial" pitchFamily="34" charset="0"/>
                        <a:buChar char="•"/>
                      </a:pPr>
                      <a:r>
                        <a:rPr lang="nl-BE" sz="1200" dirty="0" smtClean="0"/>
                        <a:t> Open rotor engine will reduce fuel burn around 25%</a:t>
                      </a:r>
                    </a:p>
                    <a:p>
                      <a:pPr>
                        <a:buFont typeface="Arial" pitchFamily="34" charset="0"/>
                        <a:buChar char="•"/>
                      </a:pPr>
                      <a:r>
                        <a:rPr lang="nl-BE" sz="1200" dirty="0" smtClean="0"/>
                        <a:t> Counter-rotating</a:t>
                      </a:r>
                      <a:r>
                        <a:rPr lang="nl-BE" sz="1200" baseline="0" dirty="0" smtClean="0"/>
                        <a:t> fan will reduce fuel burn 10-15%</a:t>
                      </a:r>
                    </a:p>
                    <a:p>
                      <a:pPr>
                        <a:buFont typeface="Arial" pitchFamily="34" charset="0"/>
                        <a:buChar char="•"/>
                      </a:pPr>
                      <a:r>
                        <a:rPr lang="nl-BE" sz="1200" baseline="0" dirty="0" smtClean="0"/>
                        <a:t> Advanced turbofan will reduce fuel burn around 15%</a:t>
                      </a:r>
                    </a:p>
                    <a:p>
                      <a:pPr>
                        <a:buFont typeface="Arial" pitchFamily="34" charset="0"/>
                        <a:buChar char="•"/>
                      </a:pPr>
                      <a:r>
                        <a:rPr lang="nl-BE" sz="1200" baseline="0" dirty="0" smtClean="0"/>
                        <a:t> Laminar flow reduces aerodynamic drag by reducing turbulence on aircraft surface, 10-15% less fuel burn</a:t>
                      </a:r>
                      <a:endParaRPr lang="en-US" sz="1200" dirty="0"/>
                    </a:p>
                  </a:txBody>
                  <a:tcPr/>
                </a:tc>
                <a:tc>
                  <a:txBody>
                    <a:bodyPr/>
                    <a:lstStyle/>
                    <a:p>
                      <a:endParaRPr lang="en-US" sz="1200" dirty="0"/>
                    </a:p>
                  </a:txBody>
                  <a:tcPr/>
                </a:tc>
              </a:tr>
              <a:tr h="300062">
                <a:tc>
                  <a:txBody>
                    <a:bodyPr/>
                    <a:lstStyle/>
                    <a:p>
                      <a:pPr>
                        <a:buFont typeface="Arial" pitchFamily="34" charset="0"/>
                        <a:buNone/>
                      </a:pPr>
                      <a:r>
                        <a:rPr lang="nl-BE" sz="1200" b="1" dirty="0" smtClean="0"/>
                        <a:t>New aircraft design after 2020</a:t>
                      </a:r>
                      <a:endParaRPr lang="en-US" sz="1200" b="1" dirty="0"/>
                    </a:p>
                  </a:txBody>
                  <a:tcPr/>
                </a:tc>
                <a:tc>
                  <a:txBody>
                    <a:bodyPr/>
                    <a:lstStyle/>
                    <a:p>
                      <a:r>
                        <a:rPr lang="nl-BE" sz="1200" b="1" dirty="0" smtClean="0"/>
                        <a:t>25-50%</a:t>
                      </a:r>
                      <a:endParaRPr lang="en-US" sz="1200" b="1" dirty="0"/>
                    </a:p>
                  </a:txBody>
                  <a:tcPr/>
                </a:tc>
              </a:tr>
              <a:tr h="460364">
                <a:tc>
                  <a:txBody>
                    <a:bodyPr/>
                    <a:lstStyle/>
                    <a:p>
                      <a:pPr>
                        <a:buFont typeface="Arial" pitchFamily="34" charset="0"/>
                        <a:buChar char="•"/>
                      </a:pPr>
                      <a:r>
                        <a:rPr lang="nl-BE" sz="1200" dirty="0" smtClean="0"/>
                        <a:t> Blended wing body, rather than the classical tube-and-wing architecture</a:t>
                      </a:r>
                    </a:p>
                    <a:p>
                      <a:pPr>
                        <a:buFont typeface="Arial" pitchFamily="34" charset="0"/>
                        <a:buChar char="•"/>
                      </a:pPr>
                      <a:r>
                        <a:rPr lang="nl-BE" sz="1200" dirty="0" smtClean="0"/>
                        <a:t> Revolutionary engine architectures</a:t>
                      </a:r>
                    </a:p>
                    <a:p>
                      <a:pPr>
                        <a:buFont typeface="Arial" pitchFamily="34" charset="0"/>
                        <a:buChar char="•"/>
                      </a:pPr>
                      <a:r>
                        <a:rPr lang="nl-BE" sz="1200" dirty="0" smtClean="0"/>
                        <a:t> Fuel cell system</a:t>
                      </a:r>
                      <a:r>
                        <a:rPr lang="nl-BE" sz="1200" baseline="0" dirty="0" smtClean="0"/>
                        <a:t> for on-board energy</a:t>
                      </a:r>
                      <a:endParaRPr lang="en-US" sz="1200" dirty="0"/>
                    </a:p>
                  </a:txBody>
                  <a:tcPr/>
                </a:tc>
                <a:tc>
                  <a:txBody>
                    <a:bodyPr/>
                    <a:lstStyle/>
                    <a:p>
                      <a:endParaRPr lang="en-US" sz="1200" dirty="0"/>
                    </a:p>
                  </a:txBody>
                  <a:tcPr/>
                </a:tc>
              </a:tr>
            </a:tbl>
          </a:graphicData>
        </a:graphic>
      </p:graphicFrame>
      <p:sp>
        <p:nvSpPr>
          <p:cNvPr id="29732" name="Title 1"/>
          <p:cNvSpPr>
            <a:spLocks noGrp="1"/>
          </p:cNvSpPr>
          <p:nvPr>
            <p:ph type="title"/>
          </p:nvPr>
        </p:nvSpPr>
        <p:spPr/>
        <p:txBody>
          <a:bodyPr/>
          <a:lstStyle/>
          <a:p>
            <a:r>
              <a:rPr lang="de-DE" sz="2400" smtClean="0"/>
              <a:t>Aviation: By 2020, technology improvements will reduce fuel consumption by 21 %; up to 50 % beyond 2020</a:t>
            </a:r>
            <a:endParaRPr lang="en-US" sz="2400" smtClean="0"/>
          </a:p>
        </p:txBody>
      </p:sp>
      <p:sp>
        <p:nvSpPr>
          <p:cNvPr id="6" name="TextBox 5"/>
          <p:cNvSpPr txBox="1"/>
          <p:nvPr/>
        </p:nvSpPr>
        <p:spPr>
          <a:xfrm>
            <a:off x="7143750" y="6215063"/>
            <a:ext cx="1374775" cy="338137"/>
          </a:xfrm>
          <a:prstGeom prst="rect">
            <a:avLst/>
          </a:prstGeom>
          <a:noFill/>
        </p:spPr>
        <p:txBody>
          <a:bodyPr wrap="none">
            <a:spAutoFit/>
          </a:bodyPr>
          <a:lstStyle/>
          <a:p>
            <a:pPr eaLnBrk="0" hangingPunct="0">
              <a:defRPr/>
            </a:pPr>
            <a:r>
              <a:rPr lang="de-DE" sz="1600" dirty="0">
                <a:solidFill>
                  <a:srgbClr val="000000"/>
                </a:solidFill>
                <a:latin typeface="+mj-lt"/>
              </a:rPr>
              <a:t>Source: IATA</a:t>
            </a:r>
            <a:endParaRPr lang="en-US" sz="1600" dirty="0">
              <a:solidFill>
                <a:srgbClr val="000000"/>
              </a:solidFill>
              <a:latin typeface="+mj-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a:spLocks noGrp="1"/>
          </p:cNvSpPr>
          <p:nvPr>
            <p:ph type="sldNum" sz="quarter" idx="11"/>
          </p:nvPr>
        </p:nvSpPr>
        <p:spPr>
          <a:noFill/>
        </p:spPr>
        <p:txBody>
          <a:bodyPr/>
          <a:lstStyle/>
          <a:p>
            <a:fld id="{7F7FD750-C8F7-44AD-90D3-8814E5F994ED}" type="slidenum">
              <a:rPr lang="en-US" smtClean="0"/>
              <a:pPr/>
              <a:t>29</a:t>
            </a:fld>
            <a:endParaRPr lang="en-US" smtClean="0"/>
          </a:p>
        </p:txBody>
      </p:sp>
      <p:sp>
        <p:nvSpPr>
          <p:cNvPr id="32771" name="Rectangle 9"/>
          <p:cNvSpPr>
            <a:spLocks noGrp="1" noChangeArrowheads="1"/>
          </p:cNvSpPr>
          <p:nvPr>
            <p:ph type="title"/>
          </p:nvPr>
        </p:nvSpPr>
        <p:spPr>
          <a:xfrm>
            <a:off x="250825" y="142875"/>
            <a:ext cx="6759575" cy="990600"/>
          </a:xfrm>
        </p:spPr>
        <p:txBody>
          <a:bodyPr>
            <a:normAutofit fontScale="90000"/>
          </a:bodyPr>
          <a:lstStyle/>
          <a:p>
            <a:r>
              <a:rPr lang="en-US" sz="2400" smtClean="0"/>
              <a:t>IMO: Technology and operation measures could reduce marine CO2 emissions from shipping by up to 60%.......</a:t>
            </a:r>
          </a:p>
        </p:txBody>
      </p:sp>
      <p:sp>
        <p:nvSpPr>
          <p:cNvPr id="32772" name="Rectangle 12"/>
          <p:cNvSpPr>
            <a:spLocks noChangeArrowheads="1"/>
          </p:cNvSpPr>
          <p:nvPr/>
        </p:nvSpPr>
        <p:spPr bwMode="auto">
          <a:xfrm>
            <a:off x="8188325" y="915988"/>
            <a:ext cx="184150" cy="457200"/>
          </a:xfrm>
          <a:prstGeom prst="rect">
            <a:avLst/>
          </a:prstGeom>
          <a:noFill/>
          <a:ln w="9525">
            <a:noFill/>
            <a:miter lim="800000"/>
            <a:headEnd/>
            <a:tailEnd/>
          </a:ln>
        </p:spPr>
        <p:txBody>
          <a:bodyPr wrap="none">
            <a:spAutoFit/>
          </a:bodyPr>
          <a:lstStyle/>
          <a:p>
            <a:pPr eaLnBrk="0" hangingPunct="0"/>
            <a:endParaRPr lang="en-GB">
              <a:solidFill>
                <a:schemeClr val="tx1"/>
              </a:solidFill>
            </a:endParaRPr>
          </a:p>
        </p:txBody>
      </p:sp>
      <p:pic>
        <p:nvPicPr>
          <p:cNvPr id="32773" name="Picture 14"/>
          <p:cNvPicPr>
            <a:picLocks noChangeAspect="1" noChangeArrowheads="1"/>
          </p:cNvPicPr>
          <p:nvPr/>
        </p:nvPicPr>
        <p:blipFill>
          <a:blip r:embed="rId2" cstate="print"/>
          <a:srcRect/>
          <a:stretch>
            <a:fillRect/>
          </a:stretch>
        </p:blipFill>
        <p:spPr bwMode="auto">
          <a:xfrm>
            <a:off x="285750" y="1428750"/>
            <a:ext cx="8602663" cy="3949700"/>
          </a:xfrm>
          <a:prstGeom prst="rect">
            <a:avLst/>
          </a:prstGeom>
          <a:noFill/>
          <a:ln w="9525">
            <a:noFill/>
            <a:miter lim="800000"/>
            <a:headEnd/>
            <a:tailEnd/>
          </a:ln>
        </p:spPr>
      </p:pic>
      <p:sp>
        <p:nvSpPr>
          <p:cNvPr id="7" name="TextBox 6"/>
          <p:cNvSpPr txBox="1"/>
          <p:nvPr/>
        </p:nvSpPr>
        <p:spPr>
          <a:xfrm>
            <a:off x="7143750" y="6215063"/>
            <a:ext cx="1338263" cy="338137"/>
          </a:xfrm>
          <a:prstGeom prst="rect">
            <a:avLst/>
          </a:prstGeom>
          <a:noFill/>
        </p:spPr>
        <p:txBody>
          <a:bodyPr wrap="none">
            <a:spAutoFit/>
          </a:bodyPr>
          <a:lstStyle/>
          <a:p>
            <a:pPr eaLnBrk="0" hangingPunct="0">
              <a:defRPr/>
            </a:pPr>
            <a:r>
              <a:rPr lang="de-DE" sz="1600" dirty="0">
                <a:solidFill>
                  <a:srgbClr val="000000"/>
                </a:solidFill>
                <a:latin typeface="+mj-lt"/>
              </a:rPr>
              <a:t>Source: IMO</a:t>
            </a:r>
            <a:endParaRPr lang="en-US" sz="1600" dirty="0">
              <a:solidFill>
                <a:srgbClr val="000000"/>
              </a:solidFill>
              <a:latin typeface="+mj-lt"/>
            </a:endParaRPr>
          </a:p>
        </p:txBody>
      </p:sp>
      <p:sp>
        <p:nvSpPr>
          <p:cNvPr id="32775" name="Rectangle 8"/>
          <p:cNvSpPr>
            <a:spLocks noChangeArrowheads="1"/>
          </p:cNvSpPr>
          <p:nvPr/>
        </p:nvSpPr>
        <p:spPr bwMode="auto">
          <a:xfrm>
            <a:off x="214313" y="4857750"/>
            <a:ext cx="4857750" cy="500063"/>
          </a:xfrm>
          <a:prstGeom prst="rect">
            <a:avLst/>
          </a:prstGeom>
          <a:solidFill>
            <a:schemeClr val="bg1"/>
          </a:solidFill>
          <a:ln w="9525" algn="ctr">
            <a:noFill/>
            <a:round/>
            <a:headEnd/>
            <a:tailEnd/>
          </a:ln>
        </p:spPr>
        <p:txBody>
          <a:bodyPr/>
          <a:lstStyle/>
          <a:p>
            <a:pPr eaLnBrk="0" hangingPunct="0"/>
            <a:endParaRPr lang="hu-HU"/>
          </a:p>
        </p:txBody>
      </p:sp>
      <p:sp>
        <p:nvSpPr>
          <p:cNvPr id="8" name="Rectangle 7"/>
          <p:cNvSpPr/>
          <p:nvPr/>
        </p:nvSpPr>
        <p:spPr>
          <a:xfrm>
            <a:off x="428625" y="5065713"/>
            <a:ext cx="8429625" cy="1077912"/>
          </a:xfrm>
          <a:prstGeom prst="rect">
            <a:avLst/>
          </a:prstGeom>
        </p:spPr>
        <p:txBody>
          <a:bodyPr>
            <a:spAutoFit/>
          </a:bodyPr>
          <a:lstStyle/>
          <a:p>
            <a:pPr>
              <a:buFont typeface="Arial" pitchFamily="34" charset="0"/>
              <a:buChar char="•"/>
              <a:defRPr/>
            </a:pPr>
            <a:r>
              <a:rPr lang="de-DE" sz="1600" dirty="0">
                <a:latin typeface="+mn-lt"/>
              </a:rPr>
              <a:t>Natural gas when stored in a liquified stage as LNG could be an attractive fuel for a few categories of ships ( coastwise shipping )</a:t>
            </a:r>
          </a:p>
          <a:p>
            <a:pPr>
              <a:buFont typeface="Arial" pitchFamily="34" charset="0"/>
              <a:buChar char="•"/>
              <a:defRPr/>
            </a:pPr>
            <a:r>
              <a:rPr lang="de-DE" sz="1600" dirty="0">
                <a:latin typeface="+mn-lt"/>
              </a:rPr>
              <a:t>It is questionable in a non-regulated world, whether biofuels would be applied due to poor economics, some operability issues and even more so by limited availability.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Közlekedési hajtóanyagok (</a:t>
            </a:r>
            <a:r>
              <a:rPr lang="hu-HU" sz="2800" b="1" dirty="0" err="1" smtClean="0">
                <a:effectLst>
                  <a:outerShdw blurRad="38100" dist="38100" dir="2700000" algn="tl">
                    <a:srgbClr val="000000">
                      <a:alpha val="43137"/>
                    </a:srgbClr>
                  </a:outerShdw>
                </a:effectLst>
                <a:latin typeface="Arial" pitchFamily="34" charset="0"/>
                <a:cs typeface="Arial" pitchFamily="34" charset="0"/>
              </a:rPr>
              <a:t>fuels</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kraftstoff</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topliva</a:t>
            </a:r>
            <a:r>
              <a:rPr lang="hu-HU" sz="2800" b="1" dirty="0" smtClean="0">
                <a:effectLst>
                  <a:outerShdw blurRad="38100" dist="38100" dir="2700000" algn="tl">
                    <a:srgbClr val="000000">
                      <a:alpha val="43137"/>
                    </a:srgbClr>
                  </a:outerShdw>
                </a:effectLst>
                <a:latin typeface="Arial" pitchFamily="34" charset="0"/>
                <a:cs typeface="Arial" pitchFamily="34" charset="0"/>
              </a:rPr>
              <a:t>)</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artalom helye 2"/>
          <p:cNvSpPr>
            <a:spLocks noGrp="1"/>
          </p:cNvSpPr>
          <p:nvPr>
            <p:ph idx="1"/>
          </p:nvPr>
        </p:nvSpPr>
        <p:spPr>
          <a:xfrm>
            <a:off x="457200" y="1340769"/>
            <a:ext cx="8147248" cy="4785396"/>
          </a:xfrm>
        </p:spPr>
        <p:txBody>
          <a:bodyPr>
            <a:normAutofit fontScale="92500" lnSpcReduction="10000"/>
          </a:bodyPr>
          <a:lstStyle/>
          <a:p>
            <a:r>
              <a:rPr lang="hu-HU" sz="2400" dirty="0" smtClean="0">
                <a:latin typeface="Arial" pitchFamily="34" charset="0"/>
                <a:cs typeface="Arial" pitchFamily="34" charset="0"/>
              </a:rPr>
              <a:t>Belső égésű motorok és sugárhajtóművek működtetésére szolgálnak, rendszerezésük</a:t>
            </a:r>
          </a:p>
          <a:p>
            <a:pPr lvl="1"/>
            <a:r>
              <a:rPr lang="hu-HU" sz="2000" b="1" dirty="0" smtClean="0">
                <a:solidFill>
                  <a:srgbClr val="FF0000"/>
                </a:solidFill>
                <a:latin typeface="Arial" pitchFamily="34" charset="0"/>
                <a:cs typeface="Arial" pitchFamily="34" charset="0"/>
              </a:rPr>
              <a:t>Hagyományos</a:t>
            </a:r>
            <a:r>
              <a:rPr lang="hu-HU" sz="2000" dirty="0" smtClean="0">
                <a:latin typeface="Arial" pitchFamily="34" charset="0"/>
                <a:cs typeface="Arial" pitchFamily="34" charset="0"/>
              </a:rPr>
              <a:t> kőolajalapú termékek (kőolajból összességében 50% feletti hozammal), fő csoportjai</a:t>
            </a:r>
          </a:p>
          <a:p>
            <a:pPr lvl="2"/>
            <a:r>
              <a:rPr lang="hu-HU" sz="1600" i="1" dirty="0" smtClean="0">
                <a:latin typeface="Arial" pitchFamily="34" charset="0"/>
                <a:cs typeface="Arial" pitchFamily="34" charset="0"/>
              </a:rPr>
              <a:t>Motorbenzin</a:t>
            </a:r>
            <a:r>
              <a:rPr lang="hu-HU" sz="1600" dirty="0" smtClean="0">
                <a:latin typeface="Arial" pitchFamily="34" charset="0"/>
                <a:cs typeface="Arial" pitchFamily="34" charset="0"/>
              </a:rPr>
              <a:t> (</a:t>
            </a:r>
            <a:r>
              <a:rPr lang="hu-HU" sz="1600" dirty="0" err="1" smtClean="0">
                <a:latin typeface="Arial" pitchFamily="34" charset="0"/>
                <a:cs typeface="Arial" pitchFamily="34" charset="0"/>
              </a:rPr>
              <a:t>gasoline</a:t>
            </a:r>
            <a:r>
              <a:rPr lang="hu-HU" sz="1600" dirty="0" smtClean="0">
                <a:latin typeface="Arial" pitchFamily="34" charset="0"/>
                <a:cs typeface="Arial" pitchFamily="34" charset="0"/>
              </a:rPr>
              <a:t>, </a:t>
            </a:r>
            <a:r>
              <a:rPr lang="hu-HU" sz="1600" dirty="0" err="1" smtClean="0">
                <a:latin typeface="Arial" pitchFamily="34" charset="0"/>
                <a:cs typeface="Arial" pitchFamily="34" charset="0"/>
              </a:rPr>
              <a:t>petrol</a:t>
            </a:r>
            <a:r>
              <a:rPr lang="hu-HU" sz="1600" dirty="0" smtClean="0">
                <a:latin typeface="Arial" pitchFamily="34" charset="0"/>
                <a:cs typeface="Arial" pitchFamily="34" charset="0"/>
              </a:rPr>
              <a:t>) a szikragyújtású Otto-, </a:t>
            </a:r>
            <a:r>
              <a:rPr lang="hu-HU" sz="1600" dirty="0" err="1" smtClean="0">
                <a:latin typeface="Arial" pitchFamily="34" charset="0"/>
                <a:cs typeface="Arial" pitchFamily="34" charset="0"/>
              </a:rPr>
              <a:t>Wankel-</a:t>
            </a:r>
            <a:r>
              <a:rPr lang="hu-HU" sz="1600" dirty="0" smtClean="0">
                <a:latin typeface="Arial" pitchFamily="34" charset="0"/>
                <a:cs typeface="Arial" pitchFamily="34" charset="0"/>
              </a:rPr>
              <a:t> stb. motorokhoz;</a:t>
            </a:r>
          </a:p>
          <a:p>
            <a:pPr lvl="2"/>
            <a:r>
              <a:rPr lang="hu-HU" sz="1600" i="1" dirty="0" smtClean="0">
                <a:latin typeface="Arial" pitchFamily="34" charset="0"/>
                <a:cs typeface="Arial" pitchFamily="34" charset="0"/>
              </a:rPr>
              <a:t>Sugárhajtómű üzemanyag</a:t>
            </a:r>
            <a:r>
              <a:rPr lang="hu-HU" sz="1600" dirty="0" smtClean="0">
                <a:latin typeface="Arial" pitchFamily="34" charset="0"/>
                <a:cs typeface="Arial" pitchFamily="34" charset="0"/>
              </a:rPr>
              <a:t> (</a:t>
            </a:r>
            <a:r>
              <a:rPr lang="hu-HU" sz="1600" dirty="0" err="1" smtClean="0">
                <a:latin typeface="Arial" pitchFamily="34" charset="0"/>
                <a:cs typeface="Arial" pitchFamily="34" charset="0"/>
              </a:rPr>
              <a:t>kerosene</a:t>
            </a:r>
            <a:r>
              <a:rPr lang="hu-HU" sz="1600" dirty="0" smtClean="0">
                <a:latin typeface="Arial" pitchFamily="34" charset="0"/>
                <a:cs typeface="Arial" pitchFamily="34" charset="0"/>
              </a:rPr>
              <a:t>, </a:t>
            </a:r>
            <a:r>
              <a:rPr lang="hu-HU" sz="1600" dirty="0" err="1" smtClean="0">
                <a:latin typeface="Arial" pitchFamily="34" charset="0"/>
                <a:cs typeface="Arial" pitchFamily="34" charset="0"/>
              </a:rPr>
              <a:t>jet</a:t>
            </a:r>
            <a:r>
              <a:rPr lang="hu-HU" sz="1600" dirty="0" smtClean="0">
                <a:latin typeface="Arial" pitchFamily="34" charset="0"/>
                <a:cs typeface="Arial" pitchFamily="34" charset="0"/>
              </a:rPr>
              <a:t> </a:t>
            </a:r>
            <a:r>
              <a:rPr lang="hu-HU" sz="1600" dirty="0" err="1" smtClean="0">
                <a:latin typeface="Arial" pitchFamily="34" charset="0"/>
                <a:cs typeface="Arial" pitchFamily="34" charset="0"/>
              </a:rPr>
              <a:t>fuel</a:t>
            </a:r>
            <a:r>
              <a:rPr lang="hu-HU" sz="1600" dirty="0" smtClean="0">
                <a:latin typeface="Arial" pitchFamily="34" charset="0"/>
                <a:cs typeface="Arial" pitchFamily="34" charset="0"/>
              </a:rPr>
              <a:t>) a sugárhajtású motorokhoz;</a:t>
            </a:r>
          </a:p>
          <a:p>
            <a:pPr lvl="2"/>
            <a:r>
              <a:rPr lang="hu-HU" sz="1600" i="1" dirty="0" smtClean="0">
                <a:latin typeface="Arial" pitchFamily="34" charset="0"/>
                <a:cs typeface="Arial" pitchFamily="34" charset="0"/>
              </a:rPr>
              <a:t>Dízelgázolaj</a:t>
            </a:r>
            <a:r>
              <a:rPr lang="hu-HU" sz="1600" dirty="0" smtClean="0">
                <a:latin typeface="Arial" pitchFamily="34" charset="0"/>
                <a:cs typeface="Arial" pitchFamily="34" charset="0"/>
              </a:rPr>
              <a:t> (</a:t>
            </a:r>
            <a:r>
              <a:rPr lang="hu-HU" sz="1600" dirty="0" err="1" smtClean="0">
                <a:latin typeface="Arial" pitchFamily="34" charset="0"/>
                <a:cs typeface="Arial" pitchFamily="34" charset="0"/>
              </a:rPr>
              <a:t>gas</a:t>
            </a:r>
            <a:r>
              <a:rPr lang="hu-HU" sz="1600" dirty="0" smtClean="0">
                <a:latin typeface="Arial" pitchFamily="34" charset="0"/>
                <a:cs typeface="Arial" pitchFamily="34" charset="0"/>
              </a:rPr>
              <a:t> </a:t>
            </a:r>
            <a:r>
              <a:rPr lang="hu-HU" sz="1600" dirty="0" err="1" smtClean="0">
                <a:latin typeface="Arial" pitchFamily="34" charset="0"/>
                <a:cs typeface="Arial" pitchFamily="34" charset="0"/>
              </a:rPr>
              <a:t>oil</a:t>
            </a:r>
            <a:r>
              <a:rPr lang="hu-HU" sz="1600" dirty="0" smtClean="0">
                <a:latin typeface="Arial" pitchFamily="34" charset="0"/>
                <a:cs typeface="Arial" pitchFamily="34" charset="0"/>
              </a:rPr>
              <a:t>) a Diesel- stb. motorokhoz</a:t>
            </a:r>
          </a:p>
          <a:p>
            <a:pPr lvl="1"/>
            <a:r>
              <a:rPr lang="hu-HU" sz="2000" b="1" dirty="0" smtClean="0">
                <a:solidFill>
                  <a:srgbClr val="00B050"/>
                </a:solidFill>
                <a:latin typeface="Arial" pitchFamily="34" charset="0"/>
                <a:cs typeface="Arial" pitchFamily="34" charset="0"/>
              </a:rPr>
              <a:t>Alternatív</a:t>
            </a:r>
            <a:r>
              <a:rPr lang="hu-HU" sz="2000" dirty="0" smtClean="0">
                <a:latin typeface="Arial" pitchFamily="34" charset="0"/>
                <a:cs typeface="Arial" pitchFamily="34" charset="0"/>
              </a:rPr>
              <a:t> motorhajtóanyagok, fő csoportjai</a:t>
            </a:r>
          </a:p>
          <a:p>
            <a:pPr lvl="2"/>
            <a:r>
              <a:rPr lang="hu-HU" sz="1600" i="1" dirty="0" smtClean="0">
                <a:latin typeface="Arial" pitchFamily="34" charset="0"/>
                <a:cs typeface="Arial" pitchFamily="34" charset="0"/>
              </a:rPr>
              <a:t>Földgáz</a:t>
            </a:r>
            <a:r>
              <a:rPr lang="hu-HU" sz="1600" dirty="0" smtClean="0">
                <a:latin typeface="Arial" pitchFamily="34" charset="0"/>
                <a:cs typeface="Arial" pitchFamily="34" charset="0"/>
              </a:rPr>
              <a:t> (CNG, LNG);</a:t>
            </a:r>
          </a:p>
          <a:p>
            <a:pPr lvl="2"/>
            <a:r>
              <a:rPr lang="hu-HU" sz="1600" i="1" dirty="0" smtClean="0">
                <a:latin typeface="Arial" pitchFamily="34" charset="0"/>
                <a:cs typeface="Arial" pitchFamily="34" charset="0"/>
              </a:rPr>
              <a:t>Propán-bután</a:t>
            </a:r>
            <a:r>
              <a:rPr lang="hu-HU" sz="1600" dirty="0" smtClean="0">
                <a:latin typeface="Arial" pitchFamily="34" charset="0"/>
                <a:cs typeface="Arial" pitchFamily="34" charset="0"/>
              </a:rPr>
              <a:t> (LPG);</a:t>
            </a:r>
          </a:p>
          <a:p>
            <a:pPr lvl="2"/>
            <a:r>
              <a:rPr lang="hu-HU" sz="1600" i="1" dirty="0" err="1" smtClean="0">
                <a:latin typeface="Arial" pitchFamily="34" charset="0"/>
                <a:cs typeface="Arial" pitchFamily="34" charset="0"/>
              </a:rPr>
              <a:t>Biohajtóanyagok</a:t>
            </a:r>
            <a:r>
              <a:rPr lang="hu-HU" sz="1600" dirty="0" smtClean="0">
                <a:latin typeface="Arial" pitchFamily="34" charset="0"/>
                <a:cs typeface="Arial" pitchFamily="34" charset="0"/>
              </a:rPr>
              <a:t> (biomassza alapú etanol, ETBE, DME; NOME: RME stb.; szintetikus motorbenzin és gázolaj); </a:t>
            </a:r>
          </a:p>
          <a:p>
            <a:pPr lvl="2"/>
            <a:r>
              <a:rPr lang="hu-HU" sz="1600" i="1" dirty="0" smtClean="0">
                <a:latin typeface="Arial" pitchFamily="34" charset="0"/>
                <a:cs typeface="Arial" pitchFamily="34" charset="0"/>
              </a:rPr>
              <a:t>Hidrogén</a:t>
            </a:r>
            <a:r>
              <a:rPr lang="hu-HU" sz="1600" dirty="0" smtClean="0">
                <a:latin typeface="Arial" pitchFamily="34" charset="0"/>
                <a:cs typeface="Arial" pitchFamily="34" charset="0"/>
              </a:rPr>
              <a:t> (GH2, LH2), energiacella (</a:t>
            </a:r>
            <a:r>
              <a:rPr lang="hu-HU" sz="1600" dirty="0" err="1" smtClean="0">
                <a:latin typeface="Arial" pitchFamily="34" charset="0"/>
                <a:cs typeface="Arial" pitchFamily="34" charset="0"/>
              </a:rPr>
              <a:t>fuel</a:t>
            </a:r>
            <a:r>
              <a:rPr lang="hu-HU" sz="1600" dirty="0" smtClean="0">
                <a:latin typeface="Arial" pitchFamily="34" charset="0"/>
                <a:cs typeface="Arial" pitchFamily="34" charset="0"/>
              </a:rPr>
              <a:t>  </a:t>
            </a:r>
            <a:r>
              <a:rPr lang="hu-HU" sz="1600" dirty="0" err="1" smtClean="0">
                <a:latin typeface="Arial" pitchFamily="34" charset="0"/>
                <a:cs typeface="Arial" pitchFamily="34" charset="0"/>
              </a:rPr>
              <a:t>cell</a:t>
            </a:r>
            <a:r>
              <a:rPr lang="hu-HU" sz="1600" dirty="0" smtClean="0">
                <a:latin typeface="Arial" pitchFamily="34" charset="0"/>
                <a:cs typeface="Arial" pitchFamily="34" charset="0"/>
              </a:rPr>
              <a:t>);</a:t>
            </a:r>
          </a:p>
          <a:p>
            <a:pPr lvl="2"/>
            <a:r>
              <a:rPr lang="hu-HU" sz="1600" i="1" dirty="0" smtClean="0">
                <a:latin typeface="Arial" pitchFamily="34" charset="0"/>
                <a:cs typeface="Arial" pitchFamily="34" charset="0"/>
              </a:rPr>
              <a:t>Elektromos áram</a:t>
            </a:r>
            <a:r>
              <a:rPr lang="hu-HU" sz="1600" dirty="0" smtClean="0">
                <a:latin typeface="Arial" pitchFamily="34" charset="0"/>
                <a:cs typeface="Arial" pitchFamily="34" charset="0"/>
              </a:rPr>
              <a:t> hálózatból (</a:t>
            </a:r>
            <a:r>
              <a:rPr lang="hu-HU" sz="1600" dirty="0" err="1" smtClean="0">
                <a:latin typeface="Arial" pitchFamily="34" charset="0"/>
                <a:cs typeface="Arial" pitchFamily="34" charset="0"/>
              </a:rPr>
              <a:t>plug</a:t>
            </a:r>
            <a:r>
              <a:rPr lang="hu-HU" sz="1600" dirty="0" smtClean="0">
                <a:latin typeface="Arial" pitchFamily="34" charset="0"/>
                <a:cs typeface="Arial" pitchFamily="34" charset="0"/>
              </a:rPr>
              <a:t> </a:t>
            </a:r>
            <a:r>
              <a:rPr lang="hu-HU" sz="1600" dirty="0" err="1" smtClean="0">
                <a:latin typeface="Arial" pitchFamily="34" charset="0"/>
                <a:cs typeface="Arial" pitchFamily="34" charset="0"/>
              </a:rPr>
              <a:t>in</a:t>
            </a:r>
            <a:r>
              <a:rPr lang="hu-HU" sz="1600" dirty="0" smtClean="0">
                <a:latin typeface="Arial" pitchFamily="34" charset="0"/>
                <a:cs typeface="Arial" pitchFamily="34" charset="0"/>
              </a:rPr>
              <a:t>);</a:t>
            </a:r>
          </a:p>
          <a:p>
            <a:pPr lvl="2"/>
            <a:r>
              <a:rPr lang="hu-HU" sz="1600" i="1" dirty="0" smtClean="0">
                <a:latin typeface="Arial" pitchFamily="34" charset="0"/>
                <a:cs typeface="Arial" pitchFamily="34" charset="0"/>
              </a:rPr>
              <a:t>„Metanol gazdaság”</a:t>
            </a:r>
          </a:p>
          <a:p>
            <a:r>
              <a:rPr lang="hu-HU" sz="2400" dirty="0" smtClean="0">
                <a:latin typeface="Arial" pitchFamily="34" charset="0"/>
                <a:cs typeface="Arial" pitchFamily="34" charset="0"/>
              </a:rPr>
              <a:t>Tengerjáró hajók meghajtására: </a:t>
            </a:r>
            <a:r>
              <a:rPr lang="hu-HU" sz="2400" i="1" dirty="0" smtClean="0">
                <a:latin typeface="Arial" pitchFamily="34" charset="0"/>
                <a:cs typeface="Arial" pitchFamily="34" charset="0"/>
              </a:rPr>
              <a:t>bunkerolaj </a:t>
            </a:r>
            <a:r>
              <a:rPr lang="hu-HU" sz="2400" dirty="0" smtClean="0">
                <a:latin typeface="Arial" pitchFamily="34" charset="0"/>
                <a:cs typeface="Arial" pitchFamily="34" charset="0"/>
              </a:rPr>
              <a:t>(hagyományos kőolajalapú termék)</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88640"/>
            <a:ext cx="8229600" cy="1143000"/>
          </a:xfrm>
        </p:spPr>
        <p:txBody>
          <a:bodyPr>
            <a:normAutofit fontScale="90000"/>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A világ legnagyobb olaj- és gázcégei és autógyártói  </a:t>
            </a:r>
            <a:r>
              <a:rPr lang="hu-HU" sz="2800" b="1" dirty="0" err="1" smtClean="0">
                <a:effectLst>
                  <a:outerShdw blurRad="38100" dist="38100" dir="2700000" algn="tl">
                    <a:srgbClr val="000000">
                      <a:alpha val="43137"/>
                    </a:srgbClr>
                  </a:outerShdw>
                </a:effectLst>
                <a:latin typeface="Arial" pitchFamily="34" charset="0"/>
                <a:cs typeface="Arial" pitchFamily="34" charset="0"/>
              </a:rPr>
              <a:t>Upper</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decile</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from</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Fortune</a:t>
            </a:r>
            <a:r>
              <a:rPr lang="hu-HU" sz="2800" b="1" dirty="0" smtClean="0">
                <a:effectLst>
                  <a:outerShdw blurRad="38100" dist="38100" dir="2700000" algn="tl">
                    <a:srgbClr val="000000">
                      <a:alpha val="43137"/>
                    </a:srgbClr>
                  </a:outerShdw>
                </a:effectLst>
                <a:latin typeface="Arial" pitchFamily="34" charset="0"/>
                <a:cs typeface="Arial" pitchFamily="34" charset="0"/>
              </a:rPr>
              <a:t> Global 500 (</a:t>
            </a:r>
            <a:r>
              <a:rPr lang="hu-HU" sz="2800" b="1" dirty="0" err="1" smtClean="0">
                <a:effectLst>
                  <a:outerShdw blurRad="38100" dist="38100" dir="2700000" algn="tl">
                    <a:srgbClr val="000000">
                      <a:alpha val="43137"/>
                    </a:srgbClr>
                  </a:outerShdw>
                </a:effectLst>
                <a:latin typeface="Arial" pitchFamily="34" charset="0"/>
                <a:cs typeface="Arial" pitchFamily="34" charset="0"/>
              </a:rPr>
              <a:t>July</a:t>
            </a:r>
            <a:r>
              <a:rPr lang="hu-HU" sz="2800" b="1" dirty="0" smtClean="0">
                <a:effectLst>
                  <a:outerShdw blurRad="38100" dist="38100" dir="2700000" algn="tl">
                    <a:srgbClr val="000000">
                      <a:alpha val="43137"/>
                    </a:srgbClr>
                  </a:outerShdw>
                </a:effectLst>
                <a:latin typeface="Arial" pitchFamily="34" charset="0"/>
                <a:cs typeface="Arial" pitchFamily="34" charset="0"/>
              </a:rPr>
              <a:t> 23, 2013) </a:t>
            </a:r>
            <a:br>
              <a:rPr lang="hu-HU" sz="2800" b="1" dirty="0" smtClean="0">
                <a:effectLst>
                  <a:outerShdw blurRad="38100" dist="38100" dir="2700000" algn="tl">
                    <a:srgbClr val="000000">
                      <a:alpha val="43137"/>
                    </a:srgbClr>
                  </a:outerShdw>
                </a:effectLst>
                <a:latin typeface="Arial" pitchFamily="34" charset="0"/>
                <a:cs typeface="Arial" pitchFamily="34" charset="0"/>
              </a:rPr>
            </a:br>
            <a:r>
              <a:rPr lang="hu-HU" sz="2800" b="1" dirty="0" err="1" smtClean="0">
                <a:effectLst>
                  <a:outerShdw blurRad="38100" dist="38100" dir="2700000" algn="tl">
                    <a:srgbClr val="000000">
                      <a:alpha val="43137"/>
                    </a:srgbClr>
                  </a:outerShdw>
                </a:effectLst>
                <a:latin typeface="Arial" pitchFamily="34" charset="0"/>
                <a:cs typeface="Arial" pitchFamily="34" charset="0"/>
              </a:rPr>
              <a:t>For</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fiscal</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yr</a:t>
            </a:r>
            <a:r>
              <a:rPr lang="hu-HU" sz="2800" b="1" dirty="0" smtClean="0">
                <a:effectLst>
                  <a:outerShdw blurRad="38100" dist="38100" dir="2700000" algn="tl">
                    <a:srgbClr val="000000">
                      <a:alpha val="43137"/>
                    </a:srgbClr>
                  </a:outerShdw>
                </a:effectLst>
                <a:latin typeface="Arial" pitchFamily="34" charset="0"/>
                <a:cs typeface="Arial" pitchFamily="34" charset="0"/>
              </a:rPr>
              <a:t> ended Jan 31 2013</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5" name="Tartalom helye 4"/>
          <p:cNvGraphicFramePr>
            <a:graphicFrameLocks noGrp="1"/>
          </p:cNvGraphicFramePr>
          <p:nvPr>
            <p:ph sz="half" idx="1"/>
          </p:nvPr>
        </p:nvGraphicFramePr>
        <p:xfrm>
          <a:off x="457200" y="1484784"/>
          <a:ext cx="3689375" cy="5048369"/>
        </p:xfrm>
        <a:graphic>
          <a:graphicData uri="http://schemas.openxmlformats.org/drawingml/2006/table">
            <a:tbl>
              <a:tblPr firstRow="1" bandRow="1">
                <a:tableStyleId>{5C22544A-7EE6-4342-B048-85BDC9FD1C3A}</a:tableStyleId>
              </a:tblPr>
              <a:tblGrid>
                <a:gridCol w="479425"/>
                <a:gridCol w="1190648"/>
                <a:gridCol w="1009651"/>
                <a:gridCol w="1009651"/>
              </a:tblGrid>
              <a:tr h="398016">
                <a:tc>
                  <a:txBody>
                    <a:bodyPr/>
                    <a:lstStyle/>
                    <a:p>
                      <a:pPr algn="l" rtl="0" fontAlgn="t"/>
                      <a:r>
                        <a:rPr lang="hu-HU" sz="1800" b="1" i="0" u="none" strike="noStrike" dirty="0">
                          <a:solidFill>
                            <a:srgbClr val="FFFFFF"/>
                          </a:solidFill>
                          <a:latin typeface="Calibri"/>
                        </a:rPr>
                        <a:t>No </a:t>
                      </a:r>
                    </a:p>
                  </a:txBody>
                  <a:tcPr marL="9525" marR="9525" marT="9525" marB="0"/>
                </a:tc>
                <a:tc>
                  <a:txBody>
                    <a:bodyPr/>
                    <a:lstStyle/>
                    <a:p>
                      <a:pPr algn="ctr" rtl="0" fontAlgn="t"/>
                      <a:r>
                        <a:rPr lang="hu-HU" sz="1800" b="1" i="0" u="none" strike="noStrike">
                          <a:solidFill>
                            <a:srgbClr val="FFFFFF"/>
                          </a:solidFill>
                          <a:latin typeface="Calibri"/>
                        </a:rPr>
                        <a:t>Cég </a:t>
                      </a:r>
                    </a:p>
                  </a:txBody>
                  <a:tcPr marL="9525" marR="9525" marT="9525" marB="0"/>
                </a:tc>
                <a:tc>
                  <a:txBody>
                    <a:bodyPr/>
                    <a:lstStyle/>
                    <a:p>
                      <a:pPr algn="ctr" rtl="0" fontAlgn="t"/>
                      <a:r>
                        <a:rPr lang="hu-HU" sz="1800" b="1" i="0" u="none" strike="noStrike">
                          <a:solidFill>
                            <a:srgbClr val="FFFFFF"/>
                          </a:solidFill>
                          <a:latin typeface="Calibri"/>
                        </a:rPr>
                        <a:t>Bevétel </a:t>
                      </a:r>
                    </a:p>
                  </a:txBody>
                  <a:tcPr marL="9525" marR="9525" marT="9525" marB="0"/>
                </a:tc>
                <a:tc>
                  <a:txBody>
                    <a:bodyPr/>
                    <a:lstStyle/>
                    <a:p>
                      <a:pPr algn="ctr" rtl="0" fontAlgn="t"/>
                      <a:r>
                        <a:rPr lang="hu-HU" sz="1800" b="1" i="0" u="none" strike="noStrike">
                          <a:solidFill>
                            <a:srgbClr val="FFFFFF"/>
                          </a:solidFill>
                          <a:latin typeface="Calibri"/>
                        </a:rPr>
                        <a:t>Profit </a:t>
                      </a:r>
                    </a:p>
                  </a:txBody>
                  <a:tcPr marL="9525" marR="9525" marT="9525" marB="0"/>
                </a:tc>
              </a:tr>
              <a:tr h="250056">
                <a:tc>
                  <a:txBody>
                    <a:bodyPr/>
                    <a:lstStyle/>
                    <a:p>
                      <a:pPr algn="l" rtl="0" fontAlgn="t"/>
                      <a:r>
                        <a:rPr lang="hu-HU" sz="1800" b="1" i="1" u="none" strike="noStrike">
                          <a:solidFill>
                            <a:srgbClr val="000000"/>
                          </a:solidFill>
                          <a:latin typeface="Calibri"/>
                        </a:rPr>
                        <a:t>1. </a:t>
                      </a:r>
                    </a:p>
                  </a:txBody>
                  <a:tcPr marL="9525" marR="9525" marT="9525" marB="0"/>
                </a:tc>
                <a:tc>
                  <a:txBody>
                    <a:bodyPr/>
                    <a:lstStyle/>
                    <a:p>
                      <a:pPr algn="ctr" rtl="0" fontAlgn="t"/>
                      <a:r>
                        <a:rPr lang="hu-HU" sz="1800" b="1" i="0" u="none" strike="noStrike">
                          <a:solidFill>
                            <a:srgbClr val="000000"/>
                          </a:solidFill>
                          <a:latin typeface="Calibri"/>
                        </a:rPr>
                        <a:t>R.D. Shell</a:t>
                      </a:r>
                    </a:p>
                  </a:txBody>
                  <a:tcPr marL="9525" marR="9525" marT="9525" marB="0"/>
                </a:tc>
                <a:tc>
                  <a:txBody>
                    <a:bodyPr/>
                    <a:lstStyle/>
                    <a:p>
                      <a:pPr algn="ctr" rtl="0" fontAlgn="t"/>
                      <a:r>
                        <a:rPr lang="hu-HU" sz="1800" b="1" i="0" u="none" strike="noStrike" dirty="0" smtClean="0">
                          <a:solidFill>
                            <a:srgbClr val="000000"/>
                          </a:solidFill>
                          <a:latin typeface="Calibri"/>
                        </a:rPr>
                        <a:t>481,7</a:t>
                      </a:r>
                      <a:endParaRPr lang="hu-HU" sz="1800" b="1" i="0" u="none" strike="noStrike" dirty="0">
                        <a:solidFill>
                          <a:srgbClr val="000000"/>
                        </a:solidFill>
                        <a:latin typeface="Calibri"/>
                      </a:endParaRPr>
                    </a:p>
                  </a:txBody>
                  <a:tcPr marL="9525" marR="9525" marT="9525" marB="0"/>
                </a:tc>
                <a:tc>
                  <a:txBody>
                    <a:bodyPr/>
                    <a:lstStyle/>
                    <a:p>
                      <a:pPr algn="ctr" rtl="0" fontAlgn="t"/>
                      <a:r>
                        <a:rPr lang="hu-HU" sz="1800" b="1" i="0" u="none" strike="noStrike" dirty="0" smtClean="0">
                          <a:solidFill>
                            <a:srgbClr val="000000"/>
                          </a:solidFill>
                          <a:latin typeface="Calibri"/>
                        </a:rPr>
                        <a:t>26,6</a:t>
                      </a:r>
                      <a:endParaRPr lang="hu-HU" sz="1800" b="1" i="0" u="none" strike="noStrike" dirty="0">
                        <a:solidFill>
                          <a:srgbClr val="000000"/>
                        </a:solidFill>
                        <a:latin typeface="Calibri"/>
                      </a:endParaRPr>
                    </a:p>
                  </a:txBody>
                  <a:tcPr marL="9525" marR="9525" marT="9525" marB="0"/>
                </a:tc>
              </a:tr>
              <a:tr h="254243">
                <a:tc>
                  <a:txBody>
                    <a:bodyPr/>
                    <a:lstStyle/>
                    <a:p>
                      <a:pPr algn="l" rtl="0" fontAlgn="t"/>
                      <a:r>
                        <a:rPr lang="hu-HU" sz="1800" b="1" i="1" u="none" strike="noStrike" dirty="0" smtClean="0">
                          <a:solidFill>
                            <a:srgbClr val="000000"/>
                          </a:solidFill>
                          <a:latin typeface="Calibri"/>
                        </a:rPr>
                        <a:t>3. </a:t>
                      </a:r>
                      <a:endParaRPr lang="hu-HU" sz="1800" b="1" i="1" u="none" strike="noStrike" dirty="0">
                        <a:solidFill>
                          <a:srgbClr val="000000"/>
                        </a:solidFill>
                        <a:latin typeface="Calibri"/>
                      </a:endParaRPr>
                    </a:p>
                  </a:txBody>
                  <a:tcPr marL="9525" marR="9525" marT="9525" marB="0"/>
                </a:tc>
                <a:tc>
                  <a:txBody>
                    <a:bodyPr/>
                    <a:lstStyle/>
                    <a:p>
                      <a:pPr algn="ctr" rtl="0" fontAlgn="t"/>
                      <a:r>
                        <a:rPr lang="hu-HU" sz="1800" b="1" i="0" u="none" strike="noStrike" dirty="0" err="1">
                          <a:solidFill>
                            <a:srgbClr val="000000"/>
                          </a:solidFill>
                          <a:latin typeface="Calibri"/>
                        </a:rPr>
                        <a:t>ExxonMob</a:t>
                      </a:r>
                      <a:r>
                        <a:rPr lang="hu-HU" sz="1800" b="1" i="0" u="none" strike="noStrike" dirty="0">
                          <a:solidFill>
                            <a:srgbClr val="000000"/>
                          </a:solidFill>
                          <a:latin typeface="Calibri"/>
                        </a:rPr>
                        <a:t> </a:t>
                      </a:r>
                    </a:p>
                  </a:txBody>
                  <a:tcPr marL="9525" marR="9525" marT="9525" marB="0"/>
                </a:tc>
                <a:tc>
                  <a:txBody>
                    <a:bodyPr/>
                    <a:lstStyle/>
                    <a:p>
                      <a:pPr algn="ctr" rtl="0" fontAlgn="t"/>
                      <a:r>
                        <a:rPr lang="hu-HU" sz="1800" b="1" i="0" u="none" strike="noStrike" dirty="0" smtClean="0">
                          <a:solidFill>
                            <a:srgbClr val="000000"/>
                          </a:solidFill>
                          <a:latin typeface="Calibri"/>
                        </a:rPr>
                        <a:t>449,9</a:t>
                      </a:r>
                      <a:endParaRPr lang="hu-HU" sz="1800" b="1" i="0" u="none" strike="noStrike" dirty="0">
                        <a:solidFill>
                          <a:srgbClr val="000000"/>
                        </a:solidFill>
                        <a:latin typeface="Calibri"/>
                      </a:endParaRPr>
                    </a:p>
                  </a:txBody>
                  <a:tcPr marL="9525" marR="9525" marT="9525" marB="0"/>
                </a:tc>
                <a:tc>
                  <a:txBody>
                    <a:bodyPr/>
                    <a:lstStyle/>
                    <a:p>
                      <a:pPr algn="ctr" rtl="0" fontAlgn="t"/>
                      <a:r>
                        <a:rPr lang="hu-HU" sz="1800" b="1" i="0" u="none" strike="noStrike" dirty="0" smtClean="0">
                          <a:solidFill>
                            <a:srgbClr val="000000"/>
                          </a:solidFill>
                          <a:latin typeface="Calibri"/>
                        </a:rPr>
                        <a:t>44,9</a:t>
                      </a:r>
                      <a:endParaRPr lang="hu-HU" sz="1800" b="1" i="0" u="none" strike="noStrike" dirty="0">
                        <a:solidFill>
                          <a:srgbClr val="000000"/>
                        </a:solidFill>
                        <a:latin typeface="Calibri"/>
                      </a:endParaRPr>
                    </a:p>
                  </a:txBody>
                  <a:tcPr marL="9525" marR="9525" marT="9525" marB="0"/>
                </a:tc>
              </a:tr>
              <a:tr h="258430">
                <a:tc>
                  <a:txBody>
                    <a:bodyPr/>
                    <a:lstStyle/>
                    <a:p>
                      <a:pPr algn="l" rtl="0" fontAlgn="t"/>
                      <a:r>
                        <a:rPr lang="hu-HU" sz="1800" b="1" i="1" u="none" strike="noStrike" dirty="0">
                          <a:solidFill>
                            <a:srgbClr val="000000"/>
                          </a:solidFill>
                          <a:latin typeface="Calibri"/>
                        </a:rPr>
                        <a:t>4.</a:t>
                      </a:r>
                    </a:p>
                  </a:txBody>
                  <a:tcPr marL="9525" marR="9525" marT="9525" marB="0"/>
                </a:tc>
                <a:tc>
                  <a:txBody>
                    <a:bodyPr/>
                    <a:lstStyle/>
                    <a:p>
                      <a:pPr marL="0" algn="ctr" rtl="0" eaLnBrk="1" fontAlgn="t" latinLnBrk="0" hangingPunct="1">
                        <a:spcBef>
                          <a:spcPts val="0"/>
                        </a:spcBef>
                        <a:spcAft>
                          <a:spcPts val="0"/>
                        </a:spcAft>
                      </a:pPr>
                      <a:r>
                        <a:rPr lang="hu-HU" sz="1800" b="1" i="0" u="none" strike="noStrike" kern="1200" dirty="0" err="1">
                          <a:solidFill>
                            <a:srgbClr val="000000"/>
                          </a:solidFill>
                          <a:latin typeface="Calibri"/>
                        </a:rPr>
                        <a:t>Sinopec</a:t>
                      </a:r>
                      <a:endParaRPr lang="hu-HU" sz="1800" b="1" i="0" u="none" strike="noStrike" kern="1200" dirty="0">
                        <a:solidFill>
                          <a:srgbClr val="000000"/>
                        </a:solidFill>
                        <a:latin typeface="Calibri"/>
                      </a:endParaRPr>
                    </a:p>
                  </a:txBody>
                  <a:tcPr marL="9525" marR="9525" marT="9525" marB="0"/>
                </a:tc>
                <a:tc>
                  <a:txBody>
                    <a:bodyPr/>
                    <a:lstStyle/>
                    <a:p>
                      <a:pPr marL="0" algn="ctr" rtl="0" eaLnBrk="1" fontAlgn="t" latinLnBrk="0" hangingPunct="1">
                        <a:spcBef>
                          <a:spcPts val="0"/>
                        </a:spcBef>
                        <a:spcAft>
                          <a:spcPts val="0"/>
                        </a:spcAft>
                      </a:pPr>
                      <a:r>
                        <a:rPr lang="hu-HU" sz="1800" b="1" i="0" u="none" strike="noStrike" kern="1200" dirty="0" smtClean="0">
                          <a:solidFill>
                            <a:srgbClr val="000000"/>
                          </a:solidFill>
                          <a:latin typeface="Calibri"/>
                        </a:rPr>
                        <a:t>428,2</a:t>
                      </a:r>
                      <a:endParaRPr lang="hu-HU" sz="1800" b="0" i="0" u="none" strike="noStrike" dirty="0">
                        <a:latin typeface="Arial"/>
                      </a:endParaRPr>
                    </a:p>
                  </a:txBody>
                  <a:tcPr marL="9525" marR="9525" marT="9525" marB="0"/>
                </a:tc>
                <a:tc>
                  <a:txBody>
                    <a:bodyPr/>
                    <a:lstStyle/>
                    <a:p>
                      <a:pPr marL="0" algn="ctr" rtl="0" eaLnBrk="1" fontAlgn="t" latinLnBrk="0" hangingPunct="1">
                        <a:spcBef>
                          <a:spcPts val="0"/>
                        </a:spcBef>
                        <a:spcAft>
                          <a:spcPts val="0"/>
                        </a:spcAft>
                      </a:pPr>
                      <a:r>
                        <a:rPr lang="hu-HU" sz="1800" b="1" i="0" u="none" strike="noStrike" kern="1200" dirty="0" smtClean="0">
                          <a:solidFill>
                            <a:srgbClr val="000000"/>
                          </a:solidFill>
                          <a:latin typeface="Calibri"/>
                        </a:rPr>
                        <a:t>8,2</a:t>
                      </a:r>
                      <a:endParaRPr lang="hu-HU" sz="1800" b="0" i="0" u="none" strike="noStrike" dirty="0">
                        <a:latin typeface="Arial"/>
                      </a:endParaRPr>
                    </a:p>
                  </a:txBody>
                  <a:tcPr marL="9525" marR="9525" marT="9525" marB="0"/>
                </a:tc>
              </a:tr>
              <a:tr h="262617">
                <a:tc>
                  <a:txBody>
                    <a:bodyPr/>
                    <a:lstStyle/>
                    <a:p>
                      <a:pPr algn="l" rtl="0" fontAlgn="t"/>
                      <a:r>
                        <a:rPr lang="hu-HU" sz="1800" b="1" i="1" u="none" strike="noStrike" dirty="0">
                          <a:solidFill>
                            <a:srgbClr val="000000"/>
                          </a:solidFill>
                          <a:latin typeface="Calibri"/>
                        </a:rPr>
                        <a:t>5.  </a:t>
                      </a:r>
                    </a:p>
                  </a:txBody>
                  <a:tcPr marL="9525" marR="9525" marT="9525" marB="0"/>
                </a:tc>
                <a:tc>
                  <a:txBody>
                    <a:bodyPr/>
                    <a:lstStyle/>
                    <a:p>
                      <a:pPr marL="0" algn="ctr" rtl="0" eaLnBrk="1" fontAlgn="t" latinLnBrk="0" hangingPunct="1">
                        <a:spcBef>
                          <a:spcPts val="0"/>
                        </a:spcBef>
                        <a:spcAft>
                          <a:spcPts val="0"/>
                        </a:spcAft>
                      </a:pPr>
                      <a:r>
                        <a:rPr lang="hu-HU" sz="1800" b="1" i="0" u="none" strike="noStrike" kern="1200">
                          <a:solidFill>
                            <a:srgbClr val="000000"/>
                          </a:solidFill>
                          <a:latin typeface="Calibri"/>
                        </a:rPr>
                        <a:t>ChinaNatP </a:t>
                      </a:r>
                      <a:endParaRPr lang="hu-HU" sz="1800" b="0" i="0" u="none" strike="noStrike">
                        <a:latin typeface="Arial"/>
                      </a:endParaRPr>
                    </a:p>
                  </a:txBody>
                  <a:tcPr marL="9525" marR="9525" marT="9525" marB="0"/>
                </a:tc>
                <a:tc>
                  <a:txBody>
                    <a:bodyPr/>
                    <a:lstStyle/>
                    <a:p>
                      <a:pPr marL="0" algn="ctr" rtl="0" eaLnBrk="1" fontAlgn="t" latinLnBrk="0" hangingPunct="1">
                        <a:spcBef>
                          <a:spcPts val="0"/>
                        </a:spcBef>
                        <a:spcAft>
                          <a:spcPts val="0"/>
                        </a:spcAft>
                      </a:pPr>
                      <a:r>
                        <a:rPr lang="hu-HU" sz="1800" b="1" i="0" u="none" strike="noStrike" kern="1200" dirty="0" smtClean="0">
                          <a:solidFill>
                            <a:srgbClr val="000000"/>
                          </a:solidFill>
                          <a:latin typeface="Calibri"/>
                        </a:rPr>
                        <a:t>408,6</a:t>
                      </a:r>
                      <a:endParaRPr lang="hu-HU" sz="1800" b="0" i="0" u="none" strike="noStrike" dirty="0">
                        <a:latin typeface="Arial"/>
                      </a:endParaRPr>
                    </a:p>
                  </a:txBody>
                  <a:tcPr marL="9525" marR="9525" marT="9525" marB="0"/>
                </a:tc>
                <a:tc>
                  <a:txBody>
                    <a:bodyPr/>
                    <a:lstStyle/>
                    <a:p>
                      <a:pPr marL="0" algn="ctr" rtl="0" eaLnBrk="1" fontAlgn="t" latinLnBrk="0" hangingPunct="1">
                        <a:spcBef>
                          <a:spcPts val="0"/>
                        </a:spcBef>
                        <a:spcAft>
                          <a:spcPts val="0"/>
                        </a:spcAft>
                      </a:pPr>
                      <a:r>
                        <a:rPr lang="hu-HU" sz="1800" b="1" i="0" u="none" strike="noStrike" kern="1200" dirty="0" smtClean="0">
                          <a:solidFill>
                            <a:srgbClr val="000000"/>
                          </a:solidFill>
                          <a:latin typeface="Calibri"/>
                        </a:rPr>
                        <a:t>18,2</a:t>
                      </a:r>
                      <a:endParaRPr lang="hu-HU" sz="1800" b="0" i="0" u="none" strike="noStrike" dirty="0">
                        <a:latin typeface="Arial"/>
                      </a:endParaRPr>
                    </a:p>
                  </a:txBody>
                  <a:tcPr marL="9525" marR="9525" marT="9525" marB="0"/>
                </a:tc>
              </a:tr>
              <a:tr h="266804">
                <a:tc>
                  <a:txBody>
                    <a:bodyPr/>
                    <a:lstStyle/>
                    <a:p>
                      <a:pPr algn="l" rtl="0" fontAlgn="t"/>
                      <a:r>
                        <a:rPr lang="hu-HU" sz="1800" b="1" i="1" u="none" strike="noStrike">
                          <a:solidFill>
                            <a:srgbClr val="000000"/>
                          </a:solidFill>
                          <a:latin typeface="Calibri"/>
                        </a:rPr>
                        <a:t>6.</a:t>
                      </a:r>
                    </a:p>
                  </a:txBody>
                  <a:tcPr marL="9525" marR="9525" marT="9525" marB="0"/>
                </a:tc>
                <a:tc>
                  <a:txBody>
                    <a:bodyPr/>
                    <a:lstStyle/>
                    <a:p>
                      <a:pPr marL="0" algn="ctr" rtl="0" eaLnBrk="1" fontAlgn="t" latinLnBrk="0" hangingPunct="1">
                        <a:spcBef>
                          <a:spcPts val="0"/>
                        </a:spcBef>
                        <a:spcAft>
                          <a:spcPts val="0"/>
                        </a:spcAft>
                      </a:pPr>
                      <a:r>
                        <a:rPr lang="hu-HU" sz="1800" b="1" i="0" u="none" strike="noStrike" kern="1200" dirty="0">
                          <a:solidFill>
                            <a:srgbClr val="000000"/>
                          </a:solidFill>
                          <a:latin typeface="Calibri"/>
                        </a:rPr>
                        <a:t>BP</a:t>
                      </a:r>
                      <a:endParaRPr lang="hu-HU" sz="1800" b="0" i="0" u="none" strike="noStrike" dirty="0">
                        <a:latin typeface="Arial"/>
                      </a:endParaRPr>
                    </a:p>
                  </a:txBody>
                  <a:tcPr marL="9525" marR="9525" marT="9525" marB="0"/>
                </a:tc>
                <a:tc>
                  <a:txBody>
                    <a:bodyPr/>
                    <a:lstStyle/>
                    <a:p>
                      <a:pPr marL="0" algn="ctr" rtl="0" eaLnBrk="1" fontAlgn="t" latinLnBrk="0" hangingPunct="1">
                        <a:spcBef>
                          <a:spcPts val="0"/>
                        </a:spcBef>
                        <a:spcAft>
                          <a:spcPts val="0"/>
                        </a:spcAft>
                      </a:pPr>
                      <a:r>
                        <a:rPr lang="hu-HU" sz="1800" b="1" i="0" u="none" strike="noStrike" kern="1200" dirty="0" smtClean="0">
                          <a:solidFill>
                            <a:srgbClr val="000000"/>
                          </a:solidFill>
                          <a:latin typeface="Calibri"/>
                        </a:rPr>
                        <a:t>388,3</a:t>
                      </a:r>
                      <a:endParaRPr lang="hu-HU" sz="1800" b="0" i="0" u="none" strike="noStrike" dirty="0">
                        <a:latin typeface="Arial"/>
                      </a:endParaRPr>
                    </a:p>
                  </a:txBody>
                  <a:tcPr marL="9525" marR="9525" marT="9525" marB="0"/>
                </a:tc>
                <a:tc>
                  <a:txBody>
                    <a:bodyPr/>
                    <a:lstStyle/>
                    <a:p>
                      <a:pPr marL="0" algn="ctr" rtl="0" eaLnBrk="1" fontAlgn="t" latinLnBrk="0" hangingPunct="1">
                        <a:spcBef>
                          <a:spcPts val="0"/>
                        </a:spcBef>
                        <a:spcAft>
                          <a:spcPts val="0"/>
                        </a:spcAft>
                      </a:pPr>
                      <a:r>
                        <a:rPr lang="hu-HU" sz="1800" b="1" i="0" u="none" strike="noStrike" kern="1200" dirty="0" smtClean="0">
                          <a:solidFill>
                            <a:srgbClr val="000000"/>
                          </a:solidFill>
                          <a:latin typeface="Calibri"/>
                        </a:rPr>
                        <a:t>11,6</a:t>
                      </a:r>
                      <a:endParaRPr lang="hu-HU" sz="1800" b="0" i="0" u="none" strike="noStrike" dirty="0">
                        <a:latin typeface="Arial"/>
                      </a:endParaRPr>
                    </a:p>
                  </a:txBody>
                  <a:tcPr marL="9525" marR="9525" marT="9525" marB="0"/>
                </a:tc>
              </a:tr>
              <a:tr h="270991">
                <a:tc>
                  <a:txBody>
                    <a:bodyPr/>
                    <a:lstStyle/>
                    <a:p>
                      <a:pPr algn="l" rtl="0" fontAlgn="t"/>
                      <a:r>
                        <a:rPr lang="hu-HU" sz="1800" b="1" i="1" u="none" strike="noStrike" dirty="0" smtClean="0">
                          <a:solidFill>
                            <a:srgbClr val="000000"/>
                          </a:solidFill>
                          <a:latin typeface="Calibri"/>
                        </a:rPr>
                        <a:t>10.</a:t>
                      </a:r>
                      <a:r>
                        <a:rPr lang="hu-HU" sz="1800" b="0" i="0" u="none" strike="noStrike" dirty="0" smtClean="0">
                          <a:solidFill>
                            <a:srgbClr val="000000"/>
                          </a:solidFill>
                          <a:latin typeface="Arial"/>
                        </a:rPr>
                        <a:t> </a:t>
                      </a:r>
                      <a:endParaRPr lang="hu-HU" sz="1800" b="1" i="1" u="none" strike="noStrike" dirty="0">
                        <a:solidFill>
                          <a:srgbClr val="000000"/>
                        </a:solidFill>
                        <a:latin typeface="Calibri"/>
                      </a:endParaRPr>
                    </a:p>
                  </a:txBody>
                  <a:tcPr marL="9525" marR="9525" marT="9525" marB="0"/>
                </a:tc>
                <a:tc>
                  <a:txBody>
                    <a:bodyPr/>
                    <a:lstStyle/>
                    <a:p>
                      <a:pPr marL="0" algn="ctr" rtl="0" eaLnBrk="1" fontAlgn="t" latinLnBrk="0" hangingPunct="1">
                        <a:spcBef>
                          <a:spcPts val="0"/>
                        </a:spcBef>
                        <a:spcAft>
                          <a:spcPts val="0"/>
                        </a:spcAft>
                      </a:pPr>
                      <a:r>
                        <a:rPr lang="hu-HU" sz="1800" b="1" i="0" u="none" strike="noStrike" kern="1200" dirty="0">
                          <a:solidFill>
                            <a:srgbClr val="000000"/>
                          </a:solidFill>
                          <a:latin typeface="Calibri"/>
                        </a:rPr>
                        <a:t>Total</a:t>
                      </a:r>
                      <a:r>
                        <a:rPr lang="hu-HU" sz="1800" b="0" i="0" u="none" strike="noStrike" kern="1200" dirty="0">
                          <a:solidFill>
                            <a:srgbClr val="000000"/>
                          </a:solidFill>
                          <a:latin typeface="Calibri"/>
                        </a:rPr>
                        <a:t> </a:t>
                      </a:r>
                      <a:endParaRPr lang="hu-HU" sz="1800" b="1" i="0" u="none" strike="noStrike" kern="1200" dirty="0">
                        <a:solidFill>
                          <a:srgbClr val="000000"/>
                        </a:solidFill>
                        <a:latin typeface="Calibri"/>
                      </a:endParaRPr>
                    </a:p>
                  </a:txBody>
                  <a:tcPr marL="9525" marR="9525" marT="9525" marB="0"/>
                </a:tc>
                <a:tc>
                  <a:txBody>
                    <a:bodyPr/>
                    <a:lstStyle/>
                    <a:p>
                      <a:pPr marL="0" algn="ctr" rtl="0" eaLnBrk="1" fontAlgn="t" latinLnBrk="0" hangingPunct="1">
                        <a:spcBef>
                          <a:spcPts val="0"/>
                        </a:spcBef>
                        <a:spcAft>
                          <a:spcPts val="0"/>
                        </a:spcAft>
                      </a:pPr>
                      <a:r>
                        <a:rPr lang="hu-HU" sz="1800" b="1" i="0" u="none" strike="noStrike" kern="1200" dirty="0" smtClean="0">
                          <a:solidFill>
                            <a:srgbClr val="000000"/>
                          </a:solidFill>
                          <a:latin typeface="Calibri"/>
                        </a:rPr>
                        <a:t>343,3</a:t>
                      </a:r>
                      <a:endParaRPr lang="hu-HU" sz="1800" b="0" i="0" u="none" strike="noStrike" dirty="0">
                        <a:latin typeface="Arial"/>
                      </a:endParaRPr>
                    </a:p>
                  </a:txBody>
                  <a:tcPr marL="9525" marR="9525" marT="9525" marB="0"/>
                </a:tc>
                <a:tc>
                  <a:txBody>
                    <a:bodyPr/>
                    <a:lstStyle/>
                    <a:p>
                      <a:pPr marL="0" algn="ctr" rtl="0" eaLnBrk="1" fontAlgn="t" latinLnBrk="0" hangingPunct="1">
                        <a:spcBef>
                          <a:spcPts val="0"/>
                        </a:spcBef>
                        <a:spcAft>
                          <a:spcPts val="0"/>
                        </a:spcAft>
                      </a:pPr>
                      <a:r>
                        <a:rPr lang="hu-HU" sz="1800" b="1" i="0" u="none" strike="noStrike" kern="1200" dirty="0" smtClean="0">
                          <a:solidFill>
                            <a:srgbClr val="000000"/>
                          </a:solidFill>
                          <a:latin typeface="Calibri"/>
                        </a:rPr>
                        <a:t>13,7</a:t>
                      </a:r>
                      <a:endParaRPr lang="hu-HU" sz="1800" b="0" i="0" u="none" strike="noStrike" dirty="0">
                        <a:latin typeface="Arial"/>
                      </a:endParaRPr>
                    </a:p>
                  </a:txBody>
                  <a:tcPr marL="9525" marR="9525" marT="9525" marB="0"/>
                </a:tc>
              </a:tr>
              <a:tr h="275178">
                <a:tc>
                  <a:txBody>
                    <a:bodyPr/>
                    <a:lstStyle/>
                    <a:p>
                      <a:pPr algn="l" rtl="0" fontAlgn="t"/>
                      <a:r>
                        <a:rPr lang="hu-HU" sz="1800" b="1" i="1" u="none" strike="noStrike" dirty="0" smtClean="0">
                          <a:solidFill>
                            <a:srgbClr val="000000"/>
                          </a:solidFill>
                          <a:latin typeface="Calibri"/>
                        </a:rPr>
                        <a:t>11.</a:t>
                      </a:r>
                      <a:r>
                        <a:rPr lang="hu-HU" sz="1800" b="0" i="0" u="none" strike="noStrike" dirty="0" smtClean="0">
                          <a:solidFill>
                            <a:srgbClr val="000000"/>
                          </a:solidFill>
                          <a:latin typeface="Arial"/>
                        </a:rPr>
                        <a:t> </a:t>
                      </a:r>
                      <a:endParaRPr lang="hu-HU" sz="1800" b="1" i="1" u="none" strike="noStrike" dirty="0">
                        <a:solidFill>
                          <a:srgbClr val="000000"/>
                        </a:solidFill>
                        <a:latin typeface="Calibri"/>
                      </a:endParaRPr>
                    </a:p>
                  </a:txBody>
                  <a:tcPr marL="9525" marR="9525" marT="9525" marB="0"/>
                </a:tc>
                <a:tc>
                  <a:txBody>
                    <a:bodyPr/>
                    <a:lstStyle/>
                    <a:p>
                      <a:pPr marL="0" algn="ctr" rtl="0" eaLnBrk="1" fontAlgn="t" latinLnBrk="0" hangingPunct="1">
                        <a:spcBef>
                          <a:spcPts val="0"/>
                        </a:spcBef>
                        <a:spcAft>
                          <a:spcPts val="0"/>
                        </a:spcAft>
                      </a:pPr>
                      <a:r>
                        <a:rPr lang="hu-HU" sz="1800" b="1" i="0" u="none" strike="noStrike" kern="1200" dirty="0" err="1">
                          <a:solidFill>
                            <a:srgbClr val="000000"/>
                          </a:solidFill>
                          <a:latin typeface="Calibri"/>
                        </a:rPr>
                        <a:t>Chevron</a:t>
                      </a:r>
                      <a:endParaRPr lang="hu-HU" sz="1800" b="1" i="0" u="none" strike="noStrike" kern="1200" dirty="0">
                        <a:solidFill>
                          <a:srgbClr val="000000"/>
                        </a:solidFill>
                        <a:latin typeface="Calibri"/>
                      </a:endParaRPr>
                    </a:p>
                  </a:txBody>
                  <a:tcPr marL="9525" marR="9525" marT="9525" marB="0"/>
                </a:tc>
                <a:tc>
                  <a:txBody>
                    <a:bodyPr/>
                    <a:lstStyle/>
                    <a:p>
                      <a:pPr marL="0" algn="ctr" rtl="0" eaLnBrk="1" fontAlgn="t" latinLnBrk="0" hangingPunct="1">
                        <a:spcBef>
                          <a:spcPts val="0"/>
                        </a:spcBef>
                        <a:spcAft>
                          <a:spcPts val="0"/>
                        </a:spcAft>
                      </a:pPr>
                      <a:r>
                        <a:rPr lang="hu-HU" sz="1800" b="1" i="0" u="none" strike="noStrike" kern="1200" dirty="0" smtClean="0">
                          <a:solidFill>
                            <a:srgbClr val="000000"/>
                          </a:solidFill>
                          <a:latin typeface="Calibri"/>
                        </a:rPr>
                        <a:t>233,9</a:t>
                      </a:r>
                      <a:endParaRPr lang="hu-HU" sz="1800" b="0" i="0" u="none" strike="noStrike" dirty="0">
                        <a:latin typeface="Arial"/>
                      </a:endParaRPr>
                    </a:p>
                  </a:txBody>
                  <a:tcPr marL="9525" marR="9525" marT="9525" marB="0"/>
                </a:tc>
                <a:tc>
                  <a:txBody>
                    <a:bodyPr/>
                    <a:lstStyle/>
                    <a:p>
                      <a:pPr marL="0" algn="ctr" rtl="0" eaLnBrk="1" fontAlgn="t" latinLnBrk="0" hangingPunct="1">
                        <a:spcBef>
                          <a:spcPts val="0"/>
                        </a:spcBef>
                        <a:spcAft>
                          <a:spcPts val="0"/>
                        </a:spcAft>
                      </a:pPr>
                      <a:r>
                        <a:rPr lang="hu-HU" sz="1800" b="1" i="0" u="none" strike="noStrike" kern="1200" dirty="0" smtClean="0">
                          <a:solidFill>
                            <a:srgbClr val="000000"/>
                          </a:solidFill>
                          <a:latin typeface="Calibri"/>
                        </a:rPr>
                        <a:t>26,2</a:t>
                      </a:r>
                      <a:endParaRPr lang="hu-HU" sz="1800" b="0" i="0" u="none" strike="noStrike" dirty="0">
                        <a:latin typeface="Arial"/>
                      </a:endParaRPr>
                    </a:p>
                  </a:txBody>
                  <a:tcPr marL="9525" marR="9525" marT="9525" marB="0"/>
                </a:tc>
              </a:tr>
              <a:tr h="279365">
                <a:tc>
                  <a:txBody>
                    <a:bodyPr/>
                    <a:lstStyle/>
                    <a:p>
                      <a:pPr algn="l" rtl="0" fontAlgn="t"/>
                      <a:r>
                        <a:rPr lang="hu-HU" sz="1800" b="1" i="1" u="none" strike="noStrike" dirty="0" smtClean="0">
                          <a:solidFill>
                            <a:srgbClr val="000000"/>
                          </a:solidFill>
                          <a:latin typeface="Calibri"/>
                        </a:rPr>
                        <a:t>16. </a:t>
                      </a:r>
                      <a:r>
                        <a:rPr lang="hu-HU" sz="1800" b="0" i="0" u="none" strike="noStrike" dirty="0" smtClean="0">
                          <a:solidFill>
                            <a:srgbClr val="000000"/>
                          </a:solidFill>
                          <a:latin typeface="Arial"/>
                        </a:rPr>
                        <a:t> </a:t>
                      </a:r>
                      <a:endParaRPr lang="hu-HU" sz="1800" b="1" i="1" u="none" strike="noStrike" dirty="0">
                        <a:solidFill>
                          <a:srgbClr val="000000"/>
                        </a:solidFill>
                        <a:latin typeface="Calibri"/>
                      </a:endParaRPr>
                    </a:p>
                  </a:txBody>
                  <a:tcPr marL="9525" marR="9525" marT="9525" marB="0"/>
                </a:tc>
                <a:tc>
                  <a:txBody>
                    <a:bodyPr/>
                    <a:lstStyle/>
                    <a:p>
                      <a:pPr marL="0" algn="ctr" rtl="0" eaLnBrk="1" fontAlgn="t" latinLnBrk="0" hangingPunct="1">
                        <a:spcBef>
                          <a:spcPts val="0"/>
                        </a:spcBef>
                        <a:spcAft>
                          <a:spcPts val="0"/>
                        </a:spcAft>
                      </a:pPr>
                      <a:r>
                        <a:rPr lang="hu-HU" sz="1800" b="1" i="0" u="none" strike="noStrike" kern="1200" dirty="0" err="1" smtClean="0">
                          <a:solidFill>
                            <a:srgbClr val="000000"/>
                          </a:solidFill>
                          <a:latin typeface="Calibri"/>
                        </a:rPr>
                        <a:t>Phillips</a:t>
                      </a:r>
                      <a:r>
                        <a:rPr lang="hu-HU" sz="1800" b="1" i="0" u="none" strike="noStrike" kern="1200" dirty="0" smtClean="0">
                          <a:solidFill>
                            <a:srgbClr val="000000"/>
                          </a:solidFill>
                          <a:latin typeface="Calibri"/>
                        </a:rPr>
                        <a:t> 66</a:t>
                      </a:r>
                      <a:r>
                        <a:rPr lang="hu-HU" sz="1800" b="0" i="0" u="none" strike="noStrike" kern="1200" dirty="0" smtClean="0">
                          <a:solidFill>
                            <a:srgbClr val="000000"/>
                          </a:solidFill>
                          <a:latin typeface="Calibri"/>
                        </a:rPr>
                        <a:t> </a:t>
                      </a:r>
                      <a:endParaRPr lang="hu-HU" sz="1800" b="1" i="0" u="none" strike="noStrike" kern="1200" dirty="0">
                        <a:solidFill>
                          <a:srgbClr val="000000"/>
                        </a:solidFill>
                        <a:latin typeface="Calibri"/>
                      </a:endParaRPr>
                    </a:p>
                  </a:txBody>
                  <a:tcPr marL="9525" marR="9525" marT="9525" marB="0"/>
                </a:tc>
                <a:tc>
                  <a:txBody>
                    <a:bodyPr/>
                    <a:lstStyle/>
                    <a:p>
                      <a:pPr marL="0" algn="ctr" rtl="0" eaLnBrk="1" fontAlgn="t" latinLnBrk="0" hangingPunct="1">
                        <a:spcBef>
                          <a:spcPts val="0"/>
                        </a:spcBef>
                        <a:spcAft>
                          <a:spcPts val="0"/>
                        </a:spcAft>
                      </a:pPr>
                      <a:r>
                        <a:rPr lang="hu-HU" sz="1800" b="1" i="0" u="none" strike="noStrike" kern="1200" dirty="0" smtClean="0">
                          <a:solidFill>
                            <a:srgbClr val="000000"/>
                          </a:solidFill>
                          <a:latin typeface="Calibri"/>
                        </a:rPr>
                        <a:t>169,6</a:t>
                      </a:r>
                      <a:endParaRPr lang="hu-HU" sz="1800" b="0" i="0" u="none" strike="noStrike" dirty="0">
                        <a:latin typeface="Arial"/>
                      </a:endParaRPr>
                    </a:p>
                  </a:txBody>
                  <a:tcPr marL="9525" marR="9525" marT="9525" marB="0"/>
                </a:tc>
                <a:tc>
                  <a:txBody>
                    <a:bodyPr/>
                    <a:lstStyle/>
                    <a:p>
                      <a:pPr marL="0" algn="ctr" rtl="0" eaLnBrk="1" fontAlgn="t" latinLnBrk="0" hangingPunct="1">
                        <a:spcBef>
                          <a:spcPts val="0"/>
                        </a:spcBef>
                        <a:spcAft>
                          <a:spcPts val="0"/>
                        </a:spcAft>
                      </a:pPr>
                      <a:r>
                        <a:rPr lang="hu-HU" sz="1800" b="1" i="0" u="none" strike="noStrike" kern="1200" dirty="0" smtClean="0">
                          <a:solidFill>
                            <a:srgbClr val="000000"/>
                          </a:solidFill>
                          <a:latin typeface="Calibri"/>
                        </a:rPr>
                        <a:t>4,1</a:t>
                      </a:r>
                      <a:endParaRPr lang="hu-HU" sz="1800" b="0" i="0" u="none" strike="noStrike" dirty="0">
                        <a:latin typeface="Arial"/>
                      </a:endParaRPr>
                    </a:p>
                  </a:txBody>
                  <a:tcPr marL="9525" marR="9525" marT="9525" marB="0"/>
                </a:tc>
              </a:tr>
              <a:tr h="283552">
                <a:tc>
                  <a:txBody>
                    <a:bodyPr/>
                    <a:lstStyle/>
                    <a:p>
                      <a:pPr algn="l" rtl="0" fontAlgn="t"/>
                      <a:r>
                        <a:rPr lang="hu-HU" sz="1800" b="1" i="1" u="none" strike="noStrike" dirty="0" smtClean="0">
                          <a:solidFill>
                            <a:srgbClr val="000000"/>
                          </a:solidFill>
                          <a:latin typeface="Calibri"/>
                        </a:rPr>
                        <a:t>17. </a:t>
                      </a:r>
                      <a:endParaRPr lang="hu-HU" sz="1800" b="1" i="1" u="none" strike="noStrike" dirty="0">
                        <a:solidFill>
                          <a:srgbClr val="000000"/>
                        </a:solidFill>
                        <a:latin typeface="Calibri"/>
                      </a:endParaRPr>
                    </a:p>
                  </a:txBody>
                  <a:tcPr marL="9525" marR="9525" marT="9525" marB="0"/>
                </a:tc>
                <a:tc>
                  <a:txBody>
                    <a:bodyPr/>
                    <a:lstStyle/>
                    <a:p>
                      <a:pPr marL="0" algn="ctr" rtl="0" eaLnBrk="1" fontAlgn="t" latinLnBrk="0" hangingPunct="1">
                        <a:spcBef>
                          <a:spcPts val="0"/>
                        </a:spcBef>
                        <a:spcAft>
                          <a:spcPts val="0"/>
                        </a:spcAft>
                      </a:pPr>
                      <a:r>
                        <a:rPr lang="hu-HU" sz="1800" b="1" i="0" u="none" strike="noStrike" kern="1200" dirty="0">
                          <a:solidFill>
                            <a:srgbClr val="000000"/>
                          </a:solidFill>
                          <a:latin typeface="Calibri"/>
                        </a:rPr>
                        <a:t>ENI</a:t>
                      </a:r>
                      <a:endParaRPr lang="hu-HU" sz="1800" b="0" i="0" u="none" strike="noStrike" dirty="0">
                        <a:latin typeface="Arial"/>
                      </a:endParaRPr>
                    </a:p>
                  </a:txBody>
                  <a:tcPr marL="9525" marR="9525" marT="9525" marB="0"/>
                </a:tc>
                <a:tc>
                  <a:txBody>
                    <a:bodyPr/>
                    <a:lstStyle/>
                    <a:p>
                      <a:pPr marL="0" algn="ctr" rtl="0" eaLnBrk="1" fontAlgn="t" latinLnBrk="0" hangingPunct="1">
                        <a:spcBef>
                          <a:spcPts val="0"/>
                        </a:spcBef>
                        <a:spcAft>
                          <a:spcPts val="0"/>
                        </a:spcAft>
                      </a:pPr>
                      <a:r>
                        <a:rPr lang="hu-HU" sz="1800" b="1" i="0" u="none" strike="noStrike" kern="1200" dirty="0" smtClean="0">
                          <a:solidFill>
                            <a:srgbClr val="000000"/>
                          </a:solidFill>
                          <a:latin typeface="Calibri"/>
                        </a:rPr>
                        <a:t>167,9</a:t>
                      </a:r>
                      <a:endParaRPr lang="hu-HU" sz="1800" b="0" i="0" u="none" strike="noStrike" dirty="0">
                        <a:latin typeface="Arial"/>
                      </a:endParaRPr>
                    </a:p>
                  </a:txBody>
                  <a:tcPr marL="9525" marR="9525" marT="9525" marB="0"/>
                </a:tc>
                <a:tc>
                  <a:txBody>
                    <a:bodyPr/>
                    <a:lstStyle/>
                    <a:p>
                      <a:pPr marL="0" algn="ctr" rtl="0" eaLnBrk="1" fontAlgn="t" latinLnBrk="0" hangingPunct="1">
                        <a:spcBef>
                          <a:spcPts val="0"/>
                        </a:spcBef>
                        <a:spcAft>
                          <a:spcPts val="0"/>
                        </a:spcAft>
                      </a:pPr>
                      <a:r>
                        <a:rPr lang="hu-HU" sz="1800" b="1" i="0" u="none" strike="noStrike" kern="1200" dirty="0" smtClean="0">
                          <a:solidFill>
                            <a:srgbClr val="000000"/>
                          </a:solidFill>
                          <a:latin typeface="Calibri"/>
                        </a:rPr>
                        <a:t>10,0</a:t>
                      </a:r>
                      <a:endParaRPr lang="hu-HU" sz="1800" b="0" i="0" u="none" strike="noStrike" dirty="0">
                        <a:latin typeface="Arial"/>
                      </a:endParaRPr>
                    </a:p>
                  </a:txBody>
                  <a:tcPr marL="9525" marR="9525" marT="9525" marB="0"/>
                </a:tc>
              </a:tr>
              <a:tr h="215731">
                <a:tc>
                  <a:txBody>
                    <a:bodyPr/>
                    <a:lstStyle/>
                    <a:p>
                      <a:pPr algn="l" rtl="0" fontAlgn="t"/>
                      <a:r>
                        <a:rPr lang="hu-HU" sz="1800" b="1" i="1" u="none" strike="noStrike" dirty="0" smtClean="0">
                          <a:solidFill>
                            <a:srgbClr val="000000"/>
                          </a:solidFill>
                          <a:latin typeface="Calibri"/>
                        </a:rPr>
                        <a:t>21.</a:t>
                      </a:r>
                      <a:endParaRPr lang="hu-HU" sz="1800" b="1" i="1" u="none" strike="noStrike" dirty="0">
                        <a:solidFill>
                          <a:srgbClr val="000000"/>
                        </a:solidFill>
                        <a:latin typeface="Calibri"/>
                      </a:endParaRPr>
                    </a:p>
                  </a:txBody>
                  <a:tcPr marL="9525" marR="9525" marT="9525" marB="0"/>
                </a:tc>
                <a:tc>
                  <a:txBody>
                    <a:bodyPr/>
                    <a:lstStyle/>
                    <a:p>
                      <a:pPr marL="0" algn="ctr" rtl="0" eaLnBrk="1" fontAlgn="t" latinLnBrk="0" hangingPunct="1">
                        <a:spcBef>
                          <a:spcPts val="0"/>
                        </a:spcBef>
                        <a:spcAft>
                          <a:spcPts val="0"/>
                        </a:spcAft>
                      </a:pPr>
                      <a:r>
                        <a:rPr lang="hu-HU" sz="1800" b="1" i="0" u="none" strike="noStrike" kern="1200" dirty="0">
                          <a:solidFill>
                            <a:srgbClr val="000000"/>
                          </a:solidFill>
                          <a:latin typeface="Calibri"/>
                        </a:rPr>
                        <a:t>Gazprom    </a:t>
                      </a:r>
                      <a:endParaRPr lang="hu-HU" sz="1800" b="0" i="0" u="none" strike="noStrike" dirty="0">
                        <a:latin typeface="Arial"/>
                      </a:endParaRPr>
                    </a:p>
                  </a:txBody>
                  <a:tcPr marL="9525" marR="9525" marT="9525" marB="0"/>
                </a:tc>
                <a:tc>
                  <a:txBody>
                    <a:bodyPr/>
                    <a:lstStyle/>
                    <a:p>
                      <a:pPr marL="0" algn="ctr" rtl="0" eaLnBrk="1" fontAlgn="t" latinLnBrk="0" hangingPunct="1">
                        <a:spcBef>
                          <a:spcPts val="0"/>
                        </a:spcBef>
                        <a:spcAft>
                          <a:spcPts val="0"/>
                        </a:spcAft>
                      </a:pPr>
                      <a:r>
                        <a:rPr lang="hu-HU" sz="1800" b="1" i="0" u="none" strike="noStrike" kern="1200" dirty="0" smtClean="0">
                          <a:solidFill>
                            <a:srgbClr val="000000"/>
                          </a:solidFill>
                          <a:latin typeface="Calibri"/>
                        </a:rPr>
                        <a:t>153,5</a:t>
                      </a:r>
                      <a:endParaRPr lang="hu-HU" sz="1800" b="0" i="0" u="none" strike="noStrike" dirty="0">
                        <a:latin typeface="Arial"/>
                      </a:endParaRPr>
                    </a:p>
                  </a:txBody>
                  <a:tcPr marL="9525" marR="9525" marT="9525" marB="0"/>
                </a:tc>
                <a:tc>
                  <a:txBody>
                    <a:bodyPr/>
                    <a:lstStyle/>
                    <a:p>
                      <a:pPr marL="0" algn="ctr" rtl="0" eaLnBrk="1" fontAlgn="t" latinLnBrk="0" hangingPunct="1">
                        <a:spcBef>
                          <a:spcPts val="0"/>
                        </a:spcBef>
                        <a:spcAft>
                          <a:spcPts val="0"/>
                        </a:spcAft>
                      </a:pPr>
                      <a:r>
                        <a:rPr lang="hu-HU" sz="1800" b="1" i="0" u="none" strike="noStrike" kern="1200" dirty="0" smtClean="0">
                          <a:solidFill>
                            <a:srgbClr val="000000"/>
                          </a:solidFill>
                          <a:latin typeface="Calibri"/>
                        </a:rPr>
                        <a:t>38,1</a:t>
                      </a:r>
                      <a:endParaRPr lang="hu-HU" sz="1800" b="0" i="0" u="none" strike="noStrike" dirty="0">
                        <a:latin typeface="Arial"/>
                      </a:endParaRPr>
                    </a:p>
                  </a:txBody>
                  <a:tcPr marL="9525" marR="9525" marT="9525" marB="0"/>
                </a:tc>
              </a:tr>
              <a:tr h="291926">
                <a:tc>
                  <a:txBody>
                    <a:bodyPr/>
                    <a:lstStyle/>
                    <a:p>
                      <a:pPr algn="l" rtl="0" fontAlgn="t"/>
                      <a:r>
                        <a:rPr lang="hu-HU" sz="1800" b="1" i="1" u="none" strike="noStrike" dirty="0" smtClean="0">
                          <a:solidFill>
                            <a:srgbClr val="000000"/>
                          </a:solidFill>
                          <a:latin typeface="Calibri"/>
                        </a:rPr>
                        <a:t>25.</a:t>
                      </a:r>
                      <a:r>
                        <a:rPr lang="hu-HU" sz="1800" b="0" i="0" u="none" strike="noStrike" dirty="0" smtClean="0">
                          <a:solidFill>
                            <a:srgbClr val="000000"/>
                          </a:solidFill>
                          <a:latin typeface="Arial"/>
                        </a:rPr>
                        <a:t> </a:t>
                      </a:r>
                      <a:endParaRPr lang="hu-HU" sz="1800" b="1" i="1" u="none" strike="noStrike" dirty="0">
                        <a:solidFill>
                          <a:srgbClr val="000000"/>
                        </a:solidFill>
                        <a:latin typeface="Calibri"/>
                      </a:endParaRPr>
                    </a:p>
                  </a:txBody>
                  <a:tcPr marL="9525" marR="9525" marT="9525" marB="0"/>
                </a:tc>
                <a:tc>
                  <a:txBody>
                    <a:bodyPr/>
                    <a:lstStyle/>
                    <a:p>
                      <a:pPr algn="ctr" rtl="0" fontAlgn="t"/>
                      <a:r>
                        <a:rPr lang="hu-HU" sz="1800" b="1" i="0" u="none" strike="noStrike" dirty="0" err="1" smtClean="0">
                          <a:solidFill>
                            <a:srgbClr val="000000"/>
                          </a:solidFill>
                          <a:latin typeface="Calibri"/>
                        </a:rPr>
                        <a:t>Petrobras</a:t>
                      </a:r>
                      <a:r>
                        <a:rPr lang="hu-HU" sz="1800" b="1" i="0" u="none" strike="noStrike" dirty="0" smtClean="0">
                          <a:solidFill>
                            <a:srgbClr val="000000"/>
                          </a:solidFill>
                          <a:latin typeface="Calibri"/>
                        </a:rPr>
                        <a:t>       </a:t>
                      </a:r>
                      <a:endParaRPr lang="hu-HU" sz="1800" b="1" i="0" u="none" strike="noStrike" dirty="0">
                        <a:solidFill>
                          <a:srgbClr val="000000"/>
                        </a:solidFill>
                        <a:latin typeface="Calibri"/>
                      </a:endParaRPr>
                    </a:p>
                  </a:txBody>
                  <a:tcPr marL="9525" marR="9525" marT="9525" marB="0"/>
                </a:tc>
                <a:tc>
                  <a:txBody>
                    <a:bodyPr/>
                    <a:lstStyle/>
                    <a:p>
                      <a:pPr algn="ctr" rtl="0" fontAlgn="t"/>
                      <a:r>
                        <a:rPr lang="hu-HU" sz="1800" b="1" i="0" u="none" strike="noStrike" dirty="0" smtClean="0">
                          <a:solidFill>
                            <a:srgbClr val="000000"/>
                          </a:solidFill>
                          <a:latin typeface="Calibri"/>
                        </a:rPr>
                        <a:t>144,1</a:t>
                      </a:r>
                      <a:endParaRPr lang="hu-HU" sz="1800" b="1" i="0" u="none" strike="noStrike" dirty="0">
                        <a:solidFill>
                          <a:srgbClr val="000000"/>
                        </a:solidFill>
                        <a:latin typeface="Calibri"/>
                      </a:endParaRPr>
                    </a:p>
                  </a:txBody>
                  <a:tcPr marL="9525" marR="9525" marT="9525" marB="0"/>
                </a:tc>
                <a:tc>
                  <a:txBody>
                    <a:bodyPr/>
                    <a:lstStyle/>
                    <a:p>
                      <a:pPr algn="ctr" rtl="0" fontAlgn="t"/>
                      <a:r>
                        <a:rPr lang="hu-HU" sz="1800" b="1" i="0" u="none" strike="noStrike" dirty="0" smtClean="0">
                          <a:solidFill>
                            <a:srgbClr val="000000"/>
                          </a:solidFill>
                          <a:latin typeface="Calibri"/>
                        </a:rPr>
                        <a:t>11,0</a:t>
                      </a:r>
                    </a:p>
                    <a:p>
                      <a:pPr algn="ctr" rtl="0" fontAlgn="t"/>
                      <a:r>
                        <a:rPr lang="hu-HU" sz="1800" b="1" i="0" u="none" strike="noStrike" dirty="0" smtClean="0">
                          <a:solidFill>
                            <a:srgbClr val="000000"/>
                          </a:solidFill>
                          <a:latin typeface="Calibri"/>
                        </a:rPr>
                        <a:t>2,1</a:t>
                      </a:r>
                      <a:endParaRPr lang="hu-HU" sz="1800" b="1" i="0" u="none" strike="noStrike" dirty="0">
                        <a:solidFill>
                          <a:srgbClr val="000000"/>
                        </a:solidFill>
                        <a:latin typeface="Calibri"/>
                      </a:endParaRPr>
                    </a:p>
                  </a:txBody>
                  <a:tcPr marL="9525" marR="9525" marT="9525" marB="0"/>
                </a:tc>
              </a:tr>
              <a:tr h="288032">
                <a:tc>
                  <a:txBody>
                    <a:bodyPr/>
                    <a:lstStyle/>
                    <a:p>
                      <a:pPr algn="l" rtl="0" fontAlgn="t"/>
                      <a:r>
                        <a:rPr lang="hu-HU" sz="1800" b="1" i="1" u="none" strike="noStrike" dirty="0" smtClean="0">
                          <a:solidFill>
                            <a:srgbClr val="000000"/>
                          </a:solidFill>
                          <a:latin typeface="Calibri"/>
                        </a:rPr>
                        <a:t>36.</a:t>
                      </a:r>
                      <a:r>
                        <a:rPr lang="hu-HU" sz="1800" b="0" i="0" u="none" strike="noStrike" dirty="0" smtClean="0">
                          <a:solidFill>
                            <a:srgbClr val="000000"/>
                          </a:solidFill>
                          <a:latin typeface="Arial"/>
                        </a:rPr>
                        <a:t> </a:t>
                      </a:r>
                      <a:endParaRPr lang="hu-HU" sz="1800" b="1" i="1" u="none" strike="noStrike" dirty="0">
                        <a:solidFill>
                          <a:srgbClr val="000000"/>
                        </a:solidFill>
                        <a:latin typeface="Calibri"/>
                      </a:endParaRPr>
                    </a:p>
                  </a:txBody>
                  <a:tcPr marL="9525" marR="9525" marT="9525" marB="0"/>
                </a:tc>
                <a:tc>
                  <a:txBody>
                    <a:bodyPr/>
                    <a:lstStyle/>
                    <a:p>
                      <a:pPr algn="ctr" rtl="0" fontAlgn="t"/>
                      <a:r>
                        <a:rPr lang="hu-HU" sz="1800" b="1" i="0" u="none" strike="noStrike" dirty="0" err="1">
                          <a:solidFill>
                            <a:srgbClr val="000000"/>
                          </a:solidFill>
                          <a:latin typeface="Calibri"/>
                        </a:rPr>
                        <a:t>Pemex</a:t>
                      </a:r>
                      <a:endParaRPr lang="hu-HU" sz="1800" b="1" i="0" u="none" strike="noStrike" dirty="0">
                        <a:solidFill>
                          <a:srgbClr val="000000"/>
                        </a:solidFill>
                        <a:latin typeface="Calibri"/>
                      </a:endParaRPr>
                    </a:p>
                  </a:txBody>
                  <a:tcPr marL="9525" marR="9525" marT="9525" marB="0"/>
                </a:tc>
                <a:tc>
                  <a:txBody>
                    <a:bodyPr/>
                    <a:lstStyle/>
                    <a:p>
                      <a:pPr algn="ctr" rtl="0" fontAlgn="t"/>
                      <a:r>
                        <a:rPr lang="hu-HU" sz="1800" b="1" i="0" u="none" strike="noStrike" dirty="0" smtClean="0">
                          <a:solidFill>
                            <a:srgbClr val="000000"/>
                          </a:solidFill>
                          <a:latin typeface="Calibri"/>
                        </a:rPr>
                        <a:t>125,2</a:t>
                      </a:r>
                      <a:endParaRPr lang="hu-HU" sz="1800" b="1" i="0" u="none" strike="noStrike" dirty="0">
                        <a:solidFill>
                          <a:srgbClr val="000000"/>
                        </a:solidFill>
                        <a:latin typeface="Calibri"/>
                      </a:endParaRPr>
                    </a:p>
                  </a:txBody>
                  <a:tcPr marL="9525" marR="9525" marT="9525" marB="0"/>
                </a:tc>
                <a:tc>
                  <a:txBody>
                    <a:bodyPr/>
                    <a:lstStyle/>
                    <a:p>
                      <a:pPr algn="ctr" rtl="0" fontAlgn="t"/>
                      <a:r>
                        <a:rPr lang="hu-HU" sz="1800" b="1" i="0" u="none" strike="noStrike" dirty="0" smtClean="0">
                          <a:solidFill>
                            <a:srgbClr val="000000"/>
                          </a:solidFill>
                          <a:latin typeface="Calibri"/>
                        </a:rPr>
                        <a:t>0,2</a:t>
                      </a:r>
                      <a:endParaRPr lang="hu-HU" sz="1800" b="1" i="0" u="none" strike="noStrike" dirty="0">
                        <a:solidFill>
                          <a:srgbClr val="000000"/>
                        </a:solidFill>
                        <a:latin typeface="Calibri"/>
                      </a:endParaRPr>
                    </a:p>
                  </a:txBody>
                  <a:tcPr marL="9525" marR="9525" marT="9525" marB="0"/>
                </a:tc>
              </a:tr>
              <a:tr h="216024">
                <a:tc>
                  <a:txBody>
                    <a:bodyPr/>
                    <a:lstStyle/>
                    <a:p>
                      <a:pPr algn="l" rtl="0" fontAlgn="t"/>
                      <a:r>
                        <a:rPr lang="hu-HU" sz="1800" b="1" i="1" u="none" strike="noStrike" dirty="0" smtClean="0">
                          <a:solidFill>
                            <a:srgbClr val="000000"/>
                          </a:solidFill>
                          <a:latin typeface="Calibri"/>
                        </a:rPr>
                        <a:t>38.</a:t>
                      </a:r>
                      <a:endParaRPr lang="hu-HU" sz="1800" b="1" i="1" u="none" strike="noStrike" dirty="0">
                        <a:solidFill>
                          <a:srgbClr val="000000"/>
                        </a:solidFill>
                        <a:latin typeface="Calibri"/>
                      </a:endParaRPr>
                    </a:p>
                  </a:txBody>
                  <a:tcPr marL="9525" marR="9525" marT="9525" marB="0"/>
                </a:tc>
                <a:tc>
                  <a:txBody>
                    <a:bodyPr/>
                    <a:lstStyle/>
                    <a:p>
                      <a:pPr algn="ctr" rtl="0" fontAlgn="t"/>
                      <a:r>
                        <a:rPr lang="hu-HU" sz="1800" b="1" i="0" u="none" strike="noStrike" dirty="0">
                          <a:solidFill>
                            <a:srgbClr val="000000"/>
                          </a:solidFill>
                          <a:latin typeface="Calibri"/>
                        </a:rPr>
                        <a:t>PDVSA</a:t>
                      </a:r>
                    </a:p>
                  </a:txBody>
                  <a:tcPr marL="9525" marR="9525" marT="9525" marB="0"/>
                </a:tc>
                <a:tc>
                  <a:txBody>
                    <a:bodyPr/>
                    <a:lstStyle/>
                    <a:p>
                      <a:pPr algn="ctr" rtl="0" fontAlgn="t"/>
                      <a:r>
                        <a:rPr lang="hu-HU" sz="1800" b="1" i="0" u="none" strike="noStrike" dirty="0" smtClean="0">
                          <a:solidFill>
                            <a:srgbClr val="000000"/>
                          </a:solidFill>
                          <a:latin typeface="Calibri"/>
                        </a:rPr>
                        <a:t>124,5</a:t>
                      </a:r>
                      <a:endParaRPr lang="hu-HU" sz="1800" b="1" i="0" u="none" strike="noStrike" dirty="0">
                        <a:solidFill>
                          <a:srgbClr val="000000"/>
                        </a:solidFill>
                        <a:latin typeface="Calibri"/>
                      </a:endParaRPr>
                    </a:p>
                  </a:txBody>
                  <a:tcPr marL="9525" marR="9525" marT="9525" marB="0"/>
                </a:tc>
                <a:tc>
                  <a:txBody>
                    <a:bodyPr/>
                    <a:lstStyle/>
                    <a:p>
                      <a:pPr algn="ctr" rtl="0" fontAlgn="t"/>
                      <a:r>
                        <a:rPr lang="hu-HU" sz="1800" b="1" i="0" u="none" strike="noStrike" dirty="0" smtClean="0">
                          <a:solidFill>
                            <a:srgbClr val="000000"/>
                          </a:solidFill>
                          <a:latin typeface="Calibri"/>
                        </a:rPr>
                        <a:t>2,7</a:t>
                      </a:r>
                      <a:endParaRPr lang="hu-HU" sz="1800" b="1" i="0" u="none" strike="noStrike" dirty="0">
                        <a:solidFill>
                          <a:srgbClr val="000000"/>
                        </a:solidFill>
                        <a:latin typeface="Calibri"/>
                      </a:endParaRPr>
                    </a:p>
                  </a:txBody>
                  <a:tcPr marL="9525" marR="9525" marT="9525" marB="0"/>
                </a:tc>
              </a:tr>
              <a:tr h="220211">
                <a:tc>
                  <a:txBody>
                    <a:bodyPr/>
                    <a:lstStyle/>
                    <a:p>
                      <a:pPr algn="l" fontAlgn="b"/>
                      <a:r>
                        <a:rPr lang="hu-HU" sz="1800" b="1" i="1" u="none" strike="noStrike" dirty="0" smtClean="0">
                          <a:solidFill>
                            <a:srgbClr val="000000"/>
                          </a:solidFill>
                          <a:latin typeface="Calibri"/>
                        </a:rPr>
                        <a:t>39.</a:t>
                      </a:r>
                      <a:endParaRPr lang="hu-HU" sz="1800" b="1" i="1" u="none" strike="noStrike" dirty="0">
                        <a:solidFill>
                          <a:srgbClr val="000000"/>
                        </a:solidFill>
                        <a:latin typeface="Calibri"/>
                      </a:endParaRPr>
                    </a:p>
                  </a:txBody>
                  <a:tcPr marL="9525" marR="9525" marT="9525" marB="0" anchor="b"/>
                </a:tc>
                <a:tc>
                  <a:txBody>
                    <a:bodyPr/>
                    <a:lstStyle/>
                    <a:p>
                      <a:pPr algn="ctr" rtl="0" fontAlgn="t"/>
                      <a:r>
                        <a:rPr lang="hu-HU" sz="1800" b="1" i="0" u="none" strike="noStrike" dirty="0" err="1" smtClean="0">
                          <a:solidFill>
                            <a:srgbClr val="000000"/>
                          </a:solidFill>
                          <a:latin typeface="Calibri"/>
                        </a:rPr>
                        <a:t>Statoil</a:t>
                      </a:r>
                      <a:endParaRPr lang="hu-HU" sz="1800" b="1" i="0" u="none" strike="noStrike" dirty="0">
                        <a:solidFill>
                          <a:srgbClr val="000000"/>
                        </a:solidFill>
                        <a:latin typeface="Calibri"/>
                      </a:endParaRPr>
                    </a:p>
                  </a:txBody>
                  <a:tcPr marL="9525" marR="9525" marT="9525" marB="0"/>
                </a:tc>
                <a:tc>
                  <a:txBody>
                    <a:bodyPr/>
                    <a:lstStyle/>
                    <a:p>
                      <a:pPr algn="ctr" rtl="0" fontAlgn="t"/>
                      <a:r>
                        <a:rPr lang="hu-HU" sz="1800" b="1" i="0" u="none" strike="noStrike" dirty="0" smtClean="0">
                          <a:solidFill>
                            <a:srgbClr val="000000"/>
                          </a:solidFill>
                          <a:latin typeface="Calibri"/>
                        </a:rPr>
                        <a:t>124,4</a:t>
                      </a:r>
                      <a:endParaRPr lang="hu-HU" sz="1800" b="1" i="0" u="none" strike="noStrike" dirty="0">
                        <a:solidFill>
                          <a:srgbClr val="000000"/>
                        </a:solidFill>
                        <a:latin typeface="Calibri"/>
                      </a:endParaRPr>
                    </a:p>
                  </a:txBody>
                  <a:tcPr marL="9525" marR="9525" marT="9525" marB="0"/>
                </a:tc>
                <a:tc>
                  <a:txBody>
                    <a:bodyPr/>
                    <a:lstStyle/>
                    <a:p>
                      <a:pPr algn="ctr" rtl="0" fontAlgn="t"/>
                      <a:r>
                        <a:rPr lang="hu-HU" sz="1800" b="1" i="0" u="none" strike="noStrike" dirty="0" smtClean="0">
                          <a:solidFill>
                            <a:srgbClr val="000000"/>
                          </a:solidFill>
                          <a:latin typeface="Calibri"/>
                        </a:rPr>
                        <a:t>11,8</a:t>
                      </a:r>
                      <a:endParaRPr lang="hu-HU" sz="1800" b="1" i="0" u="none" strike="noStrike" dirty="0">
                        <a:solidFill>
                          <a:srgbClr val="000000"/>
                        </a:solidFill>
                        <a:latin typeface="Calibri"/>
                      </a:endParaRPr>
                    </a:p>
                  </a:txBody>
                  <a:tcPr marL="9525" marR="9525" marT="9525" marB="0"/>
                </a:tc>
              </a:tr>
              <a:tr h="398016">
                <a:tc>
                  <a:txBody>
                    <a:bodyPr/>
                    <a:lstStyle/>
                    <a:p>
                      <a:pPr algn="l" rtl="0" fontAlgn="t"/>
                      <a:r>
                        <a:rPr lang="hu-HU" sz="1800" b="1" i="1" u="none" strike="noStrike" dirty="0" smtClean="0">
                          <a:solidFill>
                            <a:srgbClr val="000000"/>
                          </a:solidFill>
                          <a:latin typeface="Calibri"/>
                        </a:rPr>
                        <a:t>46. </a:t>
                      </a:r>
                      <a:endParaRPr lang="hu-HU" sz="1800" b="1" i="1" u="none" strike="noStrike" dirty="0">
                        <a:solidFill>
                          <a:srgbClr val="000000"/>
                        </a:solidFill>
                        <a:latin typeface="Calibri"/>
                      </a:endParaRPr>
                    </a:p>
                  </a:txBody>
                  <a:tcPr marL="9525" marR="9525" marT="9525" marB="0"/>
                </a:tc>
                <a:tc>
                  <a:txBody>
                    <a:bodyPr/>
                    <a:lstStyle/>
                    <a:p>
                      <a:pPr algn="ctr" rtl="0" fontAlgn="t"/>
                      <a:r>
                        <a:rPr lang="hu-HU" sz="1800" b="1" i="0" u="none" strike="noStrike" dirty="0" err="1">
                          <a:solidFill>
                            <a:srgbClr val="000000"/>
                          </a:solidFill>
                          <a:latin typeface="Calibri"/>
                        </a:rPr>
                        <a:t>Lukoil</a:t>
                      </a:r>
                      <a:endParaRPr lang="hu-HU" sz="1800" b="1" i="0" u="none" strike="noStrike" dirty="0">
                        <a:solidFill>
                          <a:srgbClr val="000000"/>
                        </a:solidFill>
                        <a:latin typeface="Calibri"/>
                      </a:endParaRPr>
                    </a:p>
                  </a:txBody>
                  <a:tcPr marL="9525" marR="9525" marT="9525" marB="0"/>
                </a:tc>
                <a:tc>
                  <a:txBody>
                    <a:bodyPr/>
                    <a:lstStyle/>
                    <a:p>
                      <a:pPr algn="ctr" rtl="0" fontAlgn="t"/>
                      <a:r>
                        <a:rPr lang="hu-HU" sz="1800" b="1" i="0" u="none" strike="noStrike" dirty="0" smtClean="0">
                          <a:solidFill>
                            <a:srgbClr val="000000"/>
                          </a:solidFill>
                          <a:latin typeface="Calibri"/>
                        </a:rPr>
                        <a:t>116,3</a:t>
                      </a:r>
                      <a:endParaRPr lang="hu-HU" sz="1800" b="1" i="0" u="none" strike="noStrike" dirty="0">
                        <a:solidFill>
                          <a:srgbClr val="000000"/>
                        </a:solidFill>
                        <a:latin typeface="Calibri"/>
                      </a:endParaRPr>
                    </a:p>
                  </a:txBody>
                  <a:tcPr marL="9525" marR="9525" marT="9525" marB="0"/>
                </a:tc>
                <a:tc>
                  <a:txBody>
                    <a:bodyPr/>
                    <a:lstStyle/>
                    <a:p>
                      <a:pPr algn="ctr" rtl="0" fontAlgn="t"/>
                      <a:r>
                        <a:rPr lang="hu-HU" sz="1800" b="1" i="0" u="none" strike="noStrike" dirty="0" smtClean="0">
                          <a:solidFill>
                            <a:srgbClr val="000000"/>
                          </a:solidFill>
                          <a:latin typeface="Calibri"/>
                        </a:rPr>
                        <a:t>11,0</a:t>
                      </a:r>
                      <a:endParaRPr lang="hu-HU" sz="1800" b="1" i="0" u="none" strike="noStrike" dirty="0">
                        <a:solidFill>
                          <a:srgbClr val="000000"/>
                        </a:solidFill>
                        <a:latin typeface="Calibri"/>
                      </a:endParaRPr>
                    </a:p>
                  </a:txBody>
                  <a:tcPr marL="9525" marR="9525" marT="9525" marB="0"/>
                </a:tc>
              </a:tr>
            </a:tbl>
          </a:graphicData>
        </a:graphic>
      </p:graphicFrame>
      <p:graphicFrame>
        <p:nvGraphicFramePr>
          <p:cNvPr id="7" name="Tartalom helye 6"/>
          <p:cNvGraphicFramePr>
            <a:graphicFrameLocks noGrp="1"/>
          </p:cNvGraphicFramePr>
          <p:nvPr>
            <p:ph sz="half" idx="2"/>
          </p:nvPr>
        </p:nvGraphicFramePr>
        <p:xfrm>
          <a:off x="4648200" y="1484784"/>
          <a:ext cx="4396429" cy="3496654"/>
        </p:xfrm>
        <a:graphic>
          <a:graphicData uri="http://schemas.openxmlformats.org/drawingml/2006/table">
            <a:tbl>
              <a:tblPr firstRow="1" bandRow="1">
                <a:tableStyleId>{5C22544A-7EE6-4342-B048-85BDC9FD1C3A}</a:tableStyleId>
              </a:tblPr>
              <a:tblGrid>
                <a:gridCol w="849630"/>
                <a:gridCol w="1378426"/>
                <a:gridCol w="1044422"/>
                <a:gridCol w="1123951"/>
              </a:tblGrid>
              <a:tr h="648072">
                <a:tc>
                  <a:txBody>
                    <a:bodyPr/>
                    <a:lstStyle/>
                    <a:p>
                      <a:r>
                        <a:rPr lang="hu-HU" sz="1800" dirty="0" smtClean="0"/>
                        <a:t>Global</a:t>
                      </a:r>
                    </a:p>
                    <a:p>
                      <a:r>
                        <a:rPr lang="hu-HU" sz="1800" dirty="0" smtClean="0"/>
                        <a:t>500</a:t>
                      </a:r>
                    </a:p>
                    <a:p>
                      <a:endParaRPr lang="hu-HU" sz="1800" dirty="0"/>
                    </a:p>
                  </a:txBody>
                  <a:tcPr/>
                </a:tc>
                <a:tc>
                  <a:txBody>
                    <a:bodyPr/>
                    <a:lstStyle/>
                    <a:p>
                      <a:pPr algn="ctr"/>
                      <a:r>
                        <a:rPr lang="hu-HU" sz="1800" dirty="0" smtClean="0"/>
                        <a:t>Cég</a:t>
                      </a:r>
                      <a:endParaRPr lang="hu-HU" sz="1800" dirty="0"/>
                    </a:p>
                  </a:txBody>
                  <a:tcPr/>
                </a:tc>
                <a:tc>
                  <a:txBody>
                    <a:bodyPr/>
                    <a:lstStyle/>
                    <a:p>
                      <a:pPr algn="ctr"/>
                      <a:r>
                        <a:rPr lang="hu-HU" sz="1800" dirty="0" smtClean="0"/>
                        <a:t>Bevétel,</a:t>
                      </a:r>
                    </a:p>
                    <a:p>
                      <a:pPr algn="ctr"/>
                      <a:r>
                        <a:rPr lang="hu-HU" sz="1800" dirty="0" err="1" smtClean="0"/>
                        <a:t>MrdUSD</a:t>
                      </a:r>
                      <a:endParaRPr lang="hu-HU" sz="1800" dirty="0"/>
                    </a:p>
                  </a:txBody>
                  <a:tcPr/>
                </a:tc>
                <a:tc>
                  <a:txBody>
                    <a:bodyPr/>
                    <a:lstStyle/>
                    <a:p>
                      <a:pPr algn="ctr"/>
                      <a:r>
                        <a:rPr lang="hu-HU" sz="1800" dirty="0" smtClean="0"/>
                        <a:t>Profit,</a:t>
                      </a:r>
                    </a:p>
                    <a:p>
                      <a:pPr algn="ctr"/>
                      <a:r>
                        <a:rPr lang="hu-HU" sz="1800" dirty="0" err="1" smtClean="0"/>
                        <a:t>MrdUSD</a:t>
                      </a:r>
                      <a:endParaRPr lang="hu-HU" sz="1800" dirty="0"/>
                    </a:p>
                  </a:txBody>
                  <a:tcPr/>
                </a:tc>
              </a:tr>
              <a:tr h="397838">
                <a:tc>
                  <a:txBody>
                    <a:bodyPr/>
                    <a:lstStyle/>
                    <a:p>
                      <a:pPr marL="0" algn="l" rtl="0" eaLnBrk="1" fontAlgn="t" latinLnBrk="0" hangingPunct="1">
                        <a:spcBef>
                          <a:spcPts val="0"/>
                        </a:spcBef>
                        <a:spcAft>
                          <a:spcPts val="0"/>
                        </a:spcAft>
                      </a:pPr>
                      <a:r>
                        <a:rPr lang="hu-HU" sz="1800" b="1" i="1" u="none" strike="noStrike" kern="1200" dirty="0" smtClean="0">
                          <a:solidFill>
                            <a:schemeClr val="dk1"/>
                          </a:solidFill>
                          <a:latin typeface="Calibri"/>
                        </a:rPr>
                        <a:t>8.</a:t>
                      </a:r>
                      <a:endParaRPr lang="hu-HU" sz="1800" b="0" i="0" u="none" strike="noStrike" dirty="0">
                        <a:latin typeface="Arial"/>
                      </a:endParaRPr>
                    </a:p>
                  </a:txBody>
                  <a:tcPr/>
                </a:tc>
                <a:tc>
                  <a:txBody>
                    <a:bodyPr/>
                    <a:lstStyle/>
                    <a:p>
                      <a:pPr marL="0" algn="ctr" rtl="0" eaLnBrk="1" fontAlgn="t" latinLnBrk="0" hangingPunct="1">
                        <a:spcBef>
                          <a:spcPts val="0"/>
                        </a:spcBef>
                        <a:spcAft>
                          <a:spcPts val="0"/>
                        </a:spcAft>
                      </a:pPr>
                      <a:r>
                        <a:rPr lang="hu-HU" sz="1800" b="1" i="0" u="none" strike="noStrike" kern="1200" dirty="0" smtClean="0">
                          <a:solidFill>
                            <a:schemeClr val="dk1"/>
                          </a:solidFill>
                          <a:latin typeface="Calibri"/>
                        </a:rPr>
                        <a:t>Toyota </a:t>
                      </a:r>
                      <a:r>
                        <a:rPr lang="hu-HU" sz="1800" b="1" i="0" u="none" strike="noStrike" kern="1200" dirty="0" err="1" smtClean="0">
                          <a:solidFill>
                            <a:schemeClr val="dk1"/>
                          </a:solidFill>
                          <a:latin typeface="Calibri"/>
                        </a:rPr>
                        <a:t>Mot</a:t>
                      </a:r>
                      <a:r>
                        <a:rPr lang="hu-HU" sz="1800" b="1" i="0" u="none" strike="noStrike" kern="1200" dirty="0" smtClean="0">
                          <a:solidFill>
                            <a:schemeClr val="dk1"/>
                          </a:solidFill>
                          <a:latin typeface="Calibri"/>
                        </a:rPr>
                        <a:t>.</a:t>
                      </a:r>
                      <a:endParaRPr lang="hu-HU" sz="1800" b="1" i="0" u="none" strike="noStrike" dirty="0">
                        <a:latin typeface="Arial"/>
                      </a:endParaRPr>
                    </a:p>
                  </a:txBody>
                  <a:tcPr/>
                </a:tc>
                <a:tc>
                  <a:txBody>
                    <a:bodyPr/>
                    <a:lstStyle/>
                    <a:p>
                      <a:pPr marL="0" algn="ctr" rtl="0" eaLnBrk="1" fontAlgn="t" latinLnBrk="0" hangingPunct="1">
                        <a:spcBef>
                          <a:spcPts val="0"/>
                        </a:spcBef>
                        <a:spcAft>
                          <a:spcPts val="0"/>
                        </a:spcAft>
                      </a:pPr>
                      <a:r>
                        <a:rPr lang="hu-HU" sz="1800" b="1" i="0" u="none" strike="noStrike" kern="1200" dirty="0" smtClean="0">
                          <a:solidFill>
                            <a:schemeClr val="dk1"/>
                          </a:solidFill>
                          <a:latin typeface="Calibri"/>
                        </a:rPr>
                        <a:t>265,7</a:t>
                      </a:r>
                      <a:endParaRPr lang="hu-HU" sz="1800" b="1" i="0" u="none" strike="noStrike" dirty="0">
                        <a:latin typeface="Arial"/>
                      </a:endParaRPr>
                    </a:p>
                  </a:txBody>
                  <a:tcPr/>
                </a:tc>
                <a:tc>
                  <a:txBody>
                    <a:bodyPr/>
                    <a:lstStyle/>
                    <a:p>
                      <a:pPr marL="0" algn="ctr" rtl="0" eaLnBrk="1" fontAlgn="t" latinLnBrk="0" hangingPunct="1">
                        <a:spcBef>
                          <a:spcPts val="0"/>
                        </a:spcBef>
                        <a:spcAft>
                          <a:spcPts val="0"/>
                        </a:spcAft>
                      </a:pPr>
                      <a:r>
                        <a:rPr lang="hu-HU" sz="1800" b="1" i="0" u="none" strike="noStrike" kern="1200" dirty="0" smtClean="0">
                          <a:solidFill>
                            <a:schemeClr val="dk1"/>
                          </a:solidFill>
                          <a:latin typeface="Calibri"/>
                        </a:rPr>
                        <a:t>11,6</a:t>
                      </a:r>
                      <a:endParaRPr lang="hu-HU" sz="1800" b="1" i="0" u="none" strike="noStrike" dirty="0">
                        <a:latin typeface="Arial"/>
                      </a:endParaRPr>
                    </a:p>
                  </a:txBody>
                  <a:tcPr/>
                </a:tc>
              </a:tr>
              <a:tr h="370840">
                <a:tc>
                  <a:txBody>
                    <a:bodyPr/>
                    <a:lstStyle/>
                    <a:p>
                      <a:r>
                        <a:rPr lang="hu-HU" sz="1800" b="1" i="1" dirty="0" smtClean="0"/>
                        <a:t>9. </a:t>
                      </a:r>
                      <a:endParaRPr lang="hu-HU" sz="1800" b="1" i="1" dirty="0"/>
                    </a:p>
                  </a:txBody>
                  <a:tcPr/>
                </a:tc>
                <a:tc>
                  <a:txBody>
                    <a:bodyPr/>
                    <a:lstStyle/>
                    <a:p>
                      <a:pPr algn="ctr"/>
                      <a:r>
                        <a:rPr lang="hu-HU" sz="1800" b="1" dirty="0" smtClean="0"/>
                        <a:t>Volkswagen</a:t>
                      </a:r>
                      <a:endParaRPr lang="hu-HU" sz="1800" b="1" dirty="0"/>
                    </a:p>
                  </a:txBody>
                  <a:tcPr/>
                </a:tc>
                <a:tc>
                  <a:txBody>
                    <a:bodyPr/>
                    <a:lstStyle/>
                    <a:p>
                      <a:pPr algn="ctr"/>
                      <a:r>
                        <a:rPr lang="hu-HU" sz="1800" b="1" dirty="0" smtClean="0"/>
                        <a:t>247,6</a:t>
                      </a:r>
                      <a:endParaRPr lang="hu-HU" sz="1800" b="1" dirty="0"/>
                    </a:p>
                  </a:txBody>
                  <a:tcPr/>
                </a:tc>
                <a:tc>
                  <a:txBody>
                    <a:bodyPr/>
                    <a:lstStyle/>
                    <a:p>
                      <a:pPr algn="ctr"/>
                      <a:r>
                        <a:rPr lang="hu-HU" sz="1800" b="1" dirty="0" smtClean="0"/>
                        <a:t>27,9</a:t>
                      </a:r>
                      <a:endParaRPr lang="hu-HU" sz="1800" b="1" dirty="0"/>
                    </a:p>
                  </a:txBody>
                  <a:tcPr/>
                </a:tc>
              </a:tr>
              <a:tr h="370840">
                <a:tc>
                  <a:txBody>
                    <a:bodyPr/>
                    <a:lstStyle/>
                    <a:p>
                      <a:r>
                        <a:rPr lang="hu-HU" sz="1800" b="1" i="1" dirty="0" smtClean="0"/>
                        <a:t>22.</a:t>
                      </a:r>
                      <a:endParaRPr lang="hu-HU" sz="1800" b="1" i="1" dirty="0"/>
                    </a:p>
                  </a:txBody>
                  <a:tcPr/>
                </a:tc>
                <a:tc>
                  <a:txBody>
                    <a:bodyPr/>
                    <a:lstStyle/>
                    <a:p>
                      <a:pPr algn="ctr"/>
                      <a:r>
                        <a:rPr lang="hu-HU" sz="1800" b="1" dirty="0" smtClean="0"/>
                        <a:t>GM</a:t>
                      </a:r>
                      <a:endParaRPr lang="hu-HU" sz="1800" b="1" dirty="0"/>
                    </a:p>
                  </a:txBody>
                  <a:tcPr/>
                </a:tc>
                <a:tc>
                  <a:txBody>
                    <a:bodyPr/>
                    <a:lstStyle/>
                    <a:p>
                      <a:pPr algn="ctr"/>
                      <a:r>
                        <a:rPr lang="hu-HU" sz="1800" b="1" dirty="0" smtClean="0"/>
                        <a:t>152,3</a:t>
                      </a:r>
                      <a:endParaRPr lang="hu-HU" sz="1800" b="1" dirty="0"/>
                    </a:p>
                  </a:txBody>
                  <a:tcPr/>
                </a:tc>
                <a:tc>
                  <a:txBody>
                    <a:bodyPr/>
                    <a:lstStyle/>
                    <a:p>
                      <a:pPr algn="ctr"/>
                      <a:r>
                        <a:rPr lang="hu-HU" sz="1800" b="1" dirty="0" smtClean="0"/>
                        <a:t>6,2</a:t>
                      </a:r>
                      <a:endParaRPr lang="hu-HU" sz="1800" b="1" dirty="0"/>
                    </a:p>
                  </a:txBody>
                  <a:tcPr/>
                </a:tc>
              </a:tr>
              <a:tr h="401328">
                <a:tc>
                  <a:txBody>
                    <a:bodyPr/>
                    <a:lstStyle/>
                    <a:p>
                      <a:pPr marL="0" algn="l" rtl="0" eaLnBrk="1" fontAlgn="t" latinLnBrk="0" hangingPunct="1">
                        <a:spcBef>
                          <a:spcPts val="0"/>
                        </a:spcBef>
                        <a:spcAft>
                          <a:spcPts val="0"/>
                        </a:spcAft>
                      </a:pPr>
                      <a:r>
                        <a:rPr lang="hu-HU" sz="1800" b="1" i="1" u="none" strike="noStrike" kern="1200" dirty="0" smtClean="0">
                          <a:solidFill>
                            <a:schemeClr val="tx1"/>
                          </a:solidFill>
                          <a:latin typeface="Calibri"/>
                        </a:rPr>
                        <a:t>23.</a:t>
                      </a:r>
                      <a:endParaRPr lang="hu-HU" sz="1800" b="1" i="1" u="none" strike="noStrike" kern="1200" dirty="0">
                        <a:solidFill>
                          <a:schemeClr val="tx1"/>
                        </a:solidFill>
                        <a:latin typeface="Calibri"/>
                      </a:endParaRPr>
                    </a:p>
                  </a:txBody>
                  <a:tcPr/>
                </a:tc>
                <a:tc>
                  <a:txBody>
                    <a:bodyPr/>
                    <a:lstStyle/>
                    <a:p>
                      <a:pPr marL="0" algn="ctr" rtl="0" eaLnBrk="1" fontAlgn="t" latinLnBrk="0" hangingPunct="1">
                        <a:spcBef>
                          <a:spcPts val="0"/>
                        </a:spcBef>
                        <a:spcAft>
                          <a:spcPts val="0"/>
                        </a:spcAft>
                      </a:pPr>
                      <a:r>
                        <a:rPr lang="hu-HU" sz="1800" b="1" i="0" u="none" strike="noStrike" kern="1200" dirty="0" err="1" smtClean="0">
                          <a:solidFill>
                            <a:schemeClr val="tx1"/>
                          </a:solidFill>
                          <a:latin typeface="Calibri"/>
                        </a:rPr>
                        <a:t>Daimler</a:t>
                      </a:r>
                      <a:endParaRPr lang="hu-HU" sz="1800" b="1" i="0" u="none" strike="noStrike" kern="1200" dirty="0">
                        <a:solidFill>
                          <a:schemeClr val="tx1"/>
                        </a:solidFill>
                        <a:latin typeface="Calibri"/>
                      </a:endParaRPr>
                    </a:p>
                  </a:txBody>
                  <a:tcPr/>
                </a:tc>
                <a:tc>
                  <a:txBody>
                    <a:bodyPr/>
                    <a:lstStyle/>
                    <a:p>
                      <a:pPr marL="0" algn="ctr" rtl="0" eaLnBrk="1" fontAlgn="t" latinLnBrk="0" hangingPunct="1">
                        <a:spcBef>
                          <a:spcPts val="0"/>
                        </a:spcBef>
                        <a:spcAft>
                          <a:spcPts val="0"/>
                        </a:spcAft>
                      </a:pPr>
                      <a:r>
                        <a:rPr lang="hu-HU" sz="1800" b="1" i="0" u="none" strike="noStrike" kern="1200" dirty="0" smtClean="0">
                          <a:solidFill>
                            <a:schemeClr val="tx1"/>
                          </a:solidFill>
                          <a:latin typeface="Calibri"/>
                        </a:rPr>
                        <a:t>146,9</a:t>
                      </a:r>
                      <a:endParaRPr lang="hu-HU" sz="1800" b="1" i="0" u="none" strike="noStrike" kern="1200" dirty="0">
                        <a:solidFill>
                          <a:schemeClr val="tx1"/>
                        </a:solidFill>
                        <a:latin typeface="Calibri"/>
                      </a:endParaRPr>
                    </a:p>
                  </a:txBody>
                  <a:tcPr/>
                </a:tc>
                <a:tc>
                  <a:txBody>
                    <a:bodyPr/>
                    <a:lstStyle/>
                    <a:p>
                      <a:pPr marL="0" algn="ctr" rtl="0" eaLnBrk="1" fontAlgn="t" latinLnBrk="0" hangingPunct="1">
                        <a:spcBef>
                          <a:spcPts val="0"/>
                        </a:spcBef>
                        <a:spcAft>
                          <a:spcPts val="0"/>
                        </a:spcAft>
                      </a:pPr>
                      <a:r>
                        <a:rPr lang="hu-HU" sz="1800" b="1" i="0" u="none" strike="noStrike" kern="1200" dirty="0" smtClean="0">
                          <a:solidFill>
                            <a:schemeClr val="tx1"/>
                          </a:solidFill>
                          <a:latin typeface="Calibri"/>
                        </a:rPr>
                        <a:t>7,8</a:t>
                      </a:r>
                      <a:endParaRPr lang="hu-HU" sz="1800" b="1" i="0" u="none" strike="noStrike" kern="1200" dirty="0">
                        <a:solidFill>
                          <a:schemeClr val="tx1"/>
                        </a:solidFill>
                        <a:latin typeface="Calibri"/>
                      </a:endParaRPr>
                    </a:p>
                  </a:txBody>
                  <a:tcPr/>
                </a:tc>
              </a:tr>
              <a:tr h="401328">
                <a:tc>
                  <a:txBody>
                    <a:bodyPr/>
                    <a:lstStyle/>
                    <a:p>
                      <a:pPr marL="0" algn="l" rtl="0" eaLnBrk="1" fontAlgn="t" latinLnBrk="0" hangingPunct="1">
                        <a:spcBef>
                          <a:spcPts val="0"/>
                        </a:spcBef>
                        <a:spcAft>
                          <a:spcPts val="0"/>
                        </a:spcAft>
                      </a:pPr>
                      <a:r>
                        <a:rPr lang="hu-HU" sz="1800" b="1" i="1" u="none" strike="noStrike" kern="1200" dirty="0" smtClean="0">
                          <a:solidFill>
                            <a:schemeClr val="dk1"/>
                          </a:solidFill>
                          <a:latin typeface="Calibri"/>
                        </a:rPr>
                        <a:t>28.</a:t>
                      </a:r>
                      <a:endParaRPr lang="hu-HU" sz="1800" b="1" i="1" u="none" strike="noStrike" kern="1200" dirty="0">
                        <a:solidFill>
                          <a:schemeClr val="dk1"/>
                        </a:solidFill>
                        <a:latin typeface="Calibri"/>
                      </a:endParaRPr>
                    </a:p>
                  </a:txBody>
                  <a:tcPr/>
                </a:tc>
                <a:tc>
                  <a:txBody>
                    <a:bodyPr/>
                    <a:lstStyle/>
                    <a:p>
                      <a:pPr marL="0" algn="ctr" rtl="0" eaLnBrk="1" fontAlgn="t" latinLnBrk="0" hangingPunct="1">
                        <a:spcBef>
                          <a:spcPts val="0"/>
                        </a:spcBef>
                        <a:spcAft>
                          <a:spcPts val="0"/>
                        </a:spcAft>
                      </a:pPr>
                      <a:r>
                        <a:rPr lang="hu-HU" sz="1800" b="1" i="0" u="none" strike="noStrike" kern="1200" dirty="0" smtClean="0">
                          <a:solidFill>
                            <a:schemeClr val="dk1"/>
                          </a:solidFill>
                          <a:latin typeface="Calibri"/>
                        </a:rPr>
                        <a:t>Ford Motor</a:t>
                      </a:r>
                      <a:endParaRPr lang="hu-HU" sz="1800" b="1" i="0" u="none" strike="noStrike" kern="1200" dirty="0">
                        <a:solidFill>
                          <a:schemeClr val="dk1"/>
                        </a:solidFill>
                        <a:latin typeface="Calibri"/>
                      </a:endParaRPr>
                    </a:p>
                  </a:txBody>
                  <a:tcPr/>
                </a:tc>
                <a:tc>
                  <a:txBody>
                    <a:bodyPr/>
                    <a:lstStyle/>
                    <a:p>
                      <a:pPr marL="0" algn="ctr" rtl="0" eaLnBrk="1" fontAlgn="t" latinLnBrk="0" hangingPunct="1">
                        <a:spcBef>
                          <a:spcPts val="0"/>
                        </a:spcBef>
                        <a:spcAft>
                          <a:spcPts val="0"/>
                        </a:spcAft>
                      </a:pPr>
                      <a:r>
                        <a:rPr lang="hu-HU" sz="1800" b="1" i="0" u="none" strike="noStrike" kern="1200" dirty="0" smtClean="0">
                          <a:solidFill>
                            <a:schemeClr val="dk1"/>
                          </a:solidFill>
                          <a:latin typeface="Calibri"/>
                        </a:rPr>
                        <a:t>134,3</a:t>
                      </a:r>
                      <a:endParaRPr lang="hu-HU" sz="1800" b="1" i="0" u="none" strike="noStrike" kern="1200" dirty="0">
                        <a:solidFill>
                          <a:schemeClr val="dk1"/>
                        </a:solidFill>
                        <a:latin typeface="Calibri"/>
                      </a:endParaRPr>
                    </a:p>
                  </a:txBody>
                  <a:tcPr/>
                </a:tc>
                <a:tc>
                  <a:txBody>
                    <a:bodyPr/>
                    <a:lstStyle/>
                    <a:p>
                      <a:pPr marL="0" algn="ctr" rtl="0" eaLnBrk="1" fontAlgn="t" latinLnBrk="0" hangingPunct="1">
                        <a:spcBef>
                          <a:spcPts val="0"/>
                        </a:spcBef>
                        <a:spcAft>
                          <a:spcPts val="0"/>
                        </a:spcAft>
                      </a:pPr>
                      <a:r>
                        <a:rPr lang="hu-HU" sz="1800" b="1" i="0" u="none" strike="noStrike" kern="1200" dirty="0" smtClean="0">
                          <a:solidFill>
                            <a:schemeClr val="dk1"/>
                          </a:solidFill>
                          <a:latin typeface="Calibri"/>
                        </a:rPr>
                        <a:t>5,7</a:t>
                      </a:r>
                    </a:p>
                    <a:p>
                      <a:pPr marL="0" algn="ctr" rtl="0" eaLnBrk="1" fontAlgn="t" latinLnBrk="0" hangingPunct="1">
                        <a:spcBef>
                          <a:spcPts val="0"/>
                        </a:spcBef>
                        <a:spcAft>
                          <a:spcPts val="0"/>
                        </a:spcAft>
                      </a:pPr>
                      <a:r>
                        <a:rPr lang="hu-HU" sz="1800" b="1" i="0" u="none" strike="noStrike" kern="1200" dirty="0" smtClean="0">
                          <a:solidFill>
                            <a:schemeClr val="dk1"/>
                          </a:solidFill>
                          <a:latin typeface="Calibri"/>
                        </a:rPr>
                        <a:t>4,</a:t>
                      </a:r>
                      <a:r>
                        <a:rPr lang="hu-HU" sz="1800" b="1" i="0" u="none" strike="noStrike" kern="1200" dirty="0" err="1" smtClean="0">
                          <a:solidFill>
                            <a:schemeClr val="dk1"/>
                          </a:solidFill>
                          <a:latin typeface="Calibri"/>
                        </a:rPr>
                        <a:t>4</a:t>
                      </a:r>
                      <a:endParaRPr lang="hu-HU" sz="1800" b="1" i="0" u="none" strike="noStrike" kern="1200" dirty="0">
                        <a:solidFill>
                          <a:schemeClr val="dk1"/>
                        </a:solidFill>
                        <a:latin typeface="Calibri"/>
                      </a:endParaRPr>
                    </a:p>
                  </a:txBody>
                  <a:tcPr/>
                </a:tc>
              </a:tr>
              <a:tr h="401328">
                <a:tc>
                  <a:txBody>
                    <a:bodyPr/>
                    <a:lstStyle/>
                    <a:p>
                      <a:pPr marL="0" algn="l" rtl="0" eaLnBrk="1" fontAlgn="t" latinLnBrk="0" hangingPunct="1">
                        <a:spcBef>
                          <a:spcPts val="0"/>
                        </a:spcBef>
                        <a:spcAft>
                          <a:spcPts val="0"/>
                        </a:spcAft>
                      </a:pPr>
                      <a:r>
                        <a:rPr lang="hu-HU" sz="1800" b="1" i="1" u="none" strike="noStrike" kern="1200" dirty="0" smtClean="0">
                          <a:solidFill>
                            <a:schemeClr val="dk1"/>
                          </a:solidFill>
                          <a:latin typeface="Calibri"/>
                        </a:rPr>
                        <a:t>47.</a:t>
                      </a:r>
                      <a:endParaRPr lang="hu-HU" sz="1800" b="1" i="1" u="none" strike="noStrike" kern="1200" dirty="0">
                        <a:solidFill>
                          <a:schemeClr val="dk1"/>
                        </a:solidFill>
                        <a:latin typeface="Calibri"/>
                      </a:endParaRPr>
                    </a:p>
                  </a:txBody>
                  <a:tcPr/>
                </a:tc>
                <a:tc>
                  <a:txBody>
                    <a:bodyPr/>
                    <a:lstStyle/>
                    <a:p>
                      <a:pPr marL="0" algn="ctr" rtl="0" eaLnBrk="1" fontAlgn="t" latinLnBrk="0" hangingPunct="1">
                        <a:spcBef>
                          <a:spcPts val="0"/>
                        </a:spcBef>
                        <a:spcAft>
                          <a:spcPts val="0"/>
                        </a:spcAft>
                      </a:pPr>
                      <a:r>
                        <a:rPr lang="hu-HU" sz="1800" b="1" i="0" u="none" strike="noStrike" kern="1200" dirty="0">
                          <a:solidFill>
                            <a:schemeClr val="dk1"/>
                          </a:solidFill>
                          <a:latin typeface="Calibri"/>
                        </a:rPr>
                        <a:t>Nissan </a:t>
                      </a:r>
                      <a:r>
                        <a:rPr lang="hu-HU" sz="1800" b="1" i="0" u="none" strike="noStrike" kern="1200" dirty="0" err="1">
                          <a:solidFill>
                            <a:schemeClr val="dk1"/>
                          </a:solidFill>
                          <a:latin typeface="Calibri"/>
                        </a:rPr>
                        <a:t>Mot</a:t>
                      </a:r>
                      <a:r>
                        <a:rPr lang="hu-HU" sz="1800" b="1" i="0" u="none" strike="noStrike" kern="1200" dirty="0">
                          <a:solidFill>
                            <a:schemeClr val="dk1"/>
                          </a:solidFill>
                          <a:latin typeface="Calibri"/>
                        </a:rPr>
                        <a:t>.</a:t>
                      </a:r>
                    </a:p>
                  </a:txBody>
                  <a:tcPr/>
                </a:tc>
                <a:tc>
                  <a:txBody>
                    <a:bodyPr/>
                    <a:lstStyle/>
                    <a:p>
                      <a:pPr marL="0" algn="ctr" rtl="0" eaLnBrk="1" fontAlgn="t" latinLnBrk="0" hangingPunct="1">
                        <a:spcBef>
                          <a:spcPts val="0"/>
                        </a:spcBef>
                        <a:spcAft>
                          <a:spcPts val="0"/>
                        </a:spcAft>
                      </a:pPr>
                      <a:r>
                        <a:rPr lang="hu-HU" sz="1800" b="1" i="0" u="none" strike="noStrike" kern="1200" dirty="0" smtClean="0">
                          <a:solidFill>
                            <a:schemeClr val="dk1"/>
                          </a:solidFill>
                          <a:latin typeface="Calibri"/>
                        </a:rPr>
                        <a:t>116,0</a:t>
                      </a:r>
                      <a:endParaRPr lang="hu-HU" sz="1800" b="1" i="0" u="none" strike="noStrike" kern="1200" dirty="0">
                        <a:solidFill>
                          <a:schemeClr val="dk1"/>
                        </a:solidFill>
                        <a:latin typeface="Calibri"/>
                      </a:endParaRPr>
                    </a:p>
                  </a:txBody>
                  <a:tcPr/>
                </a:tc>
                <a:tc>
                  <a:txBody>
                    <a:bodyPr/>
                    <a:lstStyle/>
                    <a:p>
                      <a:pPr marL="0" algn="ctr" rtl="0" eaLnBrk="1" fontAlgn="t" latinLnBrk="0" hangingPunct="1">
                        <a:spcBef>
                          <a:spcPts val="0"/>
                        </a:spcBef>
                        <a:spcAft>
                          <a:spcPts val="0"/>
                        </a:spcAft>
                      </a:pPr>
                      <a:r>
                        <a:rPr lang="hu-HU" sz="1800" b="1" i="0" u="none" strike="noStrike" kern="1200" dirty="0" smtClean="0">
                          <a:solidFill>
                            <a:schemeClr val="dk1"/>
                          </a:solidFill>
                          <a:latin typeface="Calibri"/>
                        </a:rPr>
                        <a:t>4,1</a:t>
                      </a:r>
                      <a:endParaRPr lang="hu-HU" sz="1800" b="1" i="0" u="none" strike="noStrike" kern="1200" dirty="0">
                        <a:solidFill>
                          <a:schemeClr val="dk1"/>
                        </a:solidFill>
                        <a:latin typeface="Calibri"/>
                      </a:endParaRPr>
                    </a:p>
                  </a:txBody>
                  <a:tcPr/>
                </a:tc>
              </a:tr>
            </a:tbl>
          </a:graphicData>
        </a:graphic>
      </p:graphicFrame>
      <p:sp>
        <p:nvSpPr>
          <p:cNvPr id="6" name="Szövegdoboz 5"/>
          <p:cNvSpPr txBox="1"/>
          <p:nvPr/>
        </p:nvSpPr>
        <p:spPr>
          <a:xfrm>
            <a:off x="4644008" y="4915034"/>
            <a:ext cx="4427984" cy="1754326"/>
          </a:xfrm>
          <a:prstGeom prst="rect">
            <a:avLst/>
          </a:prstGeom>
          <a:solidFill>
            <a:srgbClr val="FFFF00"/>
          </a:solidFill>
        </p:spPr>
        <p:txBody>
          <a:bodyPr wrap="square" rtlCol="0">
            <a:spAutoFit/>
          </a:bodyPr>
          <a:lstStyle/>
          <a:p>
            <a:r>
              <a:rPr lang="hu-HU" b="1" dirty="0" smtClean="0">
                <a:solidFill>
                  <a:srgbClr val="7030A0"/>
                </a:solidFill>
              </a:rPr>
              <a:t>- 6(7) O&amp;G </a:t>
            </a:r>
            <a:r>
              <a:rPr lang="hu-HU" b="1" dirty="0" err="1" smtClean="0">
                <a:solidFill>
                  <a:srgbClr val="7030A0"/>
                </a:solidFill>
              </a:rPr>
              <a:t>co.-s</a:t>
            </a:r>
            <a:r>
              <a:rPr lang="hu-HU" b="1" dirty="0" smtClean="0">
                <a:solidFill>
                  <a:srgbClr val="7030A0"/>
                </a:solidFill>
              </a:rPr>
              <a:t> and 2(1) </a:t>
            </a:r>
            <a:r>
              <a:rPr lang="hu-HU" b="1" dirty="0" err="1" smtClean="0">
                <a:solidFill>
                  <a:srgbClr val="7030A0"/>
                </a:solidFill>
              </a:rPr>
              <a:t>car</a:t>
            </a:r>
            <a:r>
              <a:rPr lang="hu-HU" b="1" dirty="0" smtClean="0">
                <a:solidFill>
                  <a:srgbClr val="7030A0"/>
                </a:solidFill>
              </a:rPr>
              <a:t> </a:t>
            </a:r>
            <a:r>
              <a:rPr lang="hu-HU" b="1" dirty="0" err="1" smtClean="0">
                <a:solidFill>
                  <a:srgbClr val="7030A0"/>
                </a:solidFill>
              </a:rPr>
              <a:t>manufacturer</a:t>
            </a:r>
            <a:r>
              <a:rPr lang="hu-HU" b="1" dirty="0" smtClean="0">
                <a:solidFill>
                  <a:srgbClr val="7030A0"/>
                </a:solidFill>
              </a:rPr>
              <a:t> </a:t>
            </a:r>
            <a:r>
              <a:rPr lang="hu-HU" b="1" dirty="0" err="1" smtClean="0">
                <a:solidFill>
                  <a:srgbClr val="7030A0"/>
                </a:solidFill>
              </a:rPr>
              <a:t>in</a:t>
            </a:r>
            <a:r>
              <a:rPr lang="hu-HU" b="1" dirty="0" smtClean="0">
                <a:solidFill>
                  <a:srgbClr val="7030A0"/>
                </a:solidFill>
              </a:rPr>
              <a:t> </a:t>
            </a:r>
            <a:r>
              <a:rPr lang="hu-HU" b="1" dirty="0" err="1" smtClean="0">
                <a:solidFill>
                  <a:srgbClr val="7030A0"/>
                </a:solidFill>
              </a:rPr>
              <a:t>the</a:t>
            </a:r>
            <a:r>
              <a:rPr lang="hu-HU" b="1" dirty="0" smtClean="0">
                <a:solidFill>
                  <a:srgbClr val="7030A0"/>
                </a:solidFill>
              </a:rPr>
              <a:t> </a:t>
            </a:r>
            <a:r>
              <a:rPr lang="hu-HU" b="1" dirty="0" err="1" smtClean="0">
                <a:solidFill>
                  <a:srgbClr val="7030A0"/>
                </a:solidFill>
              </a:rPr>
              <a:t>first</a:t>
            </a:r>
            <a:r>
              <a:rPr lang="hu-HU" b="1" dirty="0" smtClean="0">
                <a:solidFill>
                  <a:srgbClr val="7030A0"/>
                </a:solidFill>
              </a:rPr>
              <a:t> 10</a:t>
            </a:r>
          </a:p>
          <a:p>
            <a:r>
              <a:rPr lang="hu-HU" b="1" dirty="0" smtClean="0">
                <a:solidFill>
                  <a:srgbClr val="7030A0"/>
                </a:solidFill>
              </a:rPr>
              <a:t>- 16(15) O&amp;G </a:t>
            </a:r>
            <a:r>
              <a:rPr lang="hu-HU" b="1" dirty="0" err="1" smtClean="0">
                <a:solidFill>
                  <a:srgbClr val="7030A0"/>
                </a:solidFill>
              </a:rPr>
              <a:t>co.-s</a:t>
            </a:r>
            <a:r>
              <a:rPr lang="hu-HU" b="1" dirty="0" smtClean="0">
                <a:solidFill>
                  <a:srgbClr val="7030A0"/>
                </a:solidFill>
              </a:rPr>
              <a:t> and 7(6) </a:t>
            </a:r>
            <a:r>
              <a:rPr lang="hu-HU" b="1" dirty="0" err="1" smtClean="0">
                <a:solidFill>
                  <a:srgbClr val="7030A0"/>
                </a:solidFill>
              </a:rPr>
              <a:t>car</a:t>
            </a:r>
            <a:r>
              <a:rPr lang="hu-HU" b="1" dirty="0" smtClean="0">
                <a:solidFill>
                  <a:srgbClr val="7030A0"/>
                </a:solidFill>
              </a:rPr>
              <a:t> </a:t>
            </a:r>
            <a:r>
              <a:rPr lang="hu-HU" b="1" dirty="0" err="1" smtClean="0">
                <a:solidFill>
                  <a:srgbClr val="7030A0"/>
                </a:solidFill>
              </a:rPr>
              <a:t>manufacturers</a:t>
            </a:r>
            <a:r>
              <a:rPr lang="hu-HU" b="1" dirty="0" smtClean="0">
                <a:solidFill>
                  <a:srgbClr val="7030A0"/>
                </a:solidFill>
              </a:rPr>
              <a:t> </a:t>
            </a:r>
            <a:r>
              <a:rPr lang="hu-HU" b="1" dirty="0" err="1" smtClean="0">
                <a:solidFill>
                  <a:srgbClr val="7030A0"/>
                </a:solidFill>
              </a:rPr>
              <a:t>in</a:t>
            </a:r>
            <a:r>
              <a:rPr lang="hu-HU" b="1" dirty="0" smtClean="0">
                <a:solidFill>
                  <a:srgbClr val="7030A0"/>
                </a:solidFill>
              </a:rPr>
              <a:t> </a:t>
            </a:r>
            <a:r>
              <a:rPr lang="hu-HU" b="1" dirty="0" err="1" smtClean="0">
                <a:solidFill>
                  <a:srgbClr val="7030A0"/>
                </a:solidFill>
              </a:rPr>
              <a:t>the</a:t>
            </a:r>
            <a:r>
              <a:rPr lang="hu-HU" b="1" dirty="0" smtClean="0">
                <a:solidFill>
                  <a:srgbClr val="7030A0"/>
                </a:solidFill>
              </a:rPr>
              <a:t> </a:t>
            </a:r>
            <a:r>
              <a:rPr lang="hu-HU" b="1" dirty="0" err="1" smtClean="0">
                <a:solidFill>
                  <a:srgbClr val="7030A0"/>
                </a:solidFill>
              </a:rPr>
              <a:t>first</a:t>
            </a:r>
            <a:r>
              <a:rPr lang="hu-HU" b="1" dirty="0" smtClean="0">
                <a:solidFill>
                  <a:srgbClr val="7030A0"/>
                </a:solidFill>
              </a:rPr>
              <a:t> 50  (</a:t>
            </a:r>
            <a:r>
              <a:rPr lang="hu-HU" b="1" dirty="0" err="1" smtClean="0">
                <a:solidFill>
                  <a:srgbClr val="7030A0"/>
                </a:solidFill>
              </a:rPr>
              <a:t>upper</a:t>
            </a:r>
            <a:r>
              <a:rPr lang="hu-HU" b="1" dirty="0" smtClean="0">
                <a:solidFill>
                  <a:srgbClr val="7030A0"/>
                </a:solidFill>
              </a:rPr>
              <a:t> </a:t>
            </a:r>
            <a:r>
              <a:rPr lang="hu-HU" b="1" dirty="0" err="1" smtClean="0">
                <a:solidFill>
                  <a:srgbClr val="7030A0"/>
                </a:solidFill>
              </a:rPr>
              <a:t>decile</a:t>
            </a:r>
            <a:r>
              <a:rPr lang="hu-HU" b="1" dirty="0" smtClean="0">
                <a:solidFill>
                  <a:srgbClr val="7030A0"/>
                </a:solidFill>
              </a:rPr>
              <a:t>)</a:t>
            </a:r>
          </a:p>
          <a:p>
            <a:r>
              <a:rPr lang="hu-HU" b="1" dirty="0" smtClean="0">
                <a:solidFill>
                  <a:srgbClr val="7030A0"/>
                </a:solidFill>
              </a:rPr>
              <a:t>- OMV: 176. 54,8/1,8; PKN: 297. 36,9/0.7;                 MOL: 474. 24,7/0.7	</a:t>
            </a:r>
            <a:endParaRPr lang="hu-HU" b="1" dirty="0">
              <a:solidFill>
                <a:srgbClr val="7030A0"/>
              </a:solidFill>
            </a:endParaRPr>
          </a:p>
        </p:txBody>
      </p:sp>
      <p:sp>
        <p:nvSpPr>
          <p:cNvPr id="9" name="Szövegdoboz 8"/>
          <p:cNvSpPr txBox="1"/>
          <p:nvPr/>
        </p:nvSpPr>
        <p:spPr>
          <a:xfrm>
            <a:off x="395536" y="5003884"/>
            <a:ext cx="504056" cy="369332"/>
          </a:xfrm>
          <a:prstGeom prst="rect">
            <a:avLst/>
          </a:prstGeom>
          <a:noFill/>
        </p:spPr>
        <p:txBody>
          <a:bodyPr wrap="square" rtlCol="0">
            <a:spAutoFit/>
          </a:bodyPr>
          <a:lstStyle/>
          <a:p>
            <a:r>
              <a:rPr lang="hu-HU" b="1" i="1" dirty="0" smtClean="0"/>
              <a:t>27.</a:t>
            </a:r>
            <a:endParaRPr lang="hu-HU" b="1" i="1" dirty="0"/>
          </a:p>
        </p:txBody>
      </p:sp>
      <p:sp>
        <p:nvSpPr>
          <p:cNvPr id="11" name="Szövegdoboz 10"/>
          <p:cNvSpPr txBox="1"/>
          <p:nvPr/>
        </p:nvSpPr>
        <p:spPr>
          <a:xfrm>
            <a:off x="1043608" y="5013176"/>
            <a:ext cx="1008112" cy="369332"/>
          </a:xfrm>
          <a:prstGeom prst="rect">
            <a:avLst/>
          </a:prstGeom>
          <a:noFill/>
        </p:spPr>
        <p:txBody>
          <a:bodyPr wrap="square" rtlCol="0">
            <a:spAutoFit/>
          </a:bodyPr>
          <a:lstStyle/>
          <a:p>
            <a:r>
              <a:rPr lang="hu-HU" b="1" dirty="0" err="1" smtClean="0"/>
              <a:t>Valero</a:t>
            </a:r>
            <a:r>
              <a:rPr lang="hu-HU" b="1" dirty="0" smtClean="0"/>
              <a:t> </a:t>
            </a:r>
            <a:endParaRPr lang="hu-HU" b="1" dirty="0"/>
          </a:p>
        </p:txBody>
      </p:sp>
      <p:sp>
        <p:nvSpPr>
          <p:cNvPr id="12" name="Szövegdoboz 11"/>
          <p:cNvSpPr txBox="1"/>
          <p:nvPr/>
        </p:nvSpPr>
        <p:spPr>
          <a:xfrm>
            <a:off x="2267744" y="5013176"/>
            <a:ext cx="792088" cy="369332"/>
          </a:xfrm>
          <a:prstGeom prst="rect">
            <a:avLst/>
          </a:prstGeom>
          <a:noFill/>
        </p:spPr>
        <p:txBody>
          <a:bodyPr wrap="square" rtlCol="0">
            <a:spAutoFit/>
          </a:bodyPr>
          <a:lstStyle/>
          <a:p>
            <a:r>
              <a:rPr lang="hu-HU" b="1" dirty="0" smtClean="0"/>
              <a:t>138,3</a:t>
            </a:r>
            <a:endParaRPr lang="hu-HU" b="1" dirty="0"/>
          </a:p>
        </p:txBody>
      </p:sp>
      <p:sp>
        <p:nvSpPr>
          <p:cNvPr id="13" name="Szövegdoboz 12"/>
          <p:cNvSpPr txBox="1"/>
          <p:nvPr/>
        </p:nvSpPr>
        <p:spPr>
          <a:xfrm>
            <a:off x="4644008" y="4221088"/>
            <a:ext cx="648072" cy="369332"/>
          </a:xfrm>
          <a:prstGeom prst="rect">
            <a:avLst/>
          </a:prstGeom>
          <a:noFill/>
        </p:spPr>
        <p:txBody>
          <a:bodyPr wrap="square" rtlCol="0">
            <a:spAutoFit/>
          </a:bodyPr>
          <a:lstStyle/>
          <a:p>
            <a:r>
              <a:rPr lang="hu-HU" b="1" i="1" dirty="0" smtClean="0"/>
              <a:t>45.</a:t>
            </a:r>
            <a:endParaRPr lang="hu-HU" b="1" i="1" dirty="0"/>
          </a:p>
        </p:txBody>
      </p:sp>
      <p:sp>
        <p:nvSpPr>
          <p:cNvPr id="14" name="Szövegdoboz 13"/>
          <p:cNvSpPr txBox="1"/>
          <p:nvPr/>
        </p:nvSpPr>
        <p:spPr>
          <a:xfrm>
            <a:off x="5652120" y="4211796"/>
            <a:ext cx="1152128" cy="369332"/>
          </a:xfrm>
          <a:prstGeom prst="rect">
            <a:avLst/>
          </a:prstGeom>
          <a:noFill/>
        </p:spPr>
        <p:txBody>
          <a:bodyPr wrap="square" rtlCol="0">
            <a:spAutoFit/>
          </a:bodyPr>
          <a:lstStyle/>
          <a:p>
            <a:r>
              <a:rPr lang="hu-HU" b="1" dirty="0" smtClean="0"/>
              <a:t>Honda M.</a:t>
            </a:r>
            <a:endParaRPr lang="hu-HU" b="1" dirty="0"/>
          </a:p>
        </p:txBody>
      </p:sp>
      <p:sp>
        <p:nvSpPr>
          <p:cNvPr id="15" name="Szövegdoboz 14"/>
          <p:cNvSpPr txBox="1"/>
          <p:nvPr/>
        </p:nvSpPr>
        <p:spPr>
          <a:xfrm>
            <a:off x="7020272" y="4221088"/>
            <a:ext cx="792088" cy="369332"/>
          </a:xfrm>
          <a:prstGeom prst="rect">
            <a:avLst/>
          </a:prstGeom>
          <a:noFill/>
        </p:spPr>
        <p:txBody>
          <a:bodyPr wrap="square" rtlCol="0">
            <a:spAutoFit/>
          </a:bodyPr>
          <a:lstStyle/>
          <a:p>
            <a:r>
              <a:rPr lang="hu-HU" b="1" dirty="0" smtClean="0"/>
              <a:t>119,0</a:t>
            </a:r>
            <a:endParaRPr lang="hu-HU"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A világ legnagyobb olaj- és gázcégei és autógyártói  Best </a:t>
            </a:r>
            <a:r>
              <a:rPr lang="hu-HU" sz="2800" b="1" dirty="0" err="1" smtClean="0">
                <a:effectLst>
                  <a:outerShdw blurRad="38100" dist="38100" dir="2700000" algn="tl">
                    <a:srgbClr val="000000">
                      <a:alpha val="43137"/>
                    </a:srgbClr>
                  </a:outerShdw>
                </a:effectLst>
                <a:latin typeface="Arial" pitchFamily="34" charset="0"/>
                <a:cs typeface="Arial" pitchFamily="34" charset="0"/>
              </a:rPr>
              <a:t>companies</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from</a:t>
            </a:r>
            <a:r>
              <a:rPr lang="hu-HU" sz="2800" b="1" dirty="0" smtClean="0">
                <a:effectLst>
                  <a:outerShdw blurRad="38100" dist="38100" dir="2700000" algn="tl">
                    <a:srgbClr val="000000">
                      <a:alpha val="43137"/>
                    </a:srgbClr>
                  </a:outerShdw>
                </a:effectLst>
                <a:latin typeface="Arial" pitchFamily="34" charset="0"/>
                <a:cs typeface="Arial" pitchFamily="34" charset="0"/>
              </a:rPr>
              <a:t> Forbes Global 2000 (</a:t>
            </a:r>
            <a:r>
              <a:rPr lang="hu-HU" sz="2800" b="1" dirty="0" err="1" smtClean="0">
                <a:effectLst>
                  <a:outerShdw blurRad="38100" dist="38100" dir="2700000" algn="tl">
                    <a:srgbClr val="000000">
                      <a:alpha val="43137"/>
                    </a:srgbClr>
                  </a:outerShdw>
                </a:effectLst>
                <a:latin typeface="Arial" pitchFamily="34" charset="0"/>
                <a:cs typeface="Arial" pitchFamily="34" charset="0"/>
              </a:rPr>
              <a:t>Apr</a:t>
            </a:r>
            <a:r>
              <a:rPr lang="hu-HU" sz="2800" b="1" dirty="0" smtClean="0">
                <a:effectLst>
                  <a:outerShdw blurRad="38100" dist="38100" dir="2700000" algn="tl">
                    <a:srgbClr val="000000">
                      <a:alpha val="43137"/>
                    </a:srgbClr>
                  </a:outerShdw>
                </a:effectLst>
                <a:latin typeface="Arial" pitchFamily="34" charset="0"/>
                <a:cs typeface="Arial" pitchFamily="34" charset="0"/>
              </a:rPr>
              <a:t>, 2013) </a:t>
            </a:r>
            <a:br>
              <a:rPr lang="hu-HU" sz="2800" b="1" dirty="0" smtClean="0">
                <a:effectLst>
                  <a:outerShdw blurRad="38100" dist="38100" dir="2700000" algn="tl">
                    <a:srgbClr val="000000">
                      <a:alpha val="43137"/>
                    </a:srgbClr>
                  </a:outerShdw>
                </a:effectLst>
                <a:latin typeface="Arial" pitchFamily="34" charset="0"/>
                <a:cs typeface="Arial" pitchFamily="34" charset="0"/>
              </a:rPr>
            </a:br>
            <a:r>
              <a:rPr lang="hu-HU" sz="2800" b="1" dirty="0" err="1" smtClean="0">
                <a:effectLst>
                  <a:outerShdw blurRad="38100" dist="38100" dir="2700000" algn="tl">
                    <a:srgbClr val="000000">
                      <a:alpha val="43137"/>
                    </a:srgbClr>
                  </a:outerShdw>
                </a:effectLst>
                <a:latin typeface="Arial" pitchFamily="34" charset="0"/>
                <a:cs typeface="Arial" pitchFamily="34" charset="0"/>
              </a:rPr>
              <a:t>Assessed</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on</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sales</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profits</a:t>
            </a:r>
            <a:r>
              <a:rPr lang="hu-HU" sz="2800" b="1" dirty="0" smtClean="0">
                <a:effectLst>
                  <a:outerShdw blurRad="38100" dist="38100" dir="2700000" algn="tl">
                    <a:srgbClr val="000000">
                      <a:alpha val="43137"/>
                    </a:srgbClr>
                  </a:outerShdw>
                </a:effectLst>
                <a:latin typeface="Arial" pitchFamily="34" charset="0"/>
                <a:cs typeface="Arial" pitchFamily="34" charset="0"/>
              </a:rPr>
              <a:t> + </a:t>
            </a:r>
            <a:r>
              <a:rPr lang="hu-HU" sz="2800" b="1" dirty="0" err="1" smtClean="0">
                <a:effectLst>
                  <a:outerShdw blurRad="38100" dist="38100" dir="2700000" algn="tl">
                    <a:srgbClr val="000000">
                      <a:alpha val="43137"/>
                    </a:srgbClr>
                  </a:outerShdw>
                </a:effectLst>
                <a:latin typeface="Arial" pitchFamily="34" charset="0"/>
                <a:cs typeface="Arial" pitchFamily="34" charset="0"/>
              </a:rPr>
              <a:t>assets</a:t>
            </a:r>
            <a:r>
              <a:rPr lang="hu-HU" sz="2800" b="1" dirty="0" smtClean="0">
                <a:effectLst>
                  <a:outerShdw blurRad="38100" dist="38100" dir="2700000" algn="tl">
                    <a:srgbClr val="000000">
                      <a:alpha val="43137"/>
                    </a:srgbClr>
                  </a:outerShdw>
                </a:effectLst>
                <a:latin typeface="Arial" pitchFamily="34" charset="0"/>
                <a:cs typeface="Arial" pitchFamily="34" charset="0"/>
              </a:rPr>
              <a:t> &amp; market </a:t>
            </a:r>
            <a:r>
              <a:rPr lang="hu-HU" sz="2800" b="1" dirty="0" err="1" smtClean="0">
                <a:effectLst>
                  <a:outerShdw blurRad="38100" dist="38100" dir="2700000" algn="tl">
                    <a:srgbClr val="000000">
                      <a:alpha val="43137"/>
                    </a:srgbClr>
                  </a:outerShdw>
                </a:effectLst>
                <a:latin typeface="Arial" pitchFamily="34" charset="0"/>
                <a:cs typeface="Arial" pitchFamily="34" charset="0"/>
              </a:rPr>
              <a:t>value</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5" name="Tartalom helye 4"/>
          <p:cNvGraphicFramePr>
            <a:graphicFrameLocks noGrp="1"/>
          </p:cNvGraphicFramePr>
          <p:nvPr>
            <p:ph sz="half" idx="1"/>
          </p:nvPr>
        </p:nvGraphicFramePr>
        <p:xfrm>
          <a:off x="467544" y="1484784"/>
          <a:ext cx="3679031" cy="4845471"/>
        </p:xfrm>
        <a:graphic>
          <a:graphicData uri="http://schemas.openxmlformats.org/drawingml/2006/table">
            <a:tbl>
              <a:tblPr firstRow="1" bandRow="1">
                <a:tableStyleId>{5C22544A-7EE6-4342-B048-85BDC9FD1C3A}</a:tableStyleId>
              </a:tblPr>
              <a:tblGrid>
                <a:gridCol w="469081"/>
                <a:gridCol w="1190648"/>
                <a:gridCol w="1009651"/>
                <a:gridCol w="1009651"/>
              </a:tblGrid>
              <a:tr h="398016">
                <a:tc>
                  <a:txBody>
                    <a:bodyPr/>
                    <a:lstStyle/>
                    <a:p>
                      <a:pPr algn="l" rtl="0" fontAlgn="t"/>
                      <a:r>
                        <a:rPr lang="hu-HU" sz="1800" b="1" i="0" u="none" strike="noStrike" dirty="0">
                          <a:solidFill>
                            <a:srgbClr val="FFFFFF"/>
                          </a:solidFill>
                          <a:latin typeface="Calibri"/>
                        </a:rPr>
                        <a:t>No </a:t>
                      </a:r>
                    </a:p>
                  </a:txBody>
                  <a:tcPr marL="9525" marR="9525" marT="9525" marB="0"/>
                </a:tc>
                <a:tc>
                  <a:txBody>
                    <a:bodyPr/>
                    <a:lstStyle/>
                    <a:p>
                      <a:pPr algn="ctr" rtl="0" fontAlgn="t"/>
                      <a:r>
                        <a:rPr lang="hu-HU" sz="1800" b="1" i="0" u="none" strike="noStrike">
                          <a:solidFill>
                            <a:srgbClr val="FFFFFF"/>
                          </a:solidFill>
                          <a:latin typeface="Calibri"/>
                        </a:rPr>
                        <a:t>Cég </a:t>
                      </a:r>
                    </a:p>
                  </a:txBody>
                  <a:tcPr marL="9525" marR="9525" marT="9525" marB="0"/>
                </a:tc>
                <a:tc>
                  <a:txBody>
                    <a:bodyPr/>
                    <a:lstStyle/>
                    <a:p>
                      <a:pPr algn="ctr" rtl="0" fontAlgn="t"/>
                      <a:r>
                        <a:rPr lang="hu-HU" sz="1800" b="1" i="0" u="none" strike="noStrike">
                          <a:solidFill>
                            <a:srgbClr val="FFFFFF"/>
                          </a:solidFill>
                          <a:latin typeface="Calibri"/>
                        </a:rPr>
                        <a:t>Bevétel </a:t>
                      </a:r>
                    </a:p>
                  </a:txBody>
                  <a:tcPr marL="9525" marR="9525" marT="9525" marB="0"/>
                </a:tc>
                <a:tc>
                  <a:txBody>
                    <a:bodyPr/>
                    <a:lstStyle/>
                    <a:p>
                      <a:pPr algn="ctr" rtl="0" fontAlgn="t"/>
                      <a:r>
                        <a:rPr lang="hu-HU" sz="1800" b="1" i="0" u="none" strike="noStrike" dirty="0">
                          <a:solidFill>
                            <a:srgbClr val="FFFFFF"/>
                          </a:solidFill>
                          <a:latin typeface="Calibri"/>
                        </a:rPr>
                        <a:t>Profit </a:t>
                      </a:r>
                    </a:p>
                  </a:txBody>
                  <a:tcPr marL="9525" marR="9525" marT="9525" marB="0"/>
                </a:tc>
              </a:tr>
              <a:tr h="250056">
                <a:tc>
                  <a:txBody>
                    <a:bodyPr/>
                    <a:lstStyle/>
                    <a:p>
                      <a:pPr algn="l" rtl="0" fontAlgn="t"/>
                      <a:r>
                        <a:rPr lang="hu-HU" sz="1800" b="1" i="1" u="none" strike="noStrike" dirty="0">
                          <a:solidFill>
                            <a:srgbClr val="000000"/>
                          </a:solidFill>
                          <a:latin typeface="Calibri"/>
                        </a:rPr>
                        <a:t>5</a:t>
                      </a:r>
                      <a:r>
                        <a:rPr lang="hu-HU" sz="1800" b="1" i="1" u="none" strike="noStrike" dirty="0" smtClean="0">
                          <a:solidFill>
                            <a:srgbClr val="000000"/>
                          </a:solidFill>
                          <a:latin typeface="Calibri"/>
                        </a:rPr>
                        <a:t>. </a:t>
                      </a:r>
                      <a:endParaRPr lang="hu-HU" sz="1800" b="1" i="1" u="none" strike="noStrike" dirty="0">
                        <a:solidFill>
                          <a:srgbClr val="000000"/>
                        </a:solidFill>
                        <a:latin typeface="Calibri"/>
                      </a:endParaRPr>
                    </a:p>
                  </a:txBody>
                  <a:tcPr marL="9525" marR="9525" marT="9525" marB="0"/>
                </a:tc>
                <a:tc>
                  <a:txBody>
                    <a:bodyPr/>
                    <a:lstStyle/>
                    <a:p>
                      <a:pPr algn="ctr" rtl="0" fontAlgn="t"/>
                      <a:r>
                        <a:rPr lang="hu-HU" sz="1800" b="1" i="0" kern="1200" dirty="0" err="1" smtClean="0">
                          <a:solidFill>
                            <a:schemeClr val="dk1"/>
                          </a:solidFill>
                          <a:latin typeface="+mn-lt"/>
                          <a:ea typeface="+mn-ea"/>
                          <a:cs typeface="+mn-cs"/>
                        </a:rPr>
                        <a:t>ExxonMob</a:t>
                      </a:r>
                      <a:endParaRPr lang="hu-HU" sz="1800" b="1" i="0" u="none" strike="noStrike" dirty="0">
                        <a:solidFill>
                          <a:srgbClr val="000000"/>
                        </a:solidFill>
                        <a:latin typeface="Calibri"/>
                      </a:endParaRPr>
                    </a:p>
                  </a:txBody>
                  <a:tcPr marL="9525" marR="9525" marT="9525" marB="0"/>
                </a:tc>
                <a:tc>
                  <a:txBody>
                    <a:bodyPr/>
                    <a:lstStyle/>
                    <a:p>
                      <a:pPr algn="ctr" rtl="0" fontAlgn="t"/>
                      <a:r>
                        <a:rPr lang="hu-HU" sz="1800" b="1" i="0" u="none" strike="noStrike" dirty="0" smtClean="0">
                          <a:solidFill>
                            <a:srgbClr val="000000"/>
                          </a:solidFill>
                          <a:latin typeface="Calibri"/>
                        </a:rPr>
                        <a:t>420,7</a:t>
                      </a:r>
                      <a:endParaRPr lang="hu-HU" sz="1800" b="1" i="0" u="none" strike="noStrike" dirty="0">
                        <a:solidFill>
                          <a:srgbClr val="000000"/>
                        </a:solidFill>
                        <a:latin typeface="Calibri"/>
                      </a:endParaRPr>
                    </a:p>
                  </a:txBody>
                  <a:tcPr marL="9525" marR="9525" marT="9525" marB="0"/>
                </a:tc>
                <a:tc>
                  <a:txBody>
                    <a:bodyPr/>
                    <a:lstStyle/>
                    <a:p>
                      <a:pPr algn="ctr" rtl="0" fontAlgn="t"/>
                      <a:r>
                        <a:rPr lang="hu-HU" sz="1800" b="1" i="0" u="none" strike="noStrike" dirty="0" smtClean="0">
                          <a:solidFill>
                            <a:srgbClr val="000000"/>
                          </a:solidFill>
                          <a:latin typeface="Calibri"/>
                        </a:rPr>
                        <a:t>44,9</a:t>
                      </a:r>
                      <a:endParaRPr lang="hu-HU" sz="1800" b="1" i="0" u="none" strike="noStrike" dirty="0">
                        <a:solidFill>
                          <a:srgbClr val="000000"/>
                        </a:solidFill>
                        <a:latin typeface="Calibri"/>
                      </a:endParaRPr>
                    </a:p>
                  </a:txBody>
                  <a:tcPr marL="9525" marR="9525" marT="9525" marB="0"/>
                </a:tc>
              </a:tr>
              <a:tr h="254243">
                <a:tc>
                  <a:txBody>
                    <a:bodyPr/>
                    <a:lstStyle/>
                    <a:p>
                      <a:pPr algn="l" rtl="0" fontAlgn="t"/>
                      <a:r>
                        <a:rPr lang="hu-HU" sz="1800" b="1" i="1" u="none" strike="noStrike" dirty="0">
                          <a:solidFill>
                            <a:srgbClr val="000000"/>
                          </a:solidFill>
                          <a:latin typeface="Calibri"/>
                        </a:rPr>
                        <a:t>7</a:t>
                      </a:r>
                      <a:r>
                        <a:rPr lang="hu-HU" sz="1800" b="1" i="1" u="none" strike="noStrike" dirty="0" smtClean="0">
                          <a:solidFill>
                            <a:srgbClr val="000000"/>
                          </a:solidFill>
                          <a:latin typeface="Calibri"/>
                        </a:rPr>
                        <a:t>. </a:t>
                      </a:r>
                      <a:endParaRPr lang="hu-HU" sz="1800" b="1" i="1" u="none" strike="noStrike" dirty="0">
                        <a:solidFill>
                          <a:srgbClr val="000000"/>
                        </a:solidFill>
                        <a:latin typeface="Calibri"/>
                      </a:endParaRPr>
                    </a:p>
                  </a:txBody>
                  <a:tcPr marL="9525" marR="9525" marT="9525" marB="0"/>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hu-HU" sz="1800" b="1" i="0" kern="1200" dirty="0" smtClean="0">
                          <a:solidFill>
                            <a:schemeClr val="dk1"/>
                          </a:solidFill>
                          <a:latin typeface="+mn-lt"/>
                          <a:ea typeface="+mn-ea"/>
                          <a:cs typeface="+mn-cs"/>
                        </a:rPr>
                        <a:t>R.D. Shell</a:t>
                      </a:r>
                      <a:r>
                        <a:rPr lang="hu-HU" sz="1800" b="1" i="0" u="none" strike="noStrike" dirty="0" smtClean="0">
                          <a:solidFill>
                            <a:srgbClr val="000000"/>
                          </a:solidFill>
                          <a:latin typeface="Calibri"/>
                        </a:rPr>
                        <a:t> </a:t>
                      </a:r>
                      <a:endParaRPr lang="hu-HU" sz="1800" b="1" i="0" u="none" strike="noStrike" dirty="0">
                        <a:solidFill>
                          <a:srgbClr val="000000"/>
                        </a:solidFill>
                        <a:latin typeface="Calibri"/>
                      </a:endParaRPr>
                    </a:p>
                  </a:txBody>
                  <a:tcPr marL="9525" marR="9525" marT="9525" marB="0"/>
                </a:tc>
                <a:tc>
                  <a:txBody>
                    <a:bodyPr/>
                    <a:lstStyle/>
                    <a:p>
                      <a:pPr algn="ctr" rtl="0" fontAlgn="t"/>
                      <a:r>
                        <a:rPr lang="hu-HU" sz="1800" b="1" i="0" u="none" strike="noStrike" dirty="0" smtClean="0">
                          <a:solidFill>
                            <a:srgbClr val="000000"/>
                          </a:solidFill>
                          <a:latin typeface="Calibri"/>
                        </a:rPr>
                        <a:t>467,2</a:t>
                      </a:r>
                      <a:endParaRPr lang="hu-HU" sz="1800" b="1" i="0" u="none" strike="noStrike" dirty="0">
                        <a:solidFill>
                          <a:srgbClr val="000000"/>
                        </a:solidFill>
                        <a:latin typeface="Calibri"/>
                      </a:endParaRPr>
                    </a:p>
                  </a:txBody>
                  <a:tcPr marL="9525" marR="9525" marT="9525" marB="0"/>
                </a:tc>
                <a:tc>
                  <a:txBody>
                    <a:bodyPr/>
                    <a:lstStyle/>
                    <a:p>
                      <a:pPr algn="ctr" rtl="0" fontAlgn="t"/>
                      <a:r>
                        <a:rPr lang="hu-HU" sz="1800" b="1" i="0" u="none" strike="noStrike" dirty="0" smtClean="0">
                          <a:solidFill>
                            <a:srgbClr val="000000"/>
                          </a:solidFill>
                          <a:latin typeface="Calibri"/>
                        </a:rPr>
                        <a:t>26,6</a:t>
                      </a:r>
                      <a:endParaRPr lang="hu-HU" sz="1800" b="1" i="0" u="none" strike="noStrike" dirty="0">
                        <a:solidFill>
                          <a:srgbClr val="000000"/>
                        </a:solidFill>
                        <a:latin typeface="Calibri"/>
                      </a:endParaRPr>
                    </a:p>
                  </a:txBody>
                  <a:tcPr marL="9525" marR="9525" marT="9525" marB="0"/>
                </a:tc>
              </a:tr>
              <a:tr h="258430">
                <a:tc>
                  <a:txBody>
                    <a:bodyPr/>
                    <a:lstStyle/>
                    <a:p>
                      <a:pPr algn="l" rtl="0" fontAlgn="t"/>
                      <a:r>
                        <a:rPr lang="hu-HU" sz="1800" b="1" i="1" u="none" strike="noStrike" dirty="0">
                          <a:solidFill>
                            <a:srgbClr val="000000"/>
                          </a:solidFill>
                          <a:latin typeface="Calibri"/>
                        </a:rPr>
                        <a:t>9</a:t>
                      </a:r>
                      <a:r>
                        <a:rPr lang="hu-HU" sz="1800" b="1" i="1" u="none" strike="noStrike" dirty="0" smtClean="0">
                          <a:solidFill>
                            <a:srgbClr val="000000"/>
                          </a:solidFill>
                          <a:latin typeface="Calibri"/>
                        </a:rPr>
                        <a:t>.</a:t>
                      </a:r>
                      <a:endParaRPr lang="hu-HU" sz="1800" b="1" i="1" u="none" strike="noStrike" dirty="0">
                        <a:solidFill>
                          <a:srgbClr val="000000"/>
                        </a:solidFill>
                        <a:latin typeface="Calibri"/>
                      </a:endParaRPr>
                    </a:p>
                  </a:txBody>
                  <a:tcPr marL="9525" marR="9525" marT="9525" marB="0"/>
                </a:tc>
                <a:tc>
                  <a:txBody>
                    <a:bodyPr/>
                    <a:lstStyle/>
                    <a:p>
                      <a:pPr algn="ctr" rtl="0" fontAlgn="t"/>
                      <a:r>
                        <a:rPr lang="hu-HU" sz="1800" b="1" i="0" u="none" strike="noStrike" dirty="0" err="1" smtClean="0">
                          <a:solidFill>
                            <a:srgbClr val="000000"/>
                          </a:solidFill>
                          <a:latin typeface="Calibri"/>
                        </a:rPr>
                        <a:t>PetroCina</a:t>
                      </a:r>
                      <a:endParaRPr lang="hu-HU" sz="1800" b="1" i="0" u="none" strike="noStrike" dirty="0">
                        <a:solidFill>
                          <a:srgbClr val="000000"/>
                        </a:solidFill>
                        <a:latin typeface="Calibri"/>
                      </a:endParaRPr>
                    </a:p>
                  </a:txBody>
                  <a:tcPr marL="9525" marR="9525" marT="9525" marB="0"/>
                </a:tc>
                <a:tc>
                  <a:txBody>
                    <a:bodyPr/>
                    <a:lstStyle/>
                    <a:p>
                      <a:pPr algn="ctr" rtl="0" fontAlgn="t"/>
                      <a:r>
                        <a:rPr lang="hu-HU" sz="1800" b="1" i="0" u="none" strike="noStrike" dirty="0" smtClean="0">
                          <a:solidFill>
                            <a:srgbClr val="000000"/>
                          </a:solidFill>
                          <a:latin typeface="Calibri"/>
                        </a:rPr>
                        <a:t>308,9</a:t>
                      </a:r>
                      <a:endParaRPr lang="hu-HU" sz="1800" b="1" i="0" u="none" strike="noStrike" dirty="0">
                        <a:solidFill>
                          <a:srgbClr val="000000"/>
                        </a:solidFill>
                        <a:latin typeface="Calibri"/>
                      </a:endParaRPr>
                    </a:p>
                  </a:txBody>
                  <a:tcPr marL="9525" marR="9525" marT="9525" marB="0"/>
                </a:tc>
                <a:tc>
                  <a:txBody>
                    <a:bodyPr/>
                    <a:lstStyle/>
                    <a:p>
                      <a:pPr algn="ctr" rtl="0" fontAlgn="t"/>
                      <a:r>
                        <a:rPr lang="hu-HU" sz="1800" b="1" i="0" u="none" strike="noStrike" dirty="0" smtClean="0">
                          <a:solidFill>
                            <a:srgbClr val="000000"/>
                          </a:solidFill>
                          <a:latin typeface="Calibri"/>
                        </a:rPr>
                        <a:t>18,3</a:t>
                      </a:r>
                      <a:endParaRPr lang="hu-HU" sz="1800" b="1" i="0" u="none" strike="noStrike" dirty="0">
                        <a:solidFill>
                          <a:srgbClr val="000000"/>
                        </a:solidFill>
                        <a:latin typeface="Calibri"/>
                      </a:endParaRPr>
                    </a:p>
                  </a:txBody>
                  <a:tcPr marL="9525" marR="9525" marT="9525" marB="0"/>
                </a:tc>
              </a:tr>
              <a:tr h="262617">
                <a:tc>
                  <a:txBody>
                    <a:bodyPr/>
                    <a:lstStyle/>
                    <a:p>
                      <a:pPr algn="l" rtl="0" fontAlgn="t"/>
                      <a:r>
                        <a:rPr lang="hu-HU" sz="1800" b="1" i="1" u="none" strike="noStrike" dirty="0" smtClean="0">
                          <a:solidFill>
                            <a:srgbClr val="000000"/>
                          </a:solidFill>
                          <a:latin typeface="Calibri"/>
                        </a:rPr>
                        <a:t>13.  </a:t>
                      </a:r>
                      <a:endParaRPr lang="hu-HU" sz="1800" b="1" i="1" u="none" strike="noStrike" dirty="0">
                        <a:solidFill>
                          <a:srgbClr val="000000"/>
                        </a:solidFill>
                        <a:latin typeface="Calibri"/>
                      </a:endParaRPr>
                    </a:p>
                  </a:txBody>
                  <a:tcPr marL="9525" marR="9525" marT="9525" marB="0"/>
                </a:tc>
                <a:tc>
                  <a:txBody>
                    <a:bodyPr/>
                    <a:lstStyle/>
                    <a:p>
                      <a:pPr algn="ctr" rtl="0" fontAlgn="t"/>
                      <a:r>
                        <a:rPr lang="hu-HU" sz="1800" b="1" i="0" kern="1200" dirty="0" err="1" smtClean="0">
                          <a:solidFill>
                            <a:schemeClr val="dk1"/>
                          </a:solidFill>
                          <a:latin typeface="+mn-lt"/>
                          <a:ea typeface="+mn-ea"/>
                          <a:cs typeface="+mn-cs"/>
                        </a:rPr>
                        <a:t>Chevron</a:t>
                      </a:r>
                      <a:endParaRPr lang="hu-HU" sz="1800" b="1" i="0" u="none" strike="noStrike" dirty="0">
                        <a:solidFill>
                          <a:srgbClr val="000000"/>
                        </a:solidFill>
                        <a:latin typeface="Calibri"/>
                      </a:endParaRPr>
                    </a:p>
                  </a:txBody>
                  <a:tcPr marL="9525" marR="9525" marT="9525" marB="0"/>
                </a:tc>
                <a:tc>
                  <a:txBody>
                    <a:bodyPr/>
                    <a:lstStyle/>
                    <a:p>
                      <a:pPr algn="ctr" rtl="0" fontAlgn="t"/>
                      <a:r>
                        <a:rPr lang="hu-HU" sz="1800" b="1" i="0" u="none" strike="noStrike" dirty="0" smtClean="0">
                          <a:solidFill>
                            <a:srgbClr val="000000"/>
                          </a:solidFill>
                          <a:latin typeface="Calibri"/>
                        </a:rPr>
                        <a:t>222,6</a:t>
                      </a:r>
                      <a:endParaRPr lang="hu-HU" sz="1800" b="1" i="0" u="none" strike="noStrike" dirty="0">
                        <a:solidFill>
                          <a:srgbClr val="000000"/>
                        </a:solidFill>
                        <a:latin typeface="Calibri"/>
                      </a:endParaRPr>
                    </a:p>
                  </a:txBody>
                  <a:tcPr marL="9525" marR="9525" marT="9525" marB="0"/>
                </a:tc>
                <a:tc>
                  <a:txBody>
                    <a:bodyPr/>
                    <a:lstStyle/>
                    <a:p>
                      <a:pPr algn="ctr" rtl="0" fontAlgn="t"/>
                      <a:r>
                        <a:rPr lang="hu-HU" sz="1800" b="1" i="0" u="none" strike="noStrike" dirty="0" smtClean="0">
                          <a:solidFill>
                            <a:srgbClr val="000000"/>
                          </a:solidFill>
                          <a:latin typeface="Calibri"/>
                        </a:rPr>
                        <a:t>26,2</a:t>
                      </a:r>
                      <a:endParaRPr lang="hu-HU" sz="1800" b="1" i="0" u="none" strike="noStrike" dirty="0">
                        <a:solidFill>
                          <a:srgbClr val="000000"/>
                        </a:solidFill>
                        <a:latin typeface="Calibri"/>
                      </a:endParaRPr>
                    </a:p>
                  </a:txBody>
                  <a:tcPr marL="9525" marR="9525" marT="9525" marB="0"/>
                </a:tc>
              </a:tr>
              <a:tr h="266804">
                <a:tc>
                  <a:txBody>
                    <a:bodyPr/>
                    <a:lstStyle/>
                    <a:p>
                      <a:r>
                        <a:rPr lang="hu-HU" b="1" i="1" dirty="0" smtClean="0"/>
                        <a:t>17.</a:t>
                      </a:r>
                      <a:endParaRPr lang="hu-HU" b="1" i="1" dirty="0"/>
                    </a:p>
                  </a:txBody>
                  <a:tcPr marL="9525" marR="9525" marT="9525" marB="0"/>
                </a:tc>
                <a:tc>
                  <a:txBody>
                    <a:bodyPr/>
                    <a:lstStyle/>
                    <a:p>
                      <a:pPr algn="ctr"/>
                      <a:r>
                        <a:rPr lang="hu-HU" b="1" dirty="0" smtClean="0"/>
                        <a:t>Gazprom</a:t>
                      </a:r>
                      <a:endParaRPr lang="hu-HU" b="1" dirty="0"/>
                    </a:p>
                  </a:txBody>
                  <a:tcPr marL="9525" marR="9525" marT="9525" marB="0"/>
                </a:tc>
                <a:tc>
                  <a:txBody>
                    <a:bodyPr/>
                    <a:lstStyle/>
                    <a:p>
                      <a:pPr algn="ctr"/>
                      <a:r>
                        <a:rPr lang="hu-HU" b="1" dirty="0" smtClean="0"/>
                        <a:t>144</a:t>
                      </a:r>
                      <a:endParaRPr lang="hu-HU" b="1" dirty="0"/>
                    </a:p>
                  </a:txBody>
                  <a:tcPr marL="9525" marR="9525" marT="9525" marB="0"/>
                </a:tc>
                <a:tc>
                  <a:txBody>
                    <a:bodyPr/>
                    <a:lstStyle/>
                    <a:p>
                      <a:pPr algn="ctr"/>
                      <a:r>
                        <a:rPr lang="hu-HU" b="1" dirty="0" smtClean="0"/>
                        <a:t>40,6</a:t>
                      </a:r>
                      <a:endParaRPr lang="hu-HU" b="1" dirty="0"/>
                    </a:p>
                  </a:txBody>
                  <a:tcPr marL="9525" marR="9525" marT="9525" marB="0"/>
                </a:tc>
              </a:tr>
              <a:tr h="270991">
                <a:tc>
                  <a:txBody>
                    <a:bodyPr/>
                    <a:lstStyle/>
                    <a:p>
                      <a:pPr marL="0" algn="l" rtl="0" eaLnBrk="1" fontAlgn="t" latinLnBrk="0" hangingPunct="1">
                        <a:spcBef>
                          <a:spcPts val="0"/>
                        </a:spcBef>
                        <a:spcAft>
                          <a:spcPts val="0"/>
                        </a:spcAft>
                      </a:pPr>
                      <a:r>
                        <a:rPr lang="hu-HU" sz="1800" b="1" i="1" u="none" strike="noStrike" kern="1200" dirty="0">
                          <a:solidFill>
                            <a:srgbClr val="000000"/>
                          </a:solidFill>
                          <a:latin typeface="Calibri"/>
                        </a:rPr>
                        <a:t>18.</a:t>
                      </a:r>
                    </a:p>
                  </a:txBody>
                  <a:tcPr marL="9525" marR="9525" marT="9525" marB="0"/>
                </a:tc>
                <a:tc>
                  <a:txBody>
                    <a:bodyPr/>
                    <a:lstStyle/>
                    <a:p>
                      <a:pPr marL="0" algn="ctr" rtl="0" eaLnBrk="1" fontAlgn="t" latinLnBrk="0" hangingPunct="1">
                        <a:spcBef>
                          <a:spcPts val="0"/>
                        </a:spcBef>
                        <a:spcAft>
                          <a:spcPts val="0"/>
                        </a:spcAft>
                      </a:pPr>
                      <a:r>
                        <a:rPr lang="hu-HU" sz="1800" b="1" i="0" u="none" strike="noStrike" kern="1200" dirty="0">
                          <a:solidFill>
                            <a:srgbClr val="000000"/>
                          </a:solidFill>
                          <a:latin typeface="Calibri"/>
                        </a:rPr>
                        <a:t>BP </a:t>
                      </a:r>
                    </a:p>
                  </a:txBody>
                  <a:tcPr marL="9525" marR="9525" marT="9525" marB="0"/>
                </a:tc>
                <a:tc>
                  <a:txBody>
                    <a:bodyPr/>
                    <a:lstStyle/>
                    <a:p>
                      <a:pPr marL="0" algn="ctr" rtl="0" eaLnBrk="1" fontAlgn="t" latinLnBrk="0" hangingPunct="1">
                        <a:spcBef>
                          <a:spcPts val="0"/>
                        </a:spcBef>
                        <a:spcAft>
                          <a:spcPts val="0"/>
                        </a:spcAft>
                      </a:pPr>
                      <a:r>
                        <a:rPr lang="hu-HU" sz="1800" b="1" i="0" u="none" strike="noStrike" kern="1200">
                          <a:solidFill>
                            <a:srgbClr val="000000"/>
                          </a:solidFill>
                          <a:latin typeface="Calibri"/>
                        </a:rPr>
                        <a:t>370,9</a:t>
                      </a:r>
                    </a:p>
                  </a:txBody>
                  <a:tcPr marL="9525" marR="9525" marT="9525" marB="0"/>
                </a:tc>
                <a:tc>
                  <a:txBody>
                    <a:bodyPr/>
                    <a:lstStyle/>
                    <a:p>
                      <a:pPr marL="0" algn="ctr" rtl="0" eaLnBrk="1" fontAlgn="t" latinLnBrk="0" hangingPunct="1">
                        <a:spcBef>
                          <a:spcPts val="0"/>
                        </a:spcBef>
                        <a:spcAft>
                          <a:spcPts val="0"/>
                        </a:spcAft>
                      </a:pPr>
                      <a:r>
                        <a:rPr lang="hu-HU" sz="1800" b="1" i="0" u="none" strike="noStrike" kern="1200">
                          <a:solidFill>
                            <a:srgbClr val="000000"/>
                          </a:solidFill>
                          <a:latin typeface="Calibri"/>
                        </a:rPr>
                        <a:t>11,6</a:t>
                      </a:r>
                    </a:p>
                  </a:txBody>
                  <a:tcPr marL="9525" marR="9525" marT="9525" marB="0"/>
                </a:tc>
              </a:tr>
              <a:tr h="347186">
                <a:tc>
                  <a:txBody>
                    <a:bodyPr/>
                    <a:lstStyle/>
                    <a:p>
                      <a:pPr marL="0" algn="l" rtl="0" eaLnBrk="1" fontAlgn="t" latinLnBrk="0" hangingPunct="1">
                        <a:spcBef>
                          <a:spcPts val="0"/>
                        </a:spcBef>
                        <a:spcAft>
                          <a:spcPts val="0"/>
                        </a:spcAft>
                      </a:pPr>
                      <a:r>
                        <a:rPr lang="hu-HU" sz="1800" b="1" i="1" u="none" strike="noStrike" kern="1200">
                          <a:solidFill>
                            <a:srgbClr val="000000"/>
                          </a:solidFill>
                          <a:latin typeface="Calibri"/>
                        </a:rPr>
                        <a:t>20.</a:t>
                      </a:r>
                      <a:r>
                        <a:rPr lang="hu-HU" sz="1800" b="0" i="0" u="none" strike="noStrike" kern="1200">
                          <a:solidFill>
                            <a:srgbClr val="000000"/>
                          </a:solidFill>
                          <a:latin typeface="Arial"/>
                        </a:rPr>
                        <a:t> </a:t>
                      </a:r>
                      <a:endParaRPr lang="hu-HU" sz="1800" b="1" i="1" u="none" strike="noStrike" kern="1200">
                        <a:solidFill>
                          <a:srgbClr val="000000"/>
                        </a:solidFill>
                        <a:latin typeface="Calibri"/>
                      </a:endParaRPr>
                    </a:p>
                  </a:txBody>
                  <a:tcPr marL="9525" marR="9525" marT="9525" marB="0"/>
                </a:tc>
                <a:tc>
                  <a:txBody>
                    <a:bodyPr/>
                    <a:lstStyle/>
                    <a:p>
                      <a:pPr marL="0" algn="ctr" rtl="0" eaLnBrk="1" fontAlgn="t" latinLnBrk="0" hangingPunct="1">
                        <a:spcBef>
                          <a:spcPts val="0"/>
                        </a:spcBef>
                        <a:spcAft>
                          <a:spcPts val="0"/>
                        </a:spcAft>
                      </a:pPr>
                      <a:r>
                        <a:rPr lang="hu-HU" sz="1800" b="1" i="0" u="none" strike="noStrike" kern="1200" dirty="0" err="1">
                          <a:solidFill>
                            <a:srgbClr val="000000"/>
                          </a:solidFill>
                          <a:latin typeface="Calibri"/>
                        </a:rPr>
                        <a:t>Petrobras</a:t>
                      </a:r>
                      <a:endParaRPr lang="hu-HU" sz="1800" b="1" i="0" u="none" strike="noStrike" kern="1200" dirty="0">
                        <a:solidFill>
                          <a:srgbClr val="000000"/>
                        </a:solidFill>
                        <a:latin typeface="Calibri"/>
                      </a:endParaRPr>
                    </a:p>
                  </a:txBody>
                  <a:tcPr marL="9525" marR="9525" marT="9525" marB="0"/>
                </a:tc>
                <a:tc>
                  <a:txBody>
                    <a:bodyPr/>
                    <a:lstStyle/>
                    <a:p>
                      <a:pPr marL="0" algn="ctr" rtl="0" eaLnBrk="1" fontAlgn="t" latinLnBrk="0" hangingPunct="1">
                        <a:spcBef>
                          <a:spcPts val="0"/>
                        </a:spcBef>
                        <a:spcAft>
                          <a:spcPts val="0"/>
                        </a:spcAft>
                      </a:pPr>
                      <a:r>
                        <a:rPr lang="hu-HU" sz="1800" b="1" i="0" u="none" strike="noStrike" kern="1200">
                          <a:solidFill>
                            <a:srgbClr val="000000"/>
                          </a:solidFill>
                          <a:latin typeface="Calibri"/>
                        </a:rPr>
                        <a:t>144,1</a:t>
                      </a:r>
                    </a:p>
                  </a:txBody>
                  <a:tcPr marL="9525" marR="9525" marT="9525" marB="0"/>
                </a:tc>
                <a:tc>
                  <a:txBody>
                    <a:bodyPr/>
                    <a:lstStyle/>
                    <a:p>
                      <a:pPr marL="0" algn="ctr" rtl="0" eaLnBrk="1" fontAlgn="t" latinLnBrk="0" hangingPunct="1">
                        <a:spcBef>
                          <a:spcPts val="0"/>
                        </a:spcBef>
                        <a:spcAft>
                          <a:spcPts val="0"/>
                        </a:spcAft>
                      </a:pPr>
                      <a:r>
                        <a:rPr lang="hu-HU" sz="1800" b="1" i="0" u="none" strike="noStrike" kern="1200">
                          <a:solidFill>
                            <a:srgbClr val="000000"/>
                          </a:solidFill>
                          <a:latin typeface="Calibri"/>
                        </a:rPr>
                        <a:t>11</a:t>
                      </a:r>
                    </a:p>
                  </a:txBody>
                  <a:tcPr marL="9525" marR="9525" marT="9525" marB="0"/>
                </a:tc>
              </a:tr>
              <a:tr h="279365">
                <a:tc>
                  <a:txBody>
                    <a:bodyPr/>
                    <a:lstStyle/>
                    <a:p>
                      <a:pPr marL="0" algn="l" rtl="0" eaLnBrk="1" fontAlgn="t" latinLnBrk="0" hangingPunct="1">
                        <a:spcBef>
                          <a:spcPts val="0"/>
                        </a:spcBef>
                        <a:spcAft>
                          <a:spcPts val="0"/>
                        </a:spcAft>
                      </a:pPr>
                      <a:r>
                        <a:rPr lang="hu-HU" sz="1800" b="1" i="1" u="none" strike="noStrike" kern="1200">
                          <a:solidFill>
                            <a:srgbClr val="000000"/>
                          </a:solidFill>
                          <a:latin typeface="Calibri"/>
                        </a:rPr>
                        <a:t>23.</a:t>
                      </a:r>
                      <a:r>
                        <a:rPr lang="hu-HU" sz="1800" b="0" i="0" u="none" strike="noStrike" kern="1200">
                          <a:solidFill>
                            <a:srgbClr val="000000"/>
                          </a:solidFill>
                          <a:latin typeface="Arial"/>
                        </a:rPr>
                        <a:t> </a:t>
                      </a:r>
                      <a:endParaRPr lang="hu-HU" sz="1800" b="1" i="1" u="none" strike="noStrike" kern="1200">
                        <a:solidFill>
                          <a:srgbClr val="000000"/>
                        </a:solidFill>
                        <a:latin typeface="Calibri"/>
                      </a:endParaRPr>
                    </a:p>
                  </a:txBody>
                  <a:tcPr marL="9525" marR="9525" marT="9525" marB="0"/>
                </a:tc>
                <a:tc>
                  <a:txBody>
                    <a:bodyPr/>
                    <a:lstStyle/>
                    <a:p>
                      <a:pPr marL="0" marR="0" indent="0" algn="ctr" rtl="0" eaLnBrk="1" fontAlgn="t" latinLnBrk="0" hangingPunct="1">
                        <a:spcBef>
                          <a:spcPts val="0"/>
                        </a:spcBef>
                        <a:spcAft>
                          <a:spcPts val="0"/>
                        </a:spcAft>
                      </a:pPr>
                      <a:r>
                        <a:rPr lang="hu-HU" sz="1800" b="1" i="0" u="none" strike="noStrike" kern="1200" dirty="0">
                          <a:solidFill>
                            <a:schemeClr val="dk1"/>
                          </a:solidFill>
                          <a:latin typeface="Calibri"/>
                        </a:rPr>
                        <a:t>Total</a:t>
                      </a:r>
                      <a:endParaRPr lang="hu-HU" sz="1800" b="1" i="0" u="none" strike="noStrike" kern="1200" dirty="0">
                        <a:solidFill>
                          <a:srgbClr val="000000"/>
                        </a:solidFill>
                        <a:latin typeface="Calibri"/>
                      </a:endParaRPr>
                    </a:p>
                  </a:txBody>
                  <a:tcPr marL="9525" marR="9525" marT="9525" marB="0"/>
                </a:tc>
                <a:tc>
                  <a:txBody>
                    <a:bodyPr/>
                    <a:lstStyle/>
                    <a:p>
                      <a:pPr marL="0" algn="ctr" rtl="0" eaLnBrk="1" fontAlgn="t" latinLnBrk="0" hangingPunct="1">
                        <a:spcBef>
                          <a:spcPts val="0"/>
                        </a:spcBef>
                        <a:spcAft>
                          <a:spcPts val="0"/>
                        </a:spcAft>
                      </a:pPr>
                      <a:r>
                        <a:rPr lang="hu-HU" sz="1800" b="1" i="0" u="none" strike="noStrike" kern="1200">
                          <a:solidFill>
                            <a:srgbClr val="000000"/>
                          </a:solidFill>
                          <a:latin typeface="Calibri"/>
                        </a:rPr>
                        <a:t>240,5</a:t>
                      </a:r>
                    </a:p>
                  </a:txBody>
                  <a:tcPr marL="9525" marR="9525" marT="9525" marB="0"/>
                </a:tc>
                <a:tc>
                  <a:txBody>
                    <a:bodyPr/>
                    <a:lstStyle/>
                    <a:p>
                      <a:pPr marL="0" algn="ctr" rtl="0" eaLnBrk="1" fontAlgn="t" latinLnBrk="0" hangingPunct="1">
                        <a:spcBef>
                          <a:spcPts val="0"/>
                        </a:spcBef>
                        <a:spcAft>
                          <a:spcPts val="0"/>
                        </a:spcAft>
                      </a:pPr>
                      <a:r>
                        <a:rPr lang="hu-HU" sz="1800" b="1" i="0" u="none" strike="noStrike" kern="1200">
                          <a:solidFill>
                            <a:srgbClr val="000000"/>
                          </a:solidFill>
                          <a:latin typeface="Calibri"/>
                        </a:rPr>
                        <a:t>14,1</a:t>
                      </a:r>
                    </a:p>
                  </a:txBody>
                  <a:tcPr marL="9525" marR="9525" marT="9525" marB="0"/>
                </a:tc>
              </a:tr>
              <a:tr h="283552">
                <a:tc>
                  <a:txBody>
                    <a:bodyPr/>
                    <a:lstStyle/>
                    <a:p>
                      <a:pPr marL="0" algn="l" rtl="0" eaLnBrk="1" fontAlgn="t" latinLnBrk="0" hangingPunct="1">
                        <a:spcBef>
                          <a:spcPts val="0"/>
                        </a:spcBef>
                        <a:spcAft>
                          <a:spcPts val="0"/>
                        </a:spcAft>
                      </a:pPr>
                      <a:r>
                        <a:rPr lang="hu-HU" sz="1800" b="1" i="1" u="none" strike="noStrike" kern="1200" dirty="0">
                          <a:solidFill>
                            <a:srgbClr val="000000"/>
                          </a:solidFill>
                          <a:latin typeface="Calibri"/>
                        </a:rPr>
                        <a:t>26. </a:t>
                      </a:r>
                      <a:r>
                        <a:rPr lang="hu-HU" sz="1800" b="0" i="0" u="none" strike="noStrike" kern="1200" dirty="0">
                          <a:solidFill>
                            <a:srgbClr val="000000"/>
                          </a:solidFill>
                          <a:latin typeface="Arial"/>
                        </a:rPr>
                        <a:t> </a:t>
                      </a:r>
                      <a:endParaRPr lang="hu-HU" sz="1800" b="1" i="1" u="none" strike="noStrike" kern="1200" dirty="0">
                        <a:solidFill>
                          <a:srgbClr val="000000"/>
                        </a:solidFill>
                        <a:latin typeface="Calibri"/>
                      </a:endParaRPr>
                    </a:p>
                  </a:txBody>
                  <a:tcPr marL="9525" marR="9525" marT="9525" marB="0"/>
                </a:tc>
                <a:tc>
                  <a:txBody>
                    <a:bodyPr/>
                    <a:lstStyle/>
                    <a:p>
                      <a:pPr marL="0" algn="ctr" rtl="0" eaLnBrk="1" fontAlgn="t" latinLnBrk="0" hangingPunct="1">
                        <a:spcBef>
                          <a:spcPts val="0"/>
                        </a:spcBef>
                        <a:spcAft>
                          <a:spcPts val="0"/>
                        </a:spcAft>
                      </a:pPr>
                      <a:r>
                        <a:rPr lang="hu-HU" sz="1800" b="1" i="0" u="none" strike="noStrike" kern="1200" dirty="0" err="1">
                          <a:solidFill>
                            <a:schemeClr val="dk1"/>
                          </a:solidFill>
                          <a:latin typeface="Calibri"/>
                        </a:rPr>
                        <a:t>Sinopec</a:t>
                      </a:r>
                      <a:endParaRPr lang="hu-HU" sz="1800" b="1" i="0" u="none" strike="noStrike" kern="1200" dirty="0">
                        <a:solidFill>
                          <a:srgbClr val="000000"/>
                        </a:solidFill>
                        <a:latin typeface="Calibri"/>
                      </a:endParaRPr>
                    </a:p>
                  </a:txBody>
                  <a:tcPr marL="9525" marR="9525" marT="9525" marB="0"/>
                </a:tc>
                <a:tc>
                  <a:txBody>
                    <a:bodyPr/>
                    <a:lstStyle/>
                    <a:p>
                      <a:pPr marL="0" algn="ctr" rtl="0" eaLnBrk="1" fontAlgn="t" latinLnBrk="0" hangingPunct="1">
                        <a:spcBef>
                          <a:spcPts val="0"/>
                        </a:spcBef>
                        <a:spcAft>
                          <a:spcPts val="0"/>
                        </a:spcAft>
                      </a:pPr>
                      <a:r>
                        <a:rPr lang="hu-HU" sz="1800" b="1" i="0" u="none" strike="noStrike" kern="1200">
                          <a:solidFill>
                            <a:srgbClr val="000000"/>
                          </a:solidFill>
                          <a:latin typeface="Calibri"/>
                        </a:rPr>
                        <a:t>411,7</a:t>
                      </a:r>
                    </a:p>
                  </a:txBody>
                  <a:tcPr marL="9525" marR="9525" marT="9525" marB="0"/>
                </a:tc>
                <a:tc>
                  <a:txBody>
                    <a:bodyPr/>
                    <a:lstStyle/>
                    <a:p>
                      <a:pPr marL="0" algn="ctr" rtl="0" eaLnBrk="1" fontAlgn="t" latinLnBrk="0" hangingPunct="1">
                        <a:spcBef>
                          <a:spcPts val="0"/>
                        </a:spcBef>
                        <a:spcAft>
                          <a:spcPts val="0"/>
                        </a:spcAft>
                      </a:pPr>
                      <a:r>
                        <a:rPr lang="hu-HU" sz="1800" b="1" i="0" u="none" strike="noStrike" kern="1200" dirty="0">
                          <a:solidFill>
                            <a:srgbClr val="000000"/>
                          </a:solidFill>
                          <a:latin typeface="Calibri"/>
                        </a:rPr>
                        <a:t>10,1</a:t>
                      </a:r>
                    </a:p>
                  </a:txBody>
                  <a:tcPr marL="9525" marR="9525" marT="9525" marB="0"/>
                </a:tc>
              </a:tr>
              <a:tr h="215731">
                <a:tc>
                  <a:txBody>
                    <a:bodyPr/>
                    <a:lstStyle/>
                    <a:p>
                      <a:pPr algn="l" rtl="0" fontAlgn="t"/>
                      <a:r>
                        <a:rPr lang="hu-HU" sz="1800" b="1" i="1" u="none" strike="noStrike" dirty="0" smtClean="0">
                          <a:solidFill>
                            <a:srgbClr val="000000"/>
                          </a:solidFill>
                          <a:latin typeface="Calibri"/>
                        </a:rPr>
                        <a:t>30.</a:t>
                      </a:r>
                      <a:endParaRPr lang="hu-HU" sz="1800" b="1" i="1" u="none" strike="noStrike" dirty="0">
                        <a:solidFill>
                          <a:srgbClr val="000000"/>
                        </a:solidFill>
                        <a:latin typeface="Calibri"/>
                      </a:endParaRPr>
                    </a:p>
                  </a:txBody>
                  <a:tcPr marL="9525" marR="9525" marT="9525" marB="0"/>
                </a:tc>
                <a:tc>
                  <a:txBody>
                    <a:bodyPr/>
                    <a:lstStyle/>
                    <a:p>
                      <a:pPr algn="ctr" rtl="0" fontAlgn="t"/>
                      <a:r>
                        <a:rPr lang="hu-HU" sz="1800" b="1" i="0" u="none" strike="noStrike" dirty="0">
                          <a:solidFill>
                            <a:srgbClr val="000000"/>
                          </a:solidFill>
                          <a:latin typeface="Calibri"/>
                        </a:rPr>
                        <a:t>ENI</a:t>
                      </a:r>
                    </a:p>
                  </a:txBody>
                  <a:tcPr marL="9525" marR="9525" marT="9525" marB="0"/>
                </a:tc>
                <a:tc>
                  <a:txBody>
                    <a:bodyPr/>
                    <a:lstStyle/>
                    <a:p>
                      <a:pPr algn="ctr" rtl="0" fontAlgn="t"/>
                      <a:r>
                        <a:rPr lang="hu-HU" sz="1800" b="1" i="0" u="none" strike="noStrike" dirty="0" smtClean="0">
                          <a:solidFill>
                            <a:srgbClr val="000000"/>
                          </a:solidFill>
                          <a:latin typeface="Calibri"/>
                        </a:rPr>
                        <a:t>163,7</a:t>
                      </a:r>
                      <a:endParaRPr lang="hu-HU" sz="1800" b="1" i="0" u="none" strike="noStrike" dirty="0">
                        <a:solidFill>
                          <a:srgbClr val="000000"/>
                        </a:solidFill>
                        <a:latin typeface="Calibri"/>
                      </a:endParaRPr>
                    </a:p>
                  </a:txBody>
                  <a:tcPr marL="9525" marR="9525" marT="9525" marB="0"/>
                </a:tc>
                <a:tc>
                  <a:txBody>
                    <a:bodyPr/>
                    <a:lstStyle/>
                    <a:p>
                      <a:pPr algn="ctr" rtl="0" fontAlgn="t"/>
                      <a:r>
                        <a:rPr lang="hu-HU" sz="1800" b="1" i="0" u="none" strike="noStrike" dirty="0" smtClean="0">
                          <a:solidFill>
                            <a:srgbClr val="000000"/>
                          </a:solidFill>
                          <a:latin typeface="Calibri"/>
                        </a:rPr>
                        <a:t>10</a:t>
                      </a:r>
                      <a:endParaRPr lang="hu-HU" sz="1800" b="1" i="0" u="none" strike="noStrike" dirty="0">
                        <a:solidFill>
                          <a:srgbClr val="000000"/>
                        </a:solidFill>
                        <a:latin typeface="Calibri"/>
                      </a:endParaRPr>
                    </a:p>
                  </a:txBody>
                  <a:tcPr marL="9525" marR="9525" marT="9525" marB="0"/>
                </a:tc>
              </a:tr>
              <a:tr h="291926">
                <a:tc>
                  <a:txBody>
                    <a:bodyPr/>
                    <a:lstStyle/>
                    <a:p>
                      <a:pPr algn="l" rtl="0" fontAlgn="t"/>
                      <a:r>
                        <a:rPr lang="hu-HU" sz="1800" b="1" i="1" u="none" strike="noStrike" dirty="0" smtClean="0">
                          <a:solidFill>
                            <a:srgbClr val="000000"/>
                          </a:solidFill>
                          <a:latin typeface="Calibri"/>
                        </a:rPr>
                        <a:t>38.</a:t>
                      </a:r>
                      <a:r>
                        <a:rPr lang="hu-HU" sz="1800" b="0" i="0" u="none" strike="noStrike" dirty="0" smtClean="0">
                          <a:solidFill>
                            <a:srgbClr val="000000"/>
                          </a:solidFill>
                          <a:latin typeface="Arial"/>
                        </a:rPr>
                        <a:t> </a:t>
                      </a:r>
                      <a:endParaRPr lang="hu-HU" sz="1800" b="1" i="1" u="none" strike="noStrike" dirty="0">
                        <a:solidFill>
                          <a:srgbClr val="000000"/>
                        </a:solidFill>
                        <a:latin typeface="Calibri"/>
                      </a:endParaRPr>
                    </a:p>
                  </a:txBody>
                  <a:tcPr marL="9525" marR="9525" marT="9525" marB="0"/>
                </a:tc>
                <a:tc>
                  <a:txBody>
                    <a:bodyPr/>
                    <a:lstStyle/>
                    <a:p>
                      <a:pPr algn="ctr" rtl="0" fontAlgn="t"/>
                      <a:r>
                        <a:rPr lang="hu-HU" sz="1800" b="1" i="0" u="none" strike="noStrike" dirty="0" err="1" smtClean="0">
                          <a:solidFill>
                            <a:srgbClr val="000000"/>
                          </a:solidFill>
                          <a:latin typeface="Calibri"/>
                        </a:rPr>
                        <a:t>Statoil</a:t>
                      </a:r>
                      <a:r>
                        <a:rPr lang="hu-HU" sz="1800" b="1" i="0" u="none" strike="noStrike" dirty="0" smtClean="0">
                          <a:solidFill>
                            <a:srgbClr val="000000"/>
                          </a:solidFill>
                          <a:latin typeface="Calibri"/>
                        </a:rPr>
                        <a:t> </a:t>
                      </a:r>
                      <a:endParaRPr lang="hu-HU" sz="1800" b="1" i="0" u="none" strike="noStrike" dirty="0">
                        <a:solidFill>
                          <a:srgbClr val="000000"/>
                        </a:solidFill>
                        <a:latin typeface="Calibri"/>
                      </a:endParaRPr>
                    </a:p>
                  </a:txBody>
                  <a:tcPr marL="9525" marR="9525" marT="9525" marB="0"/>
                </a:tc>
                <a:tc>
                  <a:txBody>
                    <a:bodyPr/>
                    <a:lstStyle/>
                    <a:p>
                      <a:pPr algn="ctr" rtl="0" fontAlgn="t"/>
                      <a:r>
                        <a:rPr lang="hu-HU" sz="1800" b="1" i="0" u="none" strike="noStrike" dirty="0" smtClean="0">
                          <a:solidFill>
                            <a:srgbClr val="000000"/>
                          </a:solidFill>
                          <a:latin typeface="Calibri"/>
                        </a:rPr>
                        <a:t>126,8</a:t>
                      </a:r>
                      <a:endParaRPr lang="hu-HU" sz="1800" b="1" i="0" u="none" strike="noStrike" dirty="0">
                        <a:solidFill>
                          <a:srgbClr val="000000"/>
                        </a:solidFill>
                        <a:latin typeface="Calibri"/>
                      </a:endParaRPr>
                    </a:p>
                  </a:txBody>
                  <a:tcPr marL="9525" marR="9525" marT="9525" marB="0"/>
                </a:tc>
                <a:tc>
                  <a:txBody>
                    <a:bodyPr/>
                    <a:lstStyle/>
                    <a:p>
                      <a:pPr algn="ctr" rtl="0" fontAlgn="t"/>
                      <a:r>
                        <a:rPr lang="hu-HU" sz="1800" b="1" i="0" u="none" strike="noStrike" dirty="0" smtClean="0">
                          <a:solidFill>
                            <a:srgbClr val="000000"/>
                          </a:solidFill>
                          <a:latin typeface="Calibri"/>
                        </a:rPr>
                        <a:t>12,4</a:t>
                      </a:r>
                      <a:endParaRPr lang="hu-HU" sz="1800" b="1" i="0" u="none" strike="noStrike" dirty="0">
                        <a:solidFill>
                          <a:srgbClr val="000000"/>
                        </a:solidFill>
                        <a:latin typeface="Calibri"/>
                      </a:endParaRPr>
                    </a:p>
                  </a:txBody>
                  <a:tcPr marL="9525" marR="9525" marT="9525" marB="0"/>
                </a:tc>
              </a:tr>
              <a:tr h="288032">
                <a:tc>
                  <a:txBody>
                    <a:bodyPr/>
                    <a:lstStyle/>
                    <a:p>
                      <a:pPr algn="l" rtl="0" fontAlgn="t"/>
                      <a:r>
                        <a:rPr lang="hu-HU" sz="1800" b="1" i="1" u="none" strike="noStrike" dirty="0" smtClean="0">
                          <a:solidFill>
                            <a:srgbClr val="000000"/>
                          </a:solidFill>
                          <a:latin typeface="Calibri"/>
                        </a:rPr>
                        <a:t>59.</a:t>
                      </a:r>
                      <a:r>
                        <a:rPr lang="hu-HU" sz="1800" b="0" i="0" u="none" strike="noStrike" dirty="0" smtClean="0">
                          <a:solidFill>
                            <a:srgbClr val="000000"/>
                          </a:solidFill>
                          <a:latin typeface="Arial"/>
                        </a:rPr>
                        <a:t> </a:t>
                      </a:r>
                      <a:endParaRPr lang="hu-HU" sz="1800" b="1" i="1" u="none" strike="noStrike" dirty="0">
                        <a:solidFill>
                          <a:srgbClr val="000000"/>
                        </a:solidFill>
                        <a:latin typeface="Calibri"/>
                      </a:endParaRPr>
                    </a:p>
                  </a:txBody>
                  <a:tcPr marL="9525" marR="9525" marT="9525" marB="0"/>
                </a:tc>
                <a:tc>
                  <a:txBody>
                    <a:bodyPr/>
                    <a:lstStyle/>
                    <a:p>
                      <a:pPr algn="ctr" rtl="0" fontAlgn="t"/>
                      <a:r>
                        <a:rPr lang="hu-HU" sz="1800" b="1" i="0" u="none" strike="noStrike" dirty="0" err="1" smtClean="0">
                          <a:solidFill>
                            <a:srgbClr val="000000"/>
                          </a:solidFill>
                          <a:latin typeface="Calibri"/>
                        </a:rPr>
                        <a:t>Rosneft</a:t>
                      </a:r>
                      <a:endParaRPr lang="hu-HU" sz="1800" b="1" i="0" u="none" strike="noStrike" dirty="0">
                        <a:solidFill>
                          <a:srgbClr val="000000"/>
                        </a:solidFill>
                        <a:latin typeface="Calibri"/>
                      </a:endParaRPr>
                    </a:p>
                  </a:txBody>
                  <a:tcPr marL="9525" marR="9525" marT="9525" marB="0"/>
                </a:tc>
                <a:tc>
                  <a:txBody>
                    <a:bodyPr/>
                    <a:lstStyle/>
                    <a:p>
                      <a:pPr algn="ctr" rtl="0" fontAlgn="t"/>
                      <a:r>
                        <a:rPr lang="hu-HU" sz="1800" b="1" i="0" u="none" strike="noStrike" dirty="0" smtClean="0">
                          <a:solidFill>
                            <a:srgbClr val="000000"/>
                          </a:solidFill>
                          <a:latin typeface="Calibri"/>
                        </a:rPr>
                        <a:t>68,8</a:t>
                      </a:r>
                      <a:endParaRPr lang="hu-HU" sz="1800" b="1" i="0" u="none" strike="noStrike" dirty="0">
                        <a:solidFill>
                          <a:srgbClr val="000000"/>
                        </a:solidFill>
                        <a:latin typeface="Calibri"/>
                      </a:endParaRPr>
                    </a:p>
                  </a:txBody>
                  <a:tcPr marL="9525" marR="9525" marT="9525" marB="0"/>
                </a:tc>
                <a:tc>
                  <a:txBody>
                    <a:bodyPr/>
                    <a:lstStyle/>
                    <a:p>
                      <a:pPr algn="ctr" rtl="0" fontAlgn="t"/>
                      <a:r>
                        <a:rPr lang="hu-HU" sz="1800" b="1" i="0" u="none" strike="noStrike" dirty="0" smtClean="0">
                          <a:solidFill>
                            <a:srgbClr val="000000"/>
                          </a:solidFill>
                          <a:latin typeface="Calibri"/>
                        </a:rPr>
                        <a:t>11,2</a:t>
                      </a:r>
                      <a:endParaRPr lang="hu-HU" sz="1800" b="1" i="0" u="none" strike="noStrike" dirty="0">
                        <a:solidFill>
                          <a:srgbClr val="000000"/>
                        </a:solidFill>
                        <a:latin typeface="Calibri"/>
                      </a:endParaRPr>
                    </a:p>
                  </a:txBody>
                  <a:tcPr marL="9525" marR="9525" marT="9525" marB="0"/>
                </a:tc>
              </a:tr>
              <a:tr h="216024">
                <a:tc>
                  <a:txBody>
                    <a:bodyPr/>
                    <a:lstStyle/>
                    <a:p>
                      <a:pPr algn="l" rtl="0" fontAlgn="t"/>
                      <a:r>
                        <a:rPr lang="hu-HU" sz="1800" b="1" i="1" u="none" strike="noStrike" dirty="0" smtClean="0">
                          <a:solidFill>
                            <a:srgbClr val="000000"/>
                          </a:solidFill>
                          <a:latin typeface="Calibri"/>
                        </a:rPr>
                        <a:t>64.</a:t>
                      </a:r>
                      <a:endParaRPr lang="hu-HU" sz="1800" b="1" i="1" u="none" strike="noStrike" dirty="0">
                        <a:solidFill>
                          <a:srgbClr val="000000"/>
                        </a:solidFill>
                        <a:latin typeface="Calibri"/>
                      </a:endParaRPr>
                    </a:p>
                  </a:txBody>
                  <a:tcPr marL="9525" marR="9525" marT="9525" marB="0"/>
                </a:tc>
                <a:tc>
                  <a:txBody>
                    <a:bodyPr/>
                    <a:lstStyle/>
                    <a:p>
                      <a:pPr algn="ctr" rtl="0" fontAlgn="t"/>
                      <a:r>
                        <a:rPr lang="hu-HU" sz="1800" b="1" i="0" u="none" strike="noStrike" dirty="0" err="1" smtClean="0">
                          <a:solidFill>
                            <a:srgbClr val="000000"/>
                          </a:solidFill>
                          <a:latin typeface="Calibri"/>
                        </a:rPr>
                        <a:t>Lukoil</a:t>
                      </a:r>
                      <a:endParaRPr lang="hu-HU" sz="1800" b="1" i="0" u="none" strike="noStrike" dirty="0">
                        <a:solidFill>
                          <a:srgbClr val="000000"/>
                        </a:solidFill>
                        <a:latin typeface="Calibri"/>
                      </a:endParaRPr>
                    </a:p>
                  </a:txBody>
                  <a:tcPr marL="9525" marR="9525" marT="9525" marB="0"/>
                </a:tc>
                <a:tc>
                  <a:txBody>
                    <a:bodyPr/>
                    <a:lstStyle/>
                    <a:p>
                      <a:pPr algn="ctr" rtl="0" fontAlgn="t"/>
                      <a:r>
                        <a:rPr lang="hu-HU" sz="1800" b="1" i="0" u="none" strike="noStrike" dirty="0" smtClean="0">
                          <a:solidFill>
                            <a:srgbClr val="000000"/>
                          </a:solidFill>
                          <a:latin typeface="Calibri"/>
                        </a:rPr>
                        <a:t>116,3</a:t>
                      </a:r>
                      <a:endParaRPr lang="hu-HU" sz="1800" b="1" i="0" u="none" strike="noStrike" dirty="0">
                        <a:solidFill>
                          <a:srgbClr val="000000"/>
                        </a:solidFill>
                        <a:latin typeface="Calibri"/>
                      </a:endParaRPr>
                    </a:p>
                  </a:txBody>
                  <a:tcPr marL="9525" marR="9525" marT="9525" marB="0"/>
                </a:tc>
                <a:tc>
                  <a:txBody>
                    <a:bodyPr/>
                    <a:lstStyle/>
                    <a:p>
                      <a:pPr algn="ctr" rtl="0" fontAlgn="t"/>
                      <a:r>
                        <a:rPr lang="hu-HU" sz="1800" b="1" i="0" u="none" strike="noStrike" dirty="0" smtClean="0">
                          <a:solidFill>
                            <a:srgbClr val="000000"/>
                          </a:solidFill>
                          <a:latin typeface="Calibri"/>
                        </a:rPr>
                        <a:t>11</a:t>
                      </a:r>
                      <a:endParaRPr lang="hu-HU" sz="1800" b="1" i="0" u="none" strike="noStrike" dirty="0">
                        <a:solidFill>
                          <a:srgbClr val="000000"/>
                        </a:solidFill>
                        <a:latin typeface="Calibri"/>
                      </a:endParaRPr>
                    </a:p>
                  </a:txBody>
                  <a:tcPr marL="9525" marR="9525" marT="9525" marB="0"/>
                </a:tc>
              </a:tr>
              <a:tr h="220211">
                <a:tc>
                  <a:txBody>
                    <a:bodyPr/>
                    <a:lstStyle/>
                    <a:p>
                      <a:pPr algn="l" fontAlgn="b"/>
                      <a:r>
                        <a:rPr lang="hu-HU" sz="1800" b="1" i="1" u="none" strike="noStrike" dirty="0">
                          <a:solidFill>
                            <a:srgbClr val="000000"/>
                          </a:solidFill>
                          <a:latin typeface="Calibri"/>
                        </a:rPr>
                        <a:t>40.</a:t>
                      </a:r>
                    </a:p>
                  </a:txBody>
                  <a:tcPr marL="9525" marR="9525" marT="9525" marB="0" anchor="b"/>
                </a:tc>
                <a:tc>
                  <a:txBody>
                    <a:bodyPr/>
                    <a:lstStyle/>
                    <a:p>
                      <a:pPr algn="ctr" rtl="0" fontAlgn="t"/>
                      <a:r>
                        <a:rPr lang="hu-HU" sz="1800" b="1" i="0" u="none" strike="noStrike" dirty="0" err="1">
                          <a:solidFill>
                            <a:srgbClr val="000000"/>
                          </a:solidFill>
                          <a:latin typeface="Calibri"/>
                        </a:rPr>
                        <a:t>Statoil</a:t>
                      </a:r>
                      <a:endParaRPr lang="hu-HU" sz="1800" b="1" i="0" u="none" strike="noStrike" dirty="0">
                        <a:solidFill>
                          <a:srgbClr val="000000"/>
                        </a:solidFill>
                        <a:latin typeface="Calibri"/>
                      </a:endParaRPr>
                    </a:p>
                  </a:txBody>
                  <a:tcPr marL="9525" marR="9525" marT="9525" marB="0"/>
                </a:tc>
                <a:tc>
                  <a:txBody>
                    <a:bodyPr/>
                    <a:lstStyle/>
                    <a:p>
                      <a:pPr algn="ctr" rtl="0" fontAlgn="t"/>
                      <a:r>
                        <a:rPr lang="hu-HU" sz="1800" b="1" i="0" u="none" strike="noStrike" dirty="0">
                          <a:solidFill>
                            <a:srgbClr val="000000"/>
                          </a:solidFill>
                          <a:latin typeface="Calibri"/>
                        </a:rPr>
                        <a:t>119,6</a:t>
                      </a:r>
                    </a:p>
                  </a:txBody>
                  <a:tcPr marL="9525" marR="9525" marT="9525" marB="0"/>
                </a:tc>
                <a:tc>
                  <a:txBody>
                    <a:bodyPr/>
                    <a:lstStyle/>
                    <a:p>
                      <a:pPr algn="ctr" rtl="0" fontAlgn="t"/>
                      <a:r>
                        <a:rPr lang="hu-HU" sz="1800" b="1" i="0" u="none" strike="noStrike" dirty="0">
                          <a:solidFill>
                            <a:srgbClr val="000000"/>
                          </a:solidFill>
                          <a:latin typeface="Calibri"/>
                        </a:rPr>
                        <a:t>14,1</a:t>
                      </a:r>
                    </a:p>
                  </a:txBody>
                  <a:tcPr marL="9525" marR="9525" marT="9525" marB="0"/>
                </a:tc>
              </a:tr>
              <a:tr h="398016">
                <a:tc>
                  <a:txBody>
                    <a:bodyPr/>
                    <a:lstStyle/>
                    <a:p>
                      <a:pPr algn="l" rtl="0" fontAlgn="t"/>
                      <a:r>
                        <a:rPr lang="hu-HU" sz="1800" b="1" i="1" u="none" strike="noStrike">
                          <a:solidFill>
                            <a:srgbClr val="000000"/>
                          </a:solidFill>
                          <a:latin typeface="Calibri"/>
                        </a:rPr>
                        <a:t>49. </a:t>
                      </a:r>
                    </a:p>
                  </a:txBody>
                  <a:tcPr marL="9525" marR="9525" marT="9525" marB="0"/>
                </a:tc>
                <a:tc>
                  <a:txBody>
                    <a:bodyPr/>
                    <a:lstStyle/>
                    <a:p>
                      <a:pPr algn="ctr" rtl="0" fontAlgn="t"/>
                      <a:r>
                        <a:rPr lang="hu-HU" sz="1800" b="1" i="0" u="none" strike="noStrike">
                          <a:solidFill>
                            <a:srgbClr val="000000"/>
                          </a:solidFill>
                          <a:latin typeface="Calibri"/>
                        </a:rPr>
                        <a:t>Lukoil</a:t>
                      </a:r>
                    </a:p>
                  </a:txBody>
                  <a:tcPr marL="9525" marR="9525" marT="9525" marB="0"/>
                </a:tc>
                <a:tc>
                  <a:txBody>
                    <a:bodyPr/>
                    <a:lstStyle/>
                    <a:p>
                      <a:pPr algn="ctr" rtl="0" fontAlgn="t"/>
                      <a:r>
                        <a:rPr lang="hu-HU" sz="1800" b="1" i="0" u="none" strike="noStrike" dirty="0" smtClean="0">
                          <a:solidFill>
                            <a:srgbClr val="000000"/>
                          </a:solidFill>
                          <a:latin typeface="Calibri"/>
                        </a:rPr>
                        <a:t>111,4</a:t>
                      </a:r>
                      <a:endParaRPr lang="hu-HU" sz="1800" b="1" i="0" u="none" strike="noStrike" dirty="0">
                        <a:solidFill>
                          <a:srgbClr val="000000"/>
                        </a:solidFill>
                        <a:latin typeface="Calibri"/>
                      </a:endParaRPr>
                    </a:p>
                  </a:txBody>
                  <a:tcPr marL="9525" marR="9525" marT="9525" marB="0"/>
                </a:tc>
                <a:tc>
                  <a:txBody>
                    <a:bodyPr/>
                    <a:lstStyle/>
                    <a:p>
                      <a:pPr algn="ctr" rtl="0" fontAlgn="t"/>
                      <a:r>
                        <a:rPr lang="hu-HU" sz="1800" b="1" i="0" u="none" strike="noStrike" dirty="0">
                          <a:solidFill>
                            <a:srgbClr val="000000"/>
                          </a:solidFill>
                          <a:latin typeface="Calibri"/>
                        </a:rPr>
                        <a:t>10,4</a:t>
                      </a:r>
                    </a:p>
                  </a:txBody>
                  <a:tcPr marL="9525" marR="9525" marT="9525" marB="0"/>
                </a:tc>
              </a:tr>
            </a:tbl>
          </a:graphicData>
        </a:graphic>
      </p:graphicFrame>
      <p:graphicFrame>
        <p:nvGraphicFramePr>
          <p:cNvPr id="7" name="Tartalom helye 6"/>
          <p:cNvGraphicFramePr>
            <a:graphicFrameLocks noGrp="1"/>
          </p:cNvGraphicFramePr>
          <p:nvPr>
            <p:ph sz="half" idx="2"/>
          </p:nvPr>
        </p:nvGraphicFramePr>
        <p:xfrm>
          <a:off x="4648200" y="1484784"/>
          <a:ext cx="4396429" cy="3257902"/>
        </p:xfrm>
        <a:graphic>
          <a:graphicData uri="http://schemas.openxmlformats.org/drawingml/2006/table">
            <a:tbl>
              <a:tblPr firstRow="1" bandRow="1">
                <a:tableStyleId>{5C22544A-7EE6-4342-B048-85BDC9FD1C3A}</a:tableStyleId>
              </a:tblPr>
              <a:tblGrid>
                <a:gridCol w="849630"/>
                <a:gridCol w="1378426"/>
                <a:gridCol w="1044422"/>
                <a:gridCol w="1123951"/>
              </a:tblGrid>
              <a:tr h="648072">
                <a:tc>
                  <a:txBody>
                    <a:bodyPr/>
                    <a:lstStyle/>
                    <a:p>
                      <a:r>
                        <a:rPr lang="hu-HU" sz="1800" dirty="0" smtClean="0"/>
                        <a:t>Global</a:t>
                      </a:r>
                    </a:p>
                    <a:p>
                      <a:r>
                        <a:rPr lang="hu-HU" sz="1800" dirty="0" smtClean="0"/>
                        <a:t>500</a:t>
                      </a:r>
                    </a:p>
                    <a:p>
                      <a:endParaRPr lang="hu-HU" sz="1800" dirty="0"/>
                    </a:p>
                  </a:txBody>
                  <a:tcPr/>
                </a:tc>
                <a:tc>
                  <a:txBody>
                    <a:bodyPr/>
                    <a:lstStyle/>
                    <a:p>
                      <a:pPr algn="ctr"/>
                      <a:r>
                        <a:rPr lang="hu-HU" sz="1800" dirty="0" smtClean="0"/>
                        <a:t>Cég</a:t>
                      </a:r>
                      <a:endParaRPr lang="hu-HU" sz="1800" dirty="0"/>
                    </a:p>
                  </a:txBody>
                  <a:tcPr/>
                </a:tc>
                <a:tc>
                  <a:txBody>
                    <a:bodyPr/>
                    <a:lstStyle/>
                    <a:p>
                      <a:pPr algn="ctr"/>
                      <a:r>
                        <a:rPr lang="hu-HU" sz="1800" dirty="0" smtClean="0"/>
                        <a:t>Bevétel,</a:t>
                      </a:r>
                    </a:p>
                    <a:p>
                      <a:pPr algn="ctr"/>
                      <a:r>
                        <a:rPr lang="hu-HU" sz="1800" dirty="0" err="1" smtClean="0"/>
                        <a:t>MrdUSD</a:t>
                      </a:r>
                      <a:endParaRPr lang="hu-HU" sz="1800" dirty="0"/>
                    </a:p>
                  </a:txBody>
                  <a:tcPr/>
                </a:tc>
                <a:tc>
                  <a:txBody>
                    <a:bodyPr/>
                    <a:lstStyle/>
                    <a:p>
                      <a:pPr algn="ctr"/>
                      <a:r>
                        <a:rPr lang="hu-HU" sz="1800" dirty="0" smtClean="0"/>
                        <a:t>Profit,</a:t>
                      </a:r>
                    </a:p>
                    <a:p>
                      <a:pPr algn="ctr"/>
                      <a:r>
                        <a:rPr lang="hu-HU" sz="1800" dirty="0" err="1" smtClean="0"/>
                        <a:t>MrdUSD</a:t>
                      </a:r>
                      <a:endParaRPr lang="hu-HU" sz="1800" dirty="0"/>
                    </a:p>
                  </a:txBody>
                  <a:tcPr/>
                </a:tc>
              </a:tr>
              <a:tr h="397838">
                <a:tc>
                  <a:txBody>
                    <a:bodyPr/>
                    <a:lstStyle/>
                    <a:p>
                      <a:pPr marL="0" algn="l" rtl="0" eaLnBrk="1" fontAlgn="t" latinLnBrk="0" hangingPunct="1">
                        <a:spcBef>
                          <a:spcPts val="0"/>
                        </a:spcBef>
                        <a:spcAft>
                          <a:spcPts val="0"/>
                        </a:spcAft>
                      </a:pPr>
                      <a:r>
                        <a:rPr lang="hu-HU" sz="1800" b="1" i="1" u="none" strike="noStrike" kern="1200" dirty="0" smtClean="0">
                          <a:solidFill>
                            <a:schemeClr val="dk1"/>
                          </a:solidFill>
                          <a:latin typeface="Calibri"/>
                        </a:rPr>
                        <a:t>14.</a:t>
                      </a:r>
                      <a:endParaRPr lang="hu-HU" sz="1800" b="0" i="0" u="none" strike="noStrike" dirty="0">
                        <a:latin typeface="Arial"/>
                      </a:endParaRPr>
                    </a:p>
                  </a:txBody>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hu-HU" sz="1800" b="1" kern="1200" dirty="0" smtClean="0">
                          <a:solidFill>
                            <a:schemeClr val="dk1"/>
                          </a:solidFill>
                          <a:latin typeface="+mn-lt"/>
                          <a:ea typeface="+mn-ea"/>
                          <a:cs typeface="+mn-cs"/>
                        </a:rPr>
                        <a:t>Volkswagen</a:t>
                      </a:r>
                      <a:endParaRPr lang="hu-HU" sz="1800" b="1" i="0" u="none" strike="noStrike" dirty="0">
                        <a:latin typeface="Arial"/>
                      </a:endParaRPr>
                    </a:p>
                  </a:txBody>
                  <a:tcPr/>
                </a:tc>
                <a:tc>
                  <a:txBody>
                    <a:bodyPr/>
                    <a:lstStyle/>
                    <a:p>
                      <a:pPr marL="0" algn="ctr" rtl="0" eaLnBrk="1" fontAlgn="t" latinLnBrk="0" hangingPunct="1">
                        <a:spcBef>
                          <a:spcPts val="0"/>
                        </a:spcBef>
                        <a:spcAft>
                          <a:spcPts val="0"/>
                        </a:spcAft>
                      </a:pPr>
                      <a:r>
                        <a:rPr lang="hu-HU" sz="1800" b="1" i="0" u="none" strike="noStrike" kern="1200" dirty="0" smtClean="0">
                          <a:solidFill>
                            <a:schemeClr val="dk1"/>
                          </a:solidFill>
                          <a:latin typeface="Calibri"/>
                        </a:rPr>
                        <a:t>254</a:t>
                      </a:r>
                      <a:endParaRPr lang="hu-HU" sz="1800" b="1" i="0" u="none" strike="noStrike" dirty="0">
                        <a:latin typeface="Arial"/>
                      </a:endParaRPr>
                    </a:p>
                  </a:txBody>
                  <a:tcPr/>
                </a:tc>
                <a:tc>
                  <a:txBody>
                    <a:bodyPr/>
                    <a:lstStyle/>
                    <a:p>
                      <a:pPr marL="0" algn="ctr" rtl="0" eaLnBrk="1" fontAlgn="t" latinLnBrk="0" hangingPunct="1">
                        <a:spcBef>
                          <a:spcPts val="0"/>
                        </a:spcBef>
                        <a:spcAft>
                          <a:spcPts val="0"/>
                        </a:spcAft>
                      </a:pPr>
                      <a:r>
                        <a:rPr lang="hu-HU" sz="1800" b="1" i="0" u="none" strike="noStrike" kern="1200" dirty="0" smtClean="0">
                          <a:solidFill>
                            <a:schemeClr val="dk1"/>
                          </a:solidFill>
                          <a:latin typeface="Calibri"/>
                        </a:rPr>
                        <a:t>28,6</a:t>
                      </a:r>
                      <a:endParaRPr lang="hu-HU" sz="1800" b="1" i="0" u="none" strike="noStrike" dirty="0">
                        <a:latin typeface="Arial"/>
                      </a:endParaRPr>
                    </a:p>
                  </a:txBody>
                  <a:tcPr/>
                </a:tc>
              </a:tr>
              <a:tr h="370840">
                <a:tc>
                  <a:txBody>
                    <a:bodyPr/>
                    <a:lstStyle/>
                    <a:p>
                      <a:r>
                        <a:rPr lang="hu-HU" sz="1800" b="1" i="1" dirty="0" smtClean="0"/>
                        <a:t>31. </a:t>
                      </a:r>
                      <a:endParaRPr lang="hu-HU" sz="1800" b="1"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hu-HU" sz="1800" b="1" i="0" kern="1200" dirty="0" smtClean="0">
                          <a:solidFill>
                            <a:schemeClr val="dk1"/>
                          </a:solidFill>
                          <a:latin typeface="+mn-lt"/>
                          <a:ea typeface="+mn-ea"/>
                          <a:cs typeface="+mn-cs"/>
                        </a:rPr>
                        <a:t>Toyota </a:t>
                      </a:r>
                      <a:r>
                        <a:rPr lang="hu-HU" sz="1800" b="1" i="0" kern="1200" dirty="0" err="1" smtClean="0">
                          <a:solidFill>
                            <a:schemeClr val="dk1"/>
                          </a:solidFill>
                          <a:latin typeface="+mn-lt"/>
                          <a:ea typeface="+mn-ea"/>
                          <a:cs typeface="+mn-cs"/>
                        </a:rPr>
                        <a:t>Mot</a:t>
                      </a:r>
                      <a:r>
                        <a:rPr lang="hu-HU" sz="1800" b="1" i="0" kern="1200" dirty="0" smtClean="0">
                          <a:solidFill>
                            <a:schemeClr val="dk1"/>
                          </a:solidFill>
                          <a:latin typeface="+mn-lt"/>
                          <a:ea typeface="+mn-ea"/>
                          <a:cs typeface="+mn-cs"/>
                        </a:rPr>
                        <a:t>.</a:t>
                      </a:r>
                      <a:endParaRPr lang="hu-HU" sz="1800" b="1" dirty="0"/>
                    </a:p>
                  </a:txBody>
                  <a:tcPr/>
                </a:tc>
                <a:tc>
                  <a:txBody>
                    <a:bodyPr/>
                    <a:lstStyle/>
                    <a:p>
                      <a:pPr algn="ctr"/>
                      <a:r>
                        <a:rPr lang="hu-HU" sz="1800" b="1" dirty="0" smtClean="0"/>
                        <a:t>224,5</a:t>
                      </a:r>
                      <a:endParaRPr lang="hu-HU" sz="1800" b="1" dirty="0"/>
                    </a:p>
                  </a:txBody>
                  <a:tcPr/>
                </a:tc>
                <a:tc>
                  <a:txBody>
                    <a:bodyPr/>
                    <a:lstStyle/>
                    <a:p>
                      <a:pPr algn="ctr"/>
                      <a:r>
                        <a:rPr lang="hu-HU" sz="1800" b="1" dirty="0" smtClean="0"/>
                        <a:t>3,4</a:t>
                      </a:r>
                      <a:endParaRPr lang="hu-HU" sz="1800" b="1" dirty="0"/>
                    </a:p>
                  </a:txBody>
                  <a:tcPr/>
                </a:tc>
              </a:tr>
              <a:tr h="370840">
                <a:tc>
                  <a:txBody>
                    <a:bodyPr/>
                    <a:lstStyle/>
                    <a:p>
                      <a:r>
                        <a:rPr lang="hu-HU" sz="1800" b="1" i="1" dirty="0" smtClean="0"/>
                        <a:t>36.</a:t>
                      </a:r>
                      <a:endParaRPr lang="hu-HU" sz="1800" b="1" i="1" dirty="0"/>
                    </a:p>
                  </a:txBody>
                  <a:tcPr/>
                </a:tc>
                <a:tc>
                  <a:txBody>
                    <a:bodyPr/>
                    <a:lstStyle/>
                    <a:p>
                      <a:pPr algn="ctr"/>
                      <a:r>
                        <a:rPr lang="hu-HU" sz="1800" b="1" dirty="0" err="1" smtClean="0"/>
                        <a:t>Daimler</a:t>
                      </a:r>
                      <a:endParaRPr lang="hu-HU" sz="1800" b="1" dirty="0"/>
                    </a:p>
                  </a:txBody>
                  <a:tcPr/>
                </a:tc>
                <a:tc>
                  <a:txBody>
                    <a:bodyPr/>
                    <a:lstStyle/>
                    <a:p>
                      <a:pPr algn="ctr"/>
                      <a:r>
                        <a:rPr lang="hu-HU" sz="1800" b="1" dirty="0" smtClean="0"/>
                        <a:t>150,8</a:t>
                      </a:r>
                      <a:endParaRPr lang="hu-HU" sz="1800" b="1" dirty="0"/>
                    </a:p>
                  </a:txBody>
                  <a:tcPr/>
                </a:tc>
                <a:tc>
                  <a:txBody>
                    <a:bodyPr/>
                    <a:lstStyle/>
                    <a:p>
                      <a:pPr algn="ctr"/>
                      <a:r>
                        <a:rPr lang="hu-HU" sz="1800" b="1" dirty="0" smtClean="0"/>
                        <a:t>8</a:t>
                      </a:r>
                      <a:endParaRPr lang="hu-HU" sz="1800" b="1" dirty="0"/>
                    </a:p>
                  </a:txBody>
                  <a:tcPr/>
                </a:tc>
              </a:tr>
              <a:tr h="401328">
                <a:tc>
                  <a:txBody>
                    <a:bodyPr/>
                    <a:lstStyle/>
                    <a:p>
                      <a:pPr marL="0" algn="l" rtl="0" eaLnBrk="1" fontAlgn="t" latinLnBrk="0" hangingPunct="1">
                        <a:spcBef>
                          <a:spcPts val="0"/>
                        </a:spcBef>
                        <a:spcAft>
                          <a:spcPts val="0"/>
                        </a:spcAft>
                      </a:pPr>
                      <a:r>
                        <a:rPr lang="hu-HU" sz="1800" b="1" i="1" u="none" strike="noStrike" kern="1200" dirty="0" smtClean="0">
                          <a:solidFill>
                            <a:schemeClr val="tx1"/>
                          </a:solidFill>
                          <a:latin typeface="Calibri"/>
                        </a:rPr>
                        <a:t>53.</a:t>
                      </a:r>
                      <a:endParaRPr lang="hu-HU" sz="1800" b="1" i="1" u="none" strike="noStrike" kern="1200" dirty="0">
                        <a:solidFill>
                          <a:schemeClr val="tx1"/>
                        </a:solidFill>
                        <a:latin typeface="Calibri"/>
                      </a:endParaRPr>
                    </a:p>
                  </a:txBody>
                  <a:tcPr/>
                </a:tc>
                <a:tc>
                  <a:txBody>
                    <a:bodyPr/>
                    <a:lstStyle/>
                    <a:p>
                      <a:pPr marL="0" algn="ctr" rtl="0" eaLnBrk="1" fontAlgn="t" latinLnBrk="0" hangingPunct="1">
                        <a:spcBef>
                          <a:spcPts val="0"/>
                        </a:spcBef>
                        <a:spcAft>
                          <a:spcPts val="0"/>
                        </a:spcAft>
                      </a:pPr>
                      <a:r>
                        <a:rPr lang="hu-HU" sz="1800" b="1" i="0" u="none" strike="noStrike" kern="1200" dirty="0" smtClean="0">
                          <a:solidFill>
                            <a:schemeClr val="tx1"/>
                          </a:solidFill>
                          <a:latin typeface="Calibri"/>
                        </a:rPr>
                        <a:t>Ford Motor</a:t>
                      </a:r>
                      <a:endParaRPr lang="hu-HU" sz="1800" b="1" i="0" u="none" strike="noStrike" kern="1200" dirty="0">
                        <a:solidFill>
                          <a:schemeClr val="tx1"/>
                        </a:solidFill>
                        <a:latin typeface="Calibri"/>
                      </a:endParaRPr>
                    </a:p>
                  </a:txBody>
                  <a:tcPr/>
                </a:tc>
                <a:tc>
                  <a:txBody>
                    <a:bodyPr/>
                    <a:lstStyle/>
                    <a:p>
                      <a:pPr marL="0" algn="ctr" rtl="0" eaLnBrk="1" fontAlgn="t" latinLnBrk="0" hangingPunct="1">
                        <a:spcBef>
                          <a:spcPts val="0"/>
                        </a:spcBef>
                        <a:spcAft>
                          <a:spcPts val="0"/>
                        </a:spcAft>
                      </a:pPr>
                      <a:r>
                        <a:rPr lang="hu-HU" sz="1800" b="1" i="0" u="none" strike="noStrike" kern="1200" dirty="0" smtClean="0">
                          <a:solidFill>
                            <a:schemeClr val="tx1"/>
                          </a:solidFill>
                          <a:latin typeface="Calibri"/>
                        </a:rPr>
                        <a:t>134,8</a:t>
                      </a:r>
                      <a:endParaRPr lang="hu-HU" sz="1800" b="1" i="0" u="none" strike="noStrike" kern="1200" dirty="0">
                        <a:solidFill>
                          <a:schemeClr val="tx1"/>
                        </a:solidFill>
                        <a:latin typeface="Calibri"/>
                      </a:endParaRPr>
                    </a:p>
                  </a:txBody>
                  <a:tcPr/>
                </a:tc>
                <a:tc>
                  <a:txBody>
                    <a:bodyPr/>
                    <a:lstStyle/>
                    <a:p>
                      <a:pPr marL="0" algn="ctr" rtl="0" eaLnBrk="1" fontAlgn="t" latinLnBrk="0" hangingPunct="1">
                        <a:spcBef>
                          <a:spcPts val="0"/>
                        </a:spcBef>
                        <a:spcAft>
                          <a:spcPts val="0"/>
                        </a:spcAft>
                      </a:pPr>
                      <a:r>
                        <a:rPr lang="hu-HU" sz="1800" b="1" i="0" u="none" strike="noStrike" kern="1200" dirty="0" smtClean="0">
                          <a:solidFill>
                            <a:schemeClr val="tx1"/>
                          </a:solidFill>
                          <a:latin typeface="Calibri"/>
                        </a:rPr>
                        <a:t>5,7</a:t>
                      </a:r>
                      <a:endParaRPr lang="hu-HU" sz="1800" b="1" i="0" u="none" strike="noStrike" kern="1200" dirty="0">
                        <a:solidFill>
                          <a:schemeClr val="tx1"/>
                        </a:solidFill>
                        <a:latin typeface="Calibri"/>
                      </a:endParaRPr>
                    </a:p>
                  </a:txBody>
                  <a:tcPr/>
                </a:tc>
              </a:tr>
              <a:tr h="401328">
                <a:tc>
                  <a:txBody>
                    <a:bodyPr/>
                    <a:lstStyle/>
                    <a:p>
                      <a:pPr marL="0" algn="l" rtl="0" eaLnBrk="1" fontAlgn="t" latinLnBrk="0" hangingPunct="1">
                        <a:spcBef>
                          <a:spcPts val="0"/>
                        </a:spcBef>
                        <a:spcAft>
                          <a:spcPts val="0"/>
                        </a:spcAft>
                      </a:pPr>
                      <a:r>
                        <a:rPr lang="hu-HU" sz="1800" b="1" i="1" u="none" strike="noStrike" kern="1200" dirty="0" smtClean="0">
                          <a:solidFill>
                            <a:schemeClr val="dk1"/>
                          </a:solidFill>
                          <a:latin typeface="Calibri"/>
                        </a:rPr>
                        <a:t>55.</a:t>
                      </a:r>
                      <a:endParaRPr lang="hu-HU" sz="1800" b="1" i="1" u="none" strike="noStrike" kern="1200" dirty="0">
                        <a:solidFill>
                          <a:schemeClr val="dk1"/>
                        </a:solidFill>
                        <a:latin typeface="Calibri"/>
                      </a:endParaRPr>
                    </a:p>
                  </a:txBody>
                  <a:tcPr/>
                </a:tc>
                <a:tc>
                  <a:txBody>
                    <a:bodyPr/>
                    <a:lstStyle/>
                    <a:p>
                      <a:pPr marL="0" algn="ctr" rtl="0" eaLnBrk="1" fontAlgn="t" latinLnBrk="0" hangingPunct="1">
                        <a:spcBef>
                          <a:spcPts val="0"/>
                        </a:spcBef>
                        <a:spcAft>
                          <a:spcPts val="0"/>
                        </a:spcAft>
                      </a:pPr>
                      <a:r>
                        <a:rPr lang="hu-HU" sz="1800" b="1" i="0" u="none" strike="noStrike" kern="1200" dirty="0" smtClean="0">
                          <a:solidFill>
                            <a:schemeClr val="dk1"/>
                          </a:solidFill>
                          <a:latin typeface="Calibri"/>
                        </a:rPr>
                        <a:t>BMW Group</a:t>
                      </a:r>
                      <a:endParaRPr lang="hu-HU" sz="1800" b="1" i="0" u="none" strike="noStrike" kern="1200" dirty="0">
                        <a:solidFill>
                          <a:schemeClr val="dk1"/>
                        </a:solidFill>
                        <a:latin typeface="Calibri"/>
                      </a:endParaRPr>
                    </a:p>
                  </a:txBody>
                  <a:tcPr/>
                </a:tc>
                <a:tc>
                  <a:txBody>
                    <a:bodyPr/>
                    <a:lstStyle/>
                    <a:p>
                      <a:pPr marL="0" algn="ctr" rtl="0" eaLnBrk="1" fontAlgn="t" latinLnBrk="0" hangingPunct="1">
                        <a:spcBef>
                          <a:spcPts val="0"/>
                        </a:spcBef>
                        <a:spcAft>
                          <a:spcPts val="0"/>
                        </a:spcAft>
                      </a:pPr>
                      <a:r>
                        <a:rPr lang="hu-HU" sz="1800" b="1" i="0" u="none" strike="noStrike" kern="1200" dirty="0" smtClean="0">
                          <a:solidFill>
                            <a:schemeClr val="dk1"/>
                          </a:solidFill>
                          <a:latin typeface="Calibri"/>
                        </a:rPr>
                        <a:t>98,8</a:t>
                      </a:r>
                      <a:endParaRPr lang="hu-HU" sz="1800" b="1" i="0" u="none" strike="noStrike" kern="1200" dirty="0">
                        <a:solidFill>
                          <a:schemeClr val="dk1"/>
                        </a:solidFill>
                        <a:latin typeface="Calibri"/>
                      </a:endParaRPr>
                    </a:p>
                  </a:txBody>
                  <a:tcPr/>
                </a:tc>
                <a:tc>
                  <a:txBody>
                    <a:bodyPr/>
                    <a:lstStyle/>
                    <a:p>
                      <a:pPr marL="0" algn="ctr" rtl="0" eaLnBrk="1" fontAlgn="t" latinLnBrk="0" hangingPunct="1">
                        <a:spcBef>
                          <a:spcPts val="0"/>
                        </a:spcBef>
                        <a:spcAft>
                          <a:spcPts val="0"/>
                        </a:spcAft>
                      </a:pPr>
                      <a:r>
                        <a:rPr lang="hu-HU" sz="1800" b="1" i="0" u="none" strike="noStrike" kern="1200" dirty="0" smtClean="0">
                          <a:solidFill>
                            <a:schemeClr val="dk1"/>
                          </a:solidFill>
                          <a:latin typeface="Calibri"/>
                        </a:rPr>
                        <a:t>6,</a:t>
                      </a:r>
                      <a:r>
                        <a:rPr lang="hu-HU" sz="1800" b="1" i="0" u="none" strike="noStrike" kern="1200" dirty="0" err="1" smtClean="0">
                          <a:solidFill>
                            <a:schemeClr val="dk1"/>
                          </a:solidFill>
                          <a:latin typeface="Calibri"/>
                        </a:rPr>
                        <a:t>6</a:t>
                      </a:r>
                      <a:endParaRPr lang="hu-HU" sz="1800" b="1" i="0" u="none" strike="noStrike" kern="1200" dirty="0">
                        <a:solidFill>
                          <a:schemeClr val="dk1"/>
                        </a:solidFill>
                        <a:latin typeface="Calibri"/>
                      </a:endParaRPr>
                    </a:p>
                  </a:txBody>
                  <a:tcPr/>
                </a:tc>
              </a:tr>
              <a:tr h="401328">
                <a:tc>
                  <a:txBody>
                    <a:bodyPr/>
                    <a:lstStyle/>
                    <a:p>
                      <a:pPr marL="0" algn="l" rtl="0" eaLnBrk="1" fontAlgn="t" latinLnBrk="0" hangingPunct="1">
                        <a:spcBef>
                          <a:spcPts val="0"/>
                        </a:spcBef>
                        <a:spcAft>
                          <a:spcPts val="0"/>
                        </a:spcAft>
                      </a:pPr>
                      <a:r>
                        <a:rPr lang="hu-HU" sz="1800" b="1" i="1" u="none" strike="noStrike" kern="1200" dirty="0" smtClean="0">
                          <a:solidFill>
                            <a:schemeClr val="dk1"/>
                          </a:solidFill>
                          <a:latin typeface="Calibri"/>
                        </a:rPr>
                        <a:t>70.</a:t>
                      </a:r>
                      <a:endParaRPr lang="hu-HU" sz="1800" b="1" i="1" u="none" strike="noStrike" kern="1200" dirty="0">
                        <a:solidFill>
                          <a:schemeClr val="dk1"/>
                        </a:solidFill>
                        <a:latin typeface="Calibri"/>
                      </a:endParaRPr>
                    </a:p>
                  </a:txBody>
                  <a:tcPr/>
                </a:tc>
                <a:tc>
                  <a:txBody>
                    <a:bodyPr/>
                    <a:lstStyle/>
                    <a:p>
                      <a:pPr marL="0" algn="ctr" rtl="0" eaLnBrk="1" fontAlgn="t" latinLnBrk="0" hangingPunct="1">
                        <a:spcBef>
                          <a:spcPts val="0"/>
                        </a:spcBef>
                        <a:spcAft>
                          <a:spcPts val="0"/>
                        </a:spcAft>
                      </a:pPr>
                      <a:r>
                        <a:rPr lang="hu-HU" sz="1800" b="1" i="0" u="none" strike="noStrike" kern="1200" dirty="0" smtClean="0">
                          <a:solidFill>
                            <a:schemeClr val="dk1"/>
                          </a:solidFill>
                          <a:latin typeface="Calibri"/>
                        </a:rPr>
                        <a:t>GM</a:t>
                      </a:r>
                      <a:endParaRPr lang="hu-HU" sz="1800" b="1" i="0" u="none" strike="noStrike" kern="1200" dirty="0">
                        <a:solidFill>
                          <a:schemeClr val="dk1"/>
                        </a:solidFill>
                        <a:latin typeface="Calibri"/>
                      </a:endParaRPr>
                    </a:p>
                  </a:txBody>
                  <a:tcPr/>
                </a:tc>
                <a:tc>
                  <a:txBody>
                    <a:bodyPr/>
                    <a:lstStyle/>
                    <a:p>
                      <a:pPr marL="0" algn="ctr" rtl="0" eaLnBrk="1" fontAlgn="t" latinLnBrk="0" hangingPunct="1">
                        <a:spcBef>
                          <a:spcPts val="0"/>
                        </a:spcBef>
                        <a:spcAft>
                          <a:spcPts val="0"/>
                        </a:spcAft>
                      </a:pPr>
                      <a:r>
                        <a:rPr lang="hu-HU" sz="1800" b="1" i="0" u="none" strike="noStrike" kern="1200" dirty="0" smtClean="0">
                          <a:solidFill>
                            <a:schemeClr val="dk1"/>
                          </a:solidFill>
                          <a:latin typeface="Calibri"/>
                        </a:rPr>
                        <a:t>152,3</a:t>
                      </a:r>
                      <a:endParaRPr lang="hu-HU" sz="1800" b="1" i="0" u="none" strike="noStrike" kern="1200" dirty="0">
                        <a:solidFill>
                          <a:schemeClr val="dk1"/>
                        </a:solidFill>
                        <a:latin typeface="Calibri"/>
                      </a:endParaRPr>
                    </a:p>
                  </a:txBody>
                  <a:tcPr/>
                </a:tc>
                <a:tc>
                  <a:txBody>
                    <a:bodyPr/>
                    <a:lstStyle/>
                    <a:p>
                      <a:pPr marL="0" algn="ctr" rtl="0" eaLnBrk="1" fontAlgn="t" latinLnBrk="0" hangingPunct="1">
                        <a:spcBef>
                          <a:spcPts val="0"/>
                        </a:spcBef>
                        <a:spcAft>
                          <a:spcPts val="0"/>
                        </a:spcAft>
                      </a:pPr>
                      <a:r>
                        <a:rPr lang="hu-HU" sz="1800" b="1" i="0" u="none" strike="noStrike" kern="1200" dirty="0" smtClean="0">
                          <a:solidFill>
                            <a:schemeClr val="dk1"/>
                          </a:solidFill>
                          <a:latin typeface="Calibri"/>
                        </a:rPr>
                        <a:t>6,2</a:t>
                      </a:r>
                      <a:endParaRPr lang="hu-HU" sz="1800" b="1" i="0" u="none" strike="noStrike" kern="1200" dirty="0">
                        <a:solidFill>
                          <a:schemeClr val="dk1"/>
                        </a:solidFill>
                        <a:latin typeface="Calibri"/>
                      </a:endParaRPr>
                    </a:p>
                  </a:txBody>
                  <a:tcPr/>
                </a:tc>
              </a:tr>
            </a:tbl>
          </a:graphicData>
        </a:graphic>
      </p:graphicFrame>
      <p:sp>
        <p:nvSpPr>
          <p:cNvPr id="6" name="Szövegdoboz 5"/>
          <p:cNvSpPr txBox="1"/>
          <p:nvPr/>
        </p:nvSpPr>
        <p:spPr>
          <a:xfrm>
            <a:off x="4644008" y="4915034"/>
            <a:ext cx="4427984" cy="1754326"/>
          </a:xfrm>
          <a:prstGeom prst="rect">
            <a:avLst/>
          </a:prstGeom>
          <a:solidFill>
            <a:srgbClr val="FFFF00"/>
          </a:solidFill>
        </p:spPr>
        <p:txBody>
          <a:bodyPr wrap="square" rtlCol="0">
            <a:spAutoFit/>
          </a:bodyPr>
          <a:lstStyle/>
          <a:p>
            <a:r>
              <a:rPr lang="hu-HU" b="1" dirty="0" smtClean="0">
                <a:solidFill>
                  <a:srgbClr val="7030A0"/>
                </a:solidFill>
              </a:rPr>
              <a:t>- 14 O&amp;G </a:t>
            </a:r>
            <a:r>
              <a:rPr lang="hu-HU" b="1" dirty="0" err="1" smtClean="0">
                <a:solidFill>
                  <a:srgbClr val="7030A0"/>
                </a:solidFill>
              </a:rPr>
              <a:t>co.-s</a:t>
            </a:r>
            <a:r>
              <a:rPr lang="hu-HU" b="1" dirty="0" smtClean="0">
                <a:solidFill>
                  <a:srgbClr val="7030A0"/>
                </a:solidFill>
              </a:rPr>
              <a:t> and 8 </a:t>
            </a:r>
            <a:r>
              <a:rPr lang="hu-HU" b="1" dirty="0" err="1" smtClean="0">
                <a:solidFill>
                  <a:srgbClr val="7030A0"/>
                </a:solidFill>
              </a:rPr>
              <a:t>car</a:t>
            </a:r>
            <a:r>
              <a:rPr lang="hu-HU" b="1" dirty="0" smtClean="0">
                <a:solidFill>
                  <a:srgbClr val="7030A0"/>
                </a:solidFill>
              </a:rPr>
              <a:t> </a:t>
            </a:r>
            <a:r>
              <a:rPr lang="hu-HU" b="1" dirty="0" err="1" smtClean="0">
                <a:solidFill>
                  <a:srgbClr val="7030A0"/>
                </a:solidFill>
              </a:rPr>
              <a:t>manufacturers</a:t>
            </a:r>
            <a:r>
              <a:rPr lang="hu-HU" b="1" dirty="0" smtClean="0">
                <a:solidFill>
                  <a:srgbClr val="7030A0"/>
                </a:solidFill>
              </a:rPr>
              <a:t> </a:t>
            </a:r>
            <a:r>
              <a:rPr lang="hu-HU" b="1" dirty="0" err="1" smtClean="0">
                <a:solidFill>
                  <a:srgbClr val="7030A0"/>
                </a:solidFill>
              </a:rPr>
              <a:t>in</a:t>
            </a:r>
            <a:r>
              <a:rPr lang="hu-HU" b="1" dirty="0" smtClean="0">
                <a:solidFill>
                  <a:srgbClr val="7030A0"/>
                </a:solidFill>
              </a:rPr>
              <a:t> </a:t>
            </a:r>
            <a:r>
              <a:rPr lang="hu-HU" b="1" dirty="0" err="1" smtClean="0">
                <a:solidFill>
                  <a:srgbClr val="7030A0"/>
                </a:solidFill>
              </a:rPr>
              <a:t>the</a:t>
            </a:r>
            <a:r>
              <a:rPr lang="hu-HU" b="1" dirty="0" smtClean="0">
                <a:solidFill>
                  <a:srgbClr val="7030A0"/>
                </a:solidFill>
              </a:rPr>
              <a:t> </a:t>
            </a:r>
            <a:r>
              <a:rPr lang="hu-HU" b="1" dirty="0" err="1" smtClean="0">
                <a:solidFill>
                  <a:srgbClr val="7030A0"/>
                </a:solidFill>
              </a:rPr>
              <a:t>first</a:t>
            </a:r>
            <a:r>
              <a:rPr lang="hu-HU" b="1" dirty="0" smtClean="0">
                <a:solidFill>
                  <a:srgbClr val="7030A0"/>
                </a:solidFill>
              </a:rPr>
              <a:t> 100 (</a:t>
            </a:r>
            <a:r>
              <a:rPr lang="hu-HU" b="1" dirty="0" err="1" smtClean="0">
                <a:solidFill>
                  <a:srgbClr val="7030A0"/>
                </a:solidFill>
              </a:rPr>
              <a:t>upper</a:t>
            </a:r>
            <a:r>
              <a:rPr lang="hu-HU" b="1" dirty="0" smtClean="0">
                <a:solidFill>
                  <a:srgbClr val="7030A0"/>
                </a:solidFill>
              </a:rPr>
              <a:t> 5%)</a:t>
            </a:r>
          </a:p>
          <a:p>
            <a:r>
              <a:rPr lang="hu-HU" b="1" dirty="0" smtClean="0">
                <a:solidFill>
                  <a:srgbClr val="7030A0"/>
                </a:solidFill>
              </a:rPr>
              <a:t>- 7 O&amp;G </a:t>
            </a:r>
            <a:r>
              <a:rPr lang="hu-HU" b="1" dirty="0" err="1" smtClean="0">
                <a:solidFill>
                  <a:srgbClr val="7030A0"/>
                </a:solidFill>
              </a:rPr>
              <a:t>co.-s</a:t>
            </a:r>
            <a:r>
              <a:rPr lang="hu-HU" b="1" dirty="0" smtClean="0">
                <a:solidFill>
                  <a:srgbClr val="7030A0"/>
                </a:solidFill>
              </a:rPr>
              <a:t> and 1 </a:t>
            </a:r>
            <a:r>
              <a:rPr lang="hu-HU" b="1" dirty="0" err="1" smtClean="0">
                <a:solidFill>
                  <a:srgbClr val="7030A0"/>
                </a:solidFill>
              </a:rPr>
              <a:t>car</a:t>
            </a:r>
            <a:r>
              <a:rPr lang="hu-HU" b="1" dirty="0" smtClean="0">
                <a:solidFill>
                  <a:srgbClr val="7030A0"/>
                </a:solidFill>
              </a:rPr>
              <a:t> </a:t>
            </a:r>
            <a:r>
              <a:rPr lang="hu-HU" b="1" dirty="0" err="1" smtClean="0">
                <a:solidFill>
                  <a:srgbClr val="7030A0"/>
                </a:solidFill>
              </a:rPr>
              <a:t>manufacturer</a:t>
            </a:r>
            <a:r>
              <a:rPr lang="hu-HU" b="1" dirty="0" smtClean="0">
                <a:solidFill>
                  <a:srgbClr val="7030A0"/>
                </a:solidFill>
              </a:rPr>
              <a:t> </a:t>
            </a:r>
            <a:r>
              <a:rPr lang="hu-HU" b="1" dirty="0" err="1" smtClean="0">
                <a:solidFill>
                  <a:srgbClr val="7030A0"/>
                </a:solidFill>
              </a:rPr>
              <a:t>in</a:t>
            </a:r>
            <a:r>
              <a:rPr lang="hu-HU" b="1" dirty="0" smtClean="0">
                <a:solidFill>
                  <a:srgbClr val="7030A0"/>
                </a:solidFill>
              </a:rPr>
              <a:t> </a:t>
            </a:r>
            <a:r>
              <a:rPr lang="hu-HU" b="1" dirty="0" err="1" smtClean="0">
                <a:solidFill>
                  <a:srgbClr val="7030A0"/>
                </a:solidFill>
              </a:rPr>
              <a:t>the</a:t>
            </a:r>
            <a:r>
              <a:rPr lang="hu-HU" b="1" dirty="0" smtClean="0">
                <a:solidFill>
                  <a:srgbClr val="7030A0"/>
                </a:solidFill>
              </a:rPr>
              <a:t> </a:t>
            </a:r>
            <a:r>
              <a:rPr lang="hu-HU" b="1" dirty="0" err="1" smtClean="0">
                <a:solidFill>
                  <a:srgbClr val="7030A0"/>
                </a:solidFill>
              </a:rPr>
              <a:t>first</a:t>
            </a:r>
            <a:r>
              <a:rPr lang="hu-HU" b="1" dirty="0" smtClean="0">
                <a:solidFill>
                  <a:srgbClr val="7030A0"/>
                </a:solidFill>
              </a:rPr>
              <a:t> 20  (</a:t>
            </a:r>
            <a:r>
              <a:rPr lang="hu-HU" b="1" dirty="0" err="1" smtClean="0">
                <a:solidFill>
                  <a:srgbClr val="7030A0"/>
                </a:solidFill>
              </a:rPr>
              <a:t>upper</a:t>
            </a:r>
            <a:r>
              <a:rPr lang="hu-HU" b="1" dirty="0" smtClean="0">
                <a:solidFill>
                  <a:srgbClr val="7030A0"/>
                </a:solidFill>
              </a:rPr>
              <a:t> 1%)</a:t>
            </a:r>
          </a:p>
          <a:p>
            <a:r>
              <a:rPr lang="hu-HU" b="1" dirty="0" smtClean="0">
                <a:solidFill>
                  <a:srgbClr val="7030A0"/>
                </a:solidFill>
              </a:rPr>
              <a:t>- OMV: 304. 56,3/1,8; PKN: 651. 38,8/0.8;                 MOL: 660. 24,6/0.7; </a:t>
            </a:r>
            <a:r>
              <a:rPr lang="hu-HU" b="1" dirty="0" err="1" smtClean="0">
                <a:solidFill>
                  <a:srgbClr val="7030A0"/>
                </a:solidFill>
              </a:rPr>
              <a:t>Neste</a:t>
            </a:r>
            <a:r>
              <a:rPr lang="hu-HU" b="1" dirty="0" smtClean="0">
                <a:solidFill>
                  <a:srgbClr val="7030A0"/>
                </a:solidFill>
              </a:rPr>
              <a:t>: 1524. 23,7/0,2</a:t>
            </a:r>
            <a:endParaRPr lang="hu-HU" b="1" dirty="0">
              <a:solidFill>
                <a:srgbClr val="7030A0"/>
              </a:solidFill>
            </a:endParaRPr>
          </a:p>
        </p:txBody>
      </p:sp>
      <p:sp>
        <p:nvSpPr>
          <p:cNvPr id="8" name="Szövegdoboz 7"/>
          <p:cNvSpPr txBox="1"/>
          <p:nvPr/>
        </p:nvSpPr>
        <p:spPr>
          <a:xfrm>
            <a:off x="467544" y="6381328"/>
            <a:ext cx="3672408" cy="369332"/>
          </a:xfrm>
          <a:prstGeom prst="rect">
            <a:avLst/>
          </a:prstGeom>
          <a:solidFill>
            <a:schemeClr val="tx2">
              <a:lumMod val="20000"/>
              <a:lumOff val="80000"/>
            </a:schemeClr>
          </a:solidFill>
        </p:spPr>
        <p:txBody>
          <a:bodyPr wrap="square" rtlCol="0">
            <a:spAutoFit/>
          </a:bodyPr>
          <a:lstStyle/>
          <a:p>
            <a:r>
              <a:rPr lang="hu-HU" b="1" dirty="0" err="1" smtClean="0">
                <a:solidFill>
                  <a:srgbClr val="FF0000"/>
                </a:solidFill>
              </a:rPr>
              <a:t>Össz</a:t>
            </a:r>
            <a:r>
              <a:rPr lang="hu-HU" b="1" dirty="0" smtClean="0">
                <a:solidFill>
                  <a:srgbClr val="FF0000"/>
                </a:solidFill>
              </a:rPr>
              <a:t>.    2000          38 billió   2,43 </a:t>
            </a:r>
            <a:r>
              <a:rPr lang="hu-HU" b="1" dirty="0" err="1" smtClean="0">
                <a:solidFill>
                  <a:srgbClr val="FF0000"/>
                </a:solidFill>
              </a:rPr>
              <a:t>bill</a:t>
            </a:r>
            <a:r>
              <a:rPr lang="hu-HU" b="1" dirty="0" smtClean="0">
                <a:solidFill>
                  <a:srgbClr val="FF0000"/>
                </a:solidFill>
              </a:rPr>
              <a:t>.</a:t>
            </a:r>
            <a:endParaRPr lang="hu-HU" b="1"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44624"/>
            <a:ext cx="8229600" cy="1143000"/>
          </a:xfrm>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Rendszeres havi bruttó átlagkeresetek néhány ágazatban, 2013. I-IX., vagy I-XI. hónapok, </a:t>
            </a:r>
            <a:r>
              <a:rPr lang="hu-HU" sz="2800" b="1" dirty="0" err="1" smtClean="0">
                <a:effectLst>
                  <a:outerShdw blurRad="38100" dist="38100" dir="2700000" algn="tl">
                    <a:srgbClr val="000000">
                      <a:alpha val="43137"/>
                    </a:srgbClr>
                  </a:outerShdw>
                </a:effectLst>
                <a:latin typeface="Arial" pitchFamily="34" charset="0"/>
                <a:cs typeface="Arial" pitchFamily="34" charset="0"/>
              </a:rPr>
              <a:t>eFt</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4" name="Tartalom helye 3"/>
          <p:cNvGraphicFramePr>
            <a:graphicFrameLocks noGrp="1"/>
          </p:cNvGraphicFramePr>
          <p:nvPr>
            <p:ph idx="1"/>
          </p:nvPr>
        </p:nvGraphicFramePr>
        <p:xfrm>
          <a:off x="457200" y="1124744"/>
          <a:ext cx="8229600" cy="4419600"/>
        </p:xfrm>
        <a:graphic>
          <a:graphicData uri="http://schemas.openxmlformats.org/drawingml/2006/table">
            <a:tbl>
              <a:tblPr firstRow="1" bandRow="1">
                <a:tableStyleId>{5C22544A-7EE6-4342-B048-85BDC9FD1C3A}</a:tableStyleId>
              </a:tblPr>
              <a:tblGrid>
                <a:gridCol w="3322712"/>
                <a:gridCol w="2520280"/>
                <a:gridCol w="2386608"/>
              </a:tblGrid>
              <a:tr h="370840">
                <a:tc>
                  <a:txBody>
                    <a:bodyPr/>
                    <a:lstStyle/>
                    <a:p>
                      <a:r>
                        <a:rPr lang="hu-HU" dirty="0" smtClean="0"/>
                        <a:t>Ágazat</a:t>
                      </a:r>
                      <a:endParaRPr lang="hu-HU" dirty="0"/>
                    </a:p>
                  </a:txBody>
                  <a:tcPr/>
                </a:tc>
                <a:tc>
                  <a:txBody>
                    <a:bodyPr/>
                    <a:lstStyle/>
                    <a:p>
                      <a:pPr algn="ctr"/>
                      <a:r>
                        <a:rPr lang="hu-HU" dirty="0" smtClean="0"/>
                        <a:t>Fizikai </a:t>
                      </a:r>
                      <a:r>
                        <a:rPr lang="hu-HU" dirty="0" err="1" smtClean="0"/>
                        <a:t>fogl</a:t>
                      </a:r>
                      <a:r>
                        <a:rPr lang="hu-HU" dirty="0" smtClean="0"/>
                        <a:t>.</a:t>
                      </a:r>
                      <a:endParaRPr lang="hu-HU" dirty="0"/>
                    </a:p>
                  </a:txBody>
                  <a:tcPr/>
                </a:tc>
                <a:tc>
                  <a:txBody>
                    <a:bodyPr/>
                    <a:lstStyle/>
                    <a:p>
                      <a:pPr algn="ctr"/>
                      <a:r>
                        <a:rPr lang="hu-HU" dirty="0" smtClean="0"/>
                        <a:t>Szellemi </a:t>
                      </a:r>
                      <a:r>
                        <a:rPr lang="hu-HU" dirty="0" err="1" smtClean="0"/>
                        <a:t>fogl</a:t>
                      </a:r>
                      <a:r>
                        <a:rPr lang="hu-HU" dirty="0" smtClean="0"/>
                        <a:t>.</a:t>
                      </a:r>
                      <a:endParaRPr lang="hu-HU" dirty="0"/>
                    </a:p>
                  </a:txBody>
                  <a:tcPr/>
                </a:tc>
              </a:tr>
              <a:tr h="370840">
                <a:tc>
                  <a:txBody>
                    <a:bodyPr/>
                    <a:lstStyle/>
                    <a:p>
                      <a:r>
                        <a:rPr lang="hu-HU" b="1" dirty="0" smtClean="0"/>
                        <a:t>Kokszgyártás, </a:t>
                      </a:r>
                      <a:r>
                        <a:rPr lang="hu-HU" b="1" dirty="0" err="1" smtClean="0"/>
                        <a:t>kőolaj-feld</a:t>
                      </a:r>
                      <a:r>
                        <a:rPr lang="hu-HU" b="1" dirty="0" smtClean="0"/>
                        <a:t>. I-IX.</a:t>
                      </a:r>
                    </a:p>
                    <a:p>
                      <a:r>
                        <a:rPr lang="hu-HU" b="1" dirty="0" smtClean="0"/>
                        <a:t>Járműgyártás I-IX.</a:t>
                      </a:r>
                      <a:endParaRPr lang="hu-HU" b="1" dirty="0"/>
                    </a:p>
                  </a:txBody>
                  <a:tcPr>
                    <a:solidFill>
                      <a:srgbClr val="FFFF00"/>
                    </a:solidFill>
                  </a:tcPr>
                </a:tc>
                <a:tc>
                  <a:txBody>
                    <a:bodyPr/>
                    <a:lstStyle/>
                    <a:p>
                      <a:pPr algn="ctr"/>
                      <a:r>
                        <a:rPr lang="hu-HU" b="0" dirty="0" smtClean="0">
                          <a:solidFill>
                            <a:srgbClr val="FF0000"/>
                          </a:solidFill>
                        </a:rPr>
                        <a:t>333,7</a:t>
                      </a:r>
                    </a:p>
                    <a:p>
                      <a:pPr algn="ctr"/>
                      <a:r>
                        <a:rPr lang="hu-HU" b="0" dirty="0" smtClean="0">
                          <a:solidFill>
                            <a:srgbClr val="FF0000"/>
                          </a:solidFill>
                        </a:rPr>
                        <a:t>206,7</a:t>
                      </a:r>
                      <a:endParaRPr lang="hu-HU" b="0" dirty="0">
                        <a:solidFill>
                          <a:srgbClr val="FF0000"/>
                        </a:solidFill>
                      </a:endParaRPr>
                    </a:p>
                  </a:txBody>
                  <a:tcPr>
                    <a:solidFill>
                      <a:srgbClr val="FFFF00"/>
                    </a:solidFill>
                  </a:tcPr>
                </a:tc>
                <a:tc>
                  <a:txBody>
                    <a:bodyPr/>
                    <a:lstStyle/>
                    <a:p>
                      <a:pPr algn="ctr"/>
                      <a:r>
                        <a:rPr lang="hu-HU" b="1" dirty="0" smtClean="0">
                          <a:solidFill>
                            <a:srgbClr val="FF0000"/>
                          </a:solidFill>
                        </a:rPr>
                        <a:t>601,8</a:t>
                      </a:r>
                    </a:p>
                    <a:p>
                      <a:pPr algn="ctr"/>
                      <a:r>
                        <a:rPr lang="hu-HU" b="1" dirty="0" smtClean="0">
                          <a:solidFill>
                            <a:srgbClr val="FF0000"/>
                          </a:solidFill>
                        </a:rPr>
                        <a:t>435,4</a:t>
                      </a:r>
                      <a:endParaRPr lang="hu-HU" b="1" dirty="0">
                        <a:solidFill>
                          <a:srgbClr val="FF0000"/>
                        </a:solidFill>
                      </a:endParaRPr>
                    </a:p>
                  </a:txBody>
                  <a:tcPr>
                    <a:solidFill>
                      <a:srgbClr val="FFFF00"/>
                    </a:solidFill>
                  </a:tcPr>
                </a:tc>
              </a:tr>
              <a:tr h="370840">
                <a:tc>
                  <a:txBody>
                    <a:bodyPr/>
                    <a:lstStyle/>
                    <a:p>
                      <a:r>
                        <a:rPr lang="hu-HU" dirty="0" smtClean="0"/>
                        <a:t>Vegyi anyag, termék gyártása I-IX.</a:t>
                      </a:r>
                      <a:endParaRPr lang="hu-HU" dirty="0"/>
                    </a:p>
                  </a:txBody>
                  <a:tcPr/>
                </a:tc>
                <a:tc>
                  <a:txBody>
                    <a:bodyPr/>
                    <a:lstStyle/>
                    <a:p>
                      <a:pPr algn="ctr"/>
                      <a:r>
                        <a:rPr lang="hu-HU" b="0" dirty="0" smtClean="0">
                          <a:solidFill>
                            <a:srgbClr val="FF0000"/>
                          </a:solidFill>
                        </a:rPr>
                        <a:t>212,0 </a:t>
                      </a:r>
                      <a:endParaRPr lang="hu-HU" b="0" dirty="0">
                        <a:solidFill>
                          <a:srgbClr val="FF0000"/>
                        </a:solidFill>
                      </a:endParaRPr>
                    </a:p>
                  </a:txBody>
                  <a:tcPr/>
                </a:tc>
                <a:tc>
                  <a:txBody>
                    <a:bodyPr/>
                    <a:lstStyle/>
                    <a:p>
                      <a:pPr algn="ctr"/>
                      <a:r>
                        <a:rPr lang="hu-HU" dirty="0" smtClean="0">
                          <a:solidFill>
                            <a:srgbClr val="FF0000"/>
                          </a:solidFill>
                        </a:rPr>
                        <a:t>388,3</a:t>
                      </a:r>
                      <a:endParaRPr lang="hu-HU" dirty="0">
                        <a:solidFill>
                          <a:srgbClr val="FF0000"/>
                        </a:solidFill>
                      </a:endParaRPr>
                    </a:p>
                  </a:txBody>
                  <a:tcPr>
                    <a:solidFill>
                      <a:srgbClr val="FFFF00"/>
                    </a:solidFill>
                  </a:tcPr>
                </a:tc>
              </a:tr>
              <a:tr h="370840">
                <a:tc>
                  <a:txBody>
                    <a:bodyPr/>
                    <a:lstStyle/>
                    <a:p>
                      <a:r>
                        <a:rPr lang="hu-HU" dirty="0" smtClean="0"/>
                        <a:t>Gyógyszergyártás I-IX.</a:t>
                      </a:r>
                      <a:endParaRPr lang="hu-HU" dirty="0"/>
                    </a:p>
                  </a:txBody>
                  <a:tcPr/>
                </a:tc>
                <a:tc>
                  <a:txBody>
                    <a:bodyPr/>
                    <a:lstStyle/>
                    <a:p>
                      <a:pPr algn="ctr"/>
                      <a:r>
                        <a:rPr lang="hu-HU" dirty="0" smtClean="0">
                          <a:solidFill>
                            <a:srgbClr val="FF0000"/>
                          </a:solidFill>
                        </a:rPr>
                        <a:t>271,3 </a:t>
                      </a:r>
                      <a:endParaRPr lang="hu-HU" dirty="0">
                        <a:solidFill>
                          <a:srgbClr val="FF0000"/>
                        </a:solidFill>
                      </a:endParaRPr>
                    </a:p>
                  </a:txBody>
                  <a:tcPr/>
                </a:tc>
                <a:tc>
                  <a:txBody>
                    <a:bodyPr/>
                    <a:lstStyle/>
                    <a:p>
                      <a:pPr algn="ctr"/>
                      <a:r>
                        <a:rPr lang="hu-HU" dirty="0" smtClean="0">
                          <a:solidFill>
                            <a:srgbClr val="FF0000"/>
                          </a:solidFill>
                        </a:rPr>
                        <a:t>433,8</a:t>
                      </a:r>
                      <a:endParaRPr lang="hu-HU" dirty="0">
                        <a:solidFill>
                          <a:srgbClr val="FF0000"/>
                        </a:solidFill>
                      </a:endParaRPr>
                    </a:p>
                  </a:txBody>
                  <a:tcPr>
                    <a:solidFill>
                      <a:srgbClr val="FFFF00"/>
                    </a:solidFill>
                  </a:tcPr>
                </a:tc>
              </a:tr>
              <a:tr h="370840">
                <a:tc>
                  <a:txBody>
                    <a:bodyPr/>
                    <a:lstStyle/>
                    <a:p>
                      <a:r>
                        <a:rPr lang="hu-HU" dirty="0" smtClean="0"/>
                        <a:t>Gumi-,</a:t>
                      </a:r>
                      <a:r>
                        <a:rPr lang="hu-HU" baseline="0" dirty="0" smtClean="0"/>
                        <a:t> műanyag, nem-fémes </a:t>
                      </a:r>
                      <a:r>
                        <a:rPr lang="hu-HU" baseline="0" dirty="0" err="1" smtClean="0"/>
                        <a:t>ásv</a:t>
                      </a:r>
                      <a:r>
                        <a:rPr lang="hu-HU" baseline="0" dirty="0" smtClean="0"/>
                        <a:t>. termékek </a:t>
                      </a:r>
                      <a:r>
                        <a:rPr lang="hu-HU" baseline="0" dirty="0" err="1" smtClean="0"/>
                        <a:t>gy</a:t>
                      </a:r>
                      <a:r>
                        <a:rPr lang="hu-HU" baseline="0" dirty="0" smtClean="0"/>
                        <a:t>. I-IX.</a:t>
                      </a:r>
                    </a:p>
                    <a:p>
                      <a:r>
                        <a:rPr lang="hu-HU" i="1" baseline="0" dirty="0" smtClean="0"/>
                        <a:t>Feldolgozóipar I-IX.</a:t>
                      </a:r>
                      <a:endParaRPr lang="hu-HU" i="1" dirty="0"/>
                    </a:p>
                  </a:txBody>
                  <a:tcPr/>
                </a:tc>
                <a:tc>
                  <a:txBody>
                    <a:bodyPr/>
                    <a:lstStyle/>
                    <a:p>
                      <a:pPr algn="ctr"/>
                      <a:r>
                        <a:rPr lang="hu-HU" dirty="0" smtClean="0">
                          <a:solidFill>
                            <a:srgbClr val="FF0000"/>
                          </a:solidFill>
                        </a:rPr>
                        <a:t>175,9 </a:t>
                      </a:r>
                    </a:p>
                    <a:p>
                      <a:pPr algn="ctr"/>
                      <a:endParaRPr lang="hu-HU" dirty="0" smtClean="0">
                        <a:solidFill>
                          <a:srgbClr val="FF0000"/>
                        </a:solidFill>
                      </a:endParaRPr>
                    </a:p>
                    <a:p>
                      <a:pPr algn="ctr"/>
                      <a:r>
                        <a:rPr lang="hu-HU" dirty="0" smtClean="0">
                          <a:solidFill>
                            <a:srgbClr val="FF0000"/>
                          </a:solidFill>
                        </a:rPr>
                        <a:t>170,3</a:t>
                      </a:r>
                      <a:endParaRPr lang="hu-HU" dirty="0">
                        <a:solidFill>
                          <a:srgbClr val="FF0000"/>
                        </a:solidFill>
                      </a:endParaRPr>
                    </a:p>
                  </a:txBody>
                  <a:tcPr/>
                </a:tc>
                <a:tc>
                  <a:txBody>
                    <a:bodyPr/>
                    <a:lstStyle/>
                    <a:p>
                      <a:pPr algn="ctr"/>
                      <a:r>
                        <a:rPr lang="hu-HU" dirty="0" smtClean="0">
                          <a:solidFill>
                            <a:srgbClr val="FF0000"/>
                          </a:solidFill>
                        </a:rPr>
                        <a:t>342,3</a:t>
                      </a:r>
                    </a:p>
                    <a:p>
                      <a:pPr algn="ctr"/>
                      <a:endParaRPr lang="hu-HU" dirty="0" smtClean="0">
                        <a:solidFill>
                          <a:srgbClr val="FF0000"/>
                        </a:solidFill>
                      </a:endParaRPr>
                    </a:p>
                    <a:p>
                      <a:pPr algn="ctr"/>
                      <a:r>
                        <a:rPr lang="hu-HU" b="1" i="1" dirty="0" smtClean="0">
                          <a:solidFill>
                            <a:srgbClr val="FF0000"/>
                          </a:solidFill>
                        </a:rPr>
                        <a:t>363,5</a:t>
                      </a:r>
                      <a:endParaRPr lang="hu-HU" b="1" i="1" dirty="0">
                        <a:solidFill>
                          <a:srgbClr val="FF0000"/>
                        </a:solidFill>
                      </a:endParaRPr>
                    </a:p>
                  </a:txBody>
                  <a:tcPr>
                    <a:solidFill>
                      <a:srgbClr val="FFFF00"/>
                    </a:solidFill>
                  </a:tcPr>
                </a:tc>
              </a:tr>
              <a:tr h="620752">
                <a:tc>
                  <a:txBody>
                    <a:bodyPr/>
                    <a:lstStyle/>
                    <a:p>
                      <a:r>
                        <a:rPr lang="hu-HU" dirty="0" err="1" smtClean="0"/>
                        <a:t>Vill.en.-</a:t>
                      </a:r>
                      <a:r>
                        <a:rPr lang="hu-HU" dirty="0" smtClean="0"/>
                        <a:t>, gáz- és </a:t>
                      </a:r>
                      <a:r>
                        <a:rPr lang="hu-HU" dirty="0" err="1" smtClean="0"/>
                        <a:t>gőzelőáll</a:t>
                      </a:r>
                      <a:r>
                        <a:rPr lang="hu-HU" dirty="0" smtClean="0"/>
                        <a:t>., légkondicionálás I-XI.</a:t>
                      </a:r>
                      <a:endParaRPr lang="hu-HU" dirty="0"/>
                    </a:p>
                  </a:txBody>
                  <a:tcPr/>
                </a:tc>
                <a:tc>
                  <a:txBody>
                    <a:bodyPr/>
                    <a:lstStyle/>
                    <a:p>
                      <a:pPr algn="ctr"/>
                      <a:r>
                        <a:rPr lang="hu-HU" dirty="0" smtClean="0">
                          <a:solidFill>
                            <a:srgbClr val="FF0000"/>
                          </a:solidFill>
                        </a:rPr>
                        <a:t>273,3</a:t>
                      </a:r>
                      <a:endParaRPr lang="hu-HU" dirty="0">
                        <a:solidFill>
                          <a:srgbClr val="FF0000"/>
                        </a:solidFill>
                      </a:endParaRPr>
                    </a:p>
                  </a:txBody>
                  <a:tcPr/>
                </a:tc>
                <a:tc>
                  <a:txBody>
                    <a:bodyPr/>
                    <a:lstStyle/>
                    <a:p>
                      <a:pPr algn="ctr"/>
                      <a:r>
                        <a:rPr lang="hu-HU" dirty="0" smtClean="0">
                          <a:solidFill>
                            <a:srgbClr val="FF0000"/>
                          </a:solidFill>
                        </a:rPr>
                        <a:t>409,4</a:t>
                      </a:r>
                      <a:endParaRPr lang="hu-HU" dirty="0">
                        <a:solidFill>
                          <a:srgbClr val="FF0000"/>
                        </a:solidFill>
                      </a:endParaRPr>
                    </a:p>
                  </a:txBody>
                  <a:tcPr>
                    <a:solidFill>
                      <a:srgbClr val="FFFF00"/>
                    </a:solidFill>
                  </a:tcPr>
                </a:tc>
              </a:tr>
              <a:tr h="370840">
                <a:tc>
                  <a:txBody>
                    <a:bodyPr/>
                    <a:lstStyle/>
                    <a:p>
                      <a:r>
                        <a:rPr lang="hu-HU" i="1" dirty="0" smtClean="0"/>
                        <a:t>Ipar összesen I-XI.</a:t>
                      </a:r>
                      <a:endParaRPr lang="hu-HU" i="1" dirty="0"/>
                    </a:p>
                  </a:txBody>
                  <a:tcPr/>
                </a:tc>
                <a:tc>
                  <a:txBody>
                    <a:bodyPr/>
                    <a:lstStyle/>
                    <a:p>
                      <a:pPr algn="ctr"/>
                      <a:r>
                        <a:rPr lang="hu-HU" i="0" dirty="0" smtClean="0">
                          <a:solidFill>
                            <a:srgbClr val="FF0000"/>
                          </a:solidFill>
                        </a:rPr>
                        <a:t>174,4</a:t>
                      </a:r>
                      <a:endParaRPr lang="hu-HU" i="0" dirty="0">
                        <a:solidFill>
                          <a:srgbClr val="FF0000"/>
                        </a:solidFill>
                      </a:endParaRPr>
                    </a:p>
                  </a:txBody>
                  <a:tcPr/>
                </a:tc>
                <a:tc>
                  <a:txBody>
                    <a:bodyPr/>
                    <a:lstStyle/>
                    <a:p>
                      <a:pPr algn="ctr"/>
                      <a:r>
                        <a:rPr lang="hu-HU" b="1" i="1" dirty="0" smtClean="0">
                          <a:solidFill>
                            <a:srgbClr val="FF0000"/>
                          </a:solidFill>
                        </a:rPr>
                        <a:t>362,1</a:t>
                      </a:r>
                      <a:endParaRPr lang="hu-HU" b="1" i="1" dirty="0">
                        <a:solidFill>
                          <a:srgbClr val="FF0000"/>
                        </a:solidFill>
                      </a:endParaRPr>
                    </a:p>
                  </a:txBody>
                  <a:tcPr>
                    <a:solidFill>
                      <a:srgbClr val="FFFF00"/>
                    </a:solidFill>
                  </a:tcPr>
                </a:tc>
              </a:tr>
              <a:tr h="370840">
                <a:tc>
                  <a:txBody>
                    <a:bodyPr/>
                    <a:lstStyle/>
                    <a:p>
                      <a:r>
                        <a:rPr lang="hu-HU" dirty="0" smtClean="0"/>
                        <a:t>Pénzügyi, biztosítási </a:t>
                      </a:r>
                      <a:r>
                        <a:rPr lang="hu-HU" dirty="0" err="1" smtClean="0"/>
                        <a:t>tev</a:t>
                      </a:r>
                      <a:r>
                        <a:rPr lang="hu-HU" dirty="0" smtClean="0"/>
                        <a:t>. I-XI.</a:t>
                      </a:r>
                      <a:endParaRPr lang="hu-HU" dirty="0"/>
                    </a:p>
                  </a:txBody>
                  <a:tcPr/>
                </a:tc>
                <a:tc>
                  <a:txBody>
                    <a:bodyPr/>
                    <a:lstStyle/>
                    <a:p>
                      <a:pPr algn="ctr"/>
                      <a:r>
                        <a:rPr lang="hu-HU" dirty="0" smtClean="0">
                          <a:solidFill>
                            <a:srgbClr val="FF0000"/>
                          </a:solidFill>
                        </a:rPr>
                        <a:t>191,8</a:t>
                      </a:r>
                      <a:endParaRPr lang="hu-HU" dirty="0">
                        <a:solidFill>
                          <a:srgbClr val="FF0000"/>
                        </a:solidFill>
                      </a:endParaRPr>
                    </a:p>
                  </a:txBody>
                  <a:tcPr/>
                </a:tc>
                <a:tc>
                  <a:txBody>
                    <a:bodyPr/>
                    <a:lstStyle/>
                    <a:p>
                      <a:pPr algn="ctr"/>
                      <a:r>
                        <a:rPr lang="hu-HU" dirty="0" smtClean="0">
                          <a:solidFill>
                            <a:srgbClr val="FF0000"/>
                          </a:solidFill>
                        </a:rPr>
                        <a:t>408,1</a:t>
                      </a:r>
                      <a:endParaRPr lang="hu-HU" dirty="0">
                        <a:solidFill>
                          <a:srgbClr val="FF0000"/>
                        </a:solidFill>
                      </a:endParaRPr>
                    </a:p>
                  </a:txBody>
                  <a:tcPr>
                    <a:solidFill>
                      <a:srgbClr val="FFFF00"/>
                    </a:solidFill>
                  </a:tcPr>
                </a:tc>
              </a:tr>
              <a:tr h="370840">
                <a:tc>
                  <a:txBody>
                    <a:bodyPr/>
                    <a:lstStyle/>
                    <a:p>
                      <a:r>
                        <a:rPr lang="hu-HU" i="1" dirty="0" smtClean="0"/>
                        <a:t>Nemzetgazdaság összesen I-XI.</a:t>
                      </a:r>
                      <a:endParaRPr lang="hu-HU" i="1" dirty="0"/>
                    </a:p>
                  </a:txBody>
                  <a:tcPr/>
                </a:tc>
                <a:tc>
                  <a:txBody>
                    <a:bodyPr/>
                    <a:lstStyle/>
                    <a:p>
                      <a:pPr algn="ctr"/>
                      <a:r>
                        <a:rPr lang="hu-HU" i="0" dirty="0" smtClean="0">
                          <a:solidFill>
                            <a:srgbClr val="FF0000"/>
                          </a:solidFill>
                        </a:rPr>
                        <a:t>153,1</a:t>
                      </a:r>
                      <a:endParaRPr lang="hu-HU" i="0" dirty="0">
                        <a:solidFill>
                          <a:srgbClr val="FF0000"/>
                        </a:solidFill>
                      </a:endParaRPr>
                    </a:p>
                  </a:txBody>
                  <a:tcPr/>
                </a:tc>
                <a:tc>
                  <a:txBody>
                    <a:bodyPr/>
                    <a:lstStyle/>
                    <a:p>
                      <a:pPr algn="ctr"/>
                      <a:r>
                        <a:rPr lang="hu-HU" b="1" i="1" dirty="0" smtClean="0">
                          <a:solidFill>
                            <a:srgbClr val="FF0000"/>
                          </a:solidFill>
                        </a:rPr>
                        <a:t>282,5</a:t>
                      </a:r>
                      <a:endParaRPr lang="hu-HU" b="1" i="1" dirty="0">
                        <a:solidFill>
                          <a:srgbClr val="FF0000"/>
                        </a:solidFill>
                      </a:endParaRPr>
                    </a:p>
                  </a:txBody>
                  <a:tcPr>
                    <a:solidFill>
                      <a:srgbClr val="FFFF00"/>
                    </a:solidFill>
                  </a:tcPr>
                </a:tc>
              </a:tr>
            </a:tbl>
          </a:graphicData>
        </a:graphic>
      </p:graphicFrame>
      <p:sp>
        <p:nvSpPr>
          <p:cNvPr id="5" name="Szövegdoboz 4"/>
          <p:cNvSpPr txBox="1"/>
          <p:nvPr/>
        </p:nvSpPr>
        <p:spPr>
          <a:xfrm>
            <a:off x="357158" y="6000768"/>
            <a:ext cx="5786478" cy="276999"/>
          </a:xfrm>
          <a:prstGeom prst="rect">
            <a:avLst/>
          </a:prstGeom>
          <a:noFill/>
        </p:spPr>
        <p:txBody>
          <a:bodyPr wrap="square" rtlCol="0">
            <a:spAutoFit/>
          </a:bodyPr>
          <a:lstStyle/>
          <a:p>
            <a:r>
              <a:rPr lang="hu-HU" sz="1200" dirty="0" smtClean="0">
                <a:latin typeface="Arial" pitchFamily="34" charset="0"/>
                <a:cs typeface="Arial" pitchFamily="34" charset="0"/>
              </a:rPr>
              <a:t>Forrás: </a:t>
            </a:r>
            <a:r>
              <a:rPr lang="hu-HU" sz="1200" dirty="0" err="1" smtClean="0">
                <a:latin typeface="Arial" pitchFamily="34" charset="0"/>
                <a:cs typeface="Arial" pitchFamily="34" charset="0"/>
              </a:rPr>
              <a:t>www.ksh.hu</a:t>
            </a:r>
            <a:r>
              <a:rPr lang="hu-HU" sz="1200" dirty="0" smtClean="0">
                <a:latin typeface="Arial" pitchFamily="34" charset="0"/>
                <a:cs typeface="Arial" pitchFamily="34" charset="0"/>
              </a:rPr>
              <a:t>, 2014. febr. 8.</a:t>
            </a:r>
            <a:endParaRPr lang="hu-HU" sz="1200" dirty="0">
              <a:latin typeface="Arial" pitchFamily="34" charset="0"/>
              <a:cs typeface="Arial" pitchFamily="34" charset="0"/>
            </a:endParaRPr>
          </a:p>
        </p:txBody>
      </p:sp>
      <p:sp>
        <p:nvSpPr>
          <p:cNvPr id="7" name="Szövegdoboz 6"/>
          <p:cNvSpPr txBox="1"/>
          <p:nvPr/>
        </p:nvSpPr>
        <p:spPr>
          <a:xfrm>
            <a:off x="3203848" y="5517232"/>
            <a:ext cx="5472608" cy="923330"/>
          </a:xfrm>
          <a:prstGeom prst="rect">
            <a:avLst/>
          </a:prstGeom>
          <a:solidFill>
            <a:srgbClr val="FFFF00"/>
          </a:solidFill>
        </p:spPr>
        <p:txBody>
          <a:bodyPr wrap="square" rtlCol="0">
            <a:spAutoFit/>
          </a:bodyPr>
          <a:lstStyle/>
          <a:p>
            <a:pPr algn="ctr"/>
            <a:r>
              <a:rPr lang="hu-HU" b="1" dirty="0" smtClean="0">
                <a:solidFill>
                  <a:srgbClr val="7030A0"/>
                </a:solidFill>
              </a:rPr>
              <a:t> A kokszgyártás és kőolaj-feldolgozás , </a:t>
            </a:r>
            <a:r>
              <a:rPr lang="hu-HU" b="1" dirty="0" err="1" smtClean="0">
                <a:solidFill>
                  <a:srgbClr val="7030A0"/>
                </a:solidFill>
              </a:rPr>
              <a:t>vm</a:t>
            </a:r>
            <a:r>
              <a:rPr lang="hu-HU" b="1" dirty="0" smtClean="0">
                <a:solidFill>
                  <a:srgbClr val="7030A0"/>
                </a:solidFill>
              </a:rPr>
              <a:t>. a járműgyártás kimagasló átlagkeresetet nyújtó ágazatok Magyarországon</a:t>
            </a:r>
            <a:endParaRPr lang="hu-HU" b="1" dirty="0">
              <a:solidFill>
                <a:srgbClr val="7030A0"/>
              </a:solidFill>
            </a:endParaRPr>
          </a:p>
        </p:txBody>
      </p:sp>
      <p:sp>
        <p:nvSpPr>
          <p:cNvPr id="6" name="Szövegdoboz 5"/>
          <p:cNvSpPr txBox="1"/>
          <p:nvPr/>
        </p:nvSpPr>
        <p:spPr>
          <a:xfrm>
            <a:off x="467544" y="6453336"/>
            <a:ext cx="8208912" cy="276999"/>
          </a:xfrm>
          <a:prstGeom prst="rect">
            <a:avLst/>
          </a:prstGeom>
          <a:solidFill>
            <a:schemeClr val="accent6">
              <a:lumMod val="20000"/>
              <a:lumOff val="80000"/>
            </a:schemeClr>
          </a:solidFill>
        </p:spPr>
        <p:txBody>
          <a:bodyPr wrap="square" rtlCol="0">
            <a:spAutoFit/>
          </a:bodyPr>
          <a:lstStyle/>
          <a:p>
            <a:r>
              <a:rPr lang="hu-HU" sz="1200" dirty="0" smtClean="0">
                <a:latin typeface="Arial" pitchFamily="34" charset="0"/>
                <a:cs typeface="Arial" pitchFamily="34" charset="0"/>
              </a:rPr>
              <a:t>Hay 2012 </a:t>
            </a:r>
            <a:r>
              <a:rPr lang="hu-HU" sz="1200" dirty="0" err="1" smtClean="0">
                <a:latin typeface="Arial" pitchFamily="34" charset="0"/>
                <a:cs typeface="Arial" pitchFamily="34" charset="0"/>
              </a:rPr>
              <a:t>guide</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annual</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salaries</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for</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graduate</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in</a:t>
            </a:r>
            <a:r>
              <a:rPr lang="hu-HU" sz="1200" dirty="0" smtClean="0">
                <a:latin typeface="Arial" pitchFamily="34" charset="0"/>
                <a:cs typeface="Arial" pitchFamily="34" charset="0"/>
              </a:rPr>
              <a:t> OI (</a:t>
            </a:r>
            <a:r>
              <a:rPr lang="hu-HU" sz="1200" dirty="0" err="1" smtClean="0">
                <a:latin typeface="Arial" pitchFamily="34" charset="0"/>
                <a:cs typeface="Arial" pitchFamily="34" charset="0"/>
              </a:rPr>
              <a:t>process</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control</a:t>
            </a:r>
            <a:r>
              <a:rPr lang="hu-HU" sz="1200" dirty="0" smtClean="0">
                <a:latin typeface="Arial" pitchFamily="34" charset="0"/>
                <a:cs typeface="Arial" pitchFamily="34" charset="0"/>
              </a:rPr>
              <a:t>): 33.8 </a:t>
            </a:r>
            <a:r>
              <a:rPr lang="hu-HU" sz="1200" dirty="0" err="1" smtClean="0">
                <a:latin typeface="Arial" pitchFamily="34" charset="0"/>
                <a:cs typeface="Arial" pitchFamily="34" charset="0"/>
              </a:rPr>
              <a:t>kUSD</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pa</a:t>
            </a:r>
            <a:r>
              <a:rPr lang="hu-HU" sz="1200" dirty="0" smtClean="0">
                <a:latin typeface="Arial" pitchFamily="34" charset="0"/>
                <a:cs typeface="Arial" pitchFamily="34" charset="0"/>
              </a:rPr>
              <a:t> ~ 645 </a:t>
            </a:r>
            <a:r>
              <a:rPr lang="hu-HU" sz="1200" dirty="0" err="1" smtClean="0">
                <a:latin typeface="Arial" pitchFamily="34" charset="0"/>
                <a:cs typeface="Arial" pitchFamily="34" charset="0"/>
              </a:rPr>
              <a:t>kHuF</a:t>
            </a:r>
            <a:r>
              <a:rPr lang="hu-HU" sz="1200" dirty="0" smtClean="0">
                <a:latin typeface="Arial" pitchFamily="34" charset="0"/>
                <a:cs typeface="Arial" pitchFamily="34" charset="0"/>
              </a:rPr>
              <a:t> / </a:t>
            </a:r>
            <a:r>
              <a:rPr lang="hu-HU" sz="1200" dirty="0" err="1" smtClean="0">
                <a:latin typeface="Arial" pitchFamily="34" charset="0"/>
                <a:cs typeface="Arial" pitchFamily="34" charset="0"/>
              </a:rPr>
              <a:t>month</a:t>
            </a:r>
            <a:endParaRPr lang="hu-HU"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A motorhajtóanyagok és kenőanyagok helye - összefoglalás</a:t>
            </a:r>
            <a:endParaRPr lang="hu-HU" sz="2800" dirty="0"/>
          </a:p>
        </p:txBody>
      </p:sp>
      <p:sp>
        <p:nvSpPr>
          <p:cNvPr id="3" name="Tartalom helye 2"/>
          <p:cNvSpPr>
            <a:spLocks noGrp="1"/>
          </p:cNvSpPr>
          <p:nvPr>
            <p:ph idx="1"/>
          </p:nvPr>
        </p:nvSpPr>
        <p:spPr>
          <a:xfrm>
            <a:off x="467544" y="1484784"/>
            <a:ext cx="8219256" cy="5256584"/>
          </a:xfrm>
        </p:spPr>
        <p:txBody>
          <a:bodyPr>
            <a:normAutofit fontScale="92500" lnSpcReduction="20000"/>
          </a:bodyPr>
          <a:lstStyle/>
          <a:p>
            <a:r>
              <a:rPr lang="hu-HU" sz="2400" dirty="0" smtClean="0">
                <a:latin typeface="Arial" pitchFamily="34" charset="0"/>
                <a:cs typeface="Arial" pitchFamily="34" charset="0"/>
              </a:rPr>
              <a:t>A motorhajtóanyagok és kenőanyagok fő forrása ma és a közeljövőben a kőolaj. Az energiaszerkezetben ma domináns az olaj (34%) [az olaj </a:t>
            </a:r>
            <a:r>
              <a:rPr lang="hu-HU" sz="2400" dirty="0" err="1" smtClean="0">
                <a:latin typeface="Arial" pitchFamily="34" charset="0"/>
                <a:cs typeface="Arial" pitchFamily="34" charset="0"/>
              </a:rPr>
              <a:t>peaking</a:t>
            </a:r>
            <a:r>
              <a:rPr lang="hu-HU" sz="2400" dirty="0" smtClean="0">
                <a:latin typeface="Arial" pitchFamily="34" charset="0"/>
                <a:cs typeface="Arial" pitchFamily="34" charset="0"/>
              </a:rPr>
              <a:t> 2025 utánra tehető, a globális R/P arány &gt;40] </a:t>
            </a:r>
          </a:p>
          <a:p>
            <a:r>
              <a:rPr lang="hu-HU" sz="2400" dirty="0" smtClean="0">
                <a:latin typeface="Arial" pitchFamily="34" charset="0"/>
                <a:cs typeface="Arial" pitchFamily="34" charset="0"/>
              </a:rPr>
              <a:t>A motorhajtóanyagok (benzin, </a:t>
            </a:r>
            <a:r>
              <a:rPr lang="hu-HU" sz="2400" dirty="0" err="1" smtClean="0">
                <a:latin typeface="Arial" pitchFamily="34" charset="0"/>
                <a:cs typeface="Arial" pitchFamily="34" charset="0"/>
              </a:rPr>
              <a:t>középdesztillátumok</a:t>
            </a:r>
            <a:r>
              <a:rPr lang="hu-HU" sz="2400" dirty="0" smtClean="0">
                <a:latin typeface="Arial" pitchFamily="34" charset="0"/>
                <a:cs typeface="Arial" pitchFamily="34" charset="0"/>
              </a:rPr>
              <a:t>) a kőolajból &gt;50%-os hozammal gyárthatók. A kenőanyagok az egyéb termékekhez sorolhatóak, hozamuk ~1%, de nélkülözhetetlenek </a:t>
            </a:r>
          </a:p>
          <a:p>
            <a:r>
              <a:rPr lang="hu-HU" sz="2400" dirty="0" smtClean="0">
                <a:latin typeface="Arial" pitchFamily="34" charset="0"/>
                <a:cs typeface="Arial" pitchFamily="34" charset="0"/>
              </a:rPr>
              <a:t>A jövőben fokozódó elvárás a CO2 kibocsátás csökkentése az energiatakarékosság és az alternatív hajtóanyagok részarányának növelése útján (EU2020  a megújulókra: 20%, a </a:t>
            </a:r>
            <a:r>
              <a:rPr lang="hu-HU" sz="2400" dirty="0" err="1" smtClean="0">
                <a:latin typeface="Arial" pitchFamily="34" charset="0"/>
                <a:cs typeface="Arial" pitchFamily="34" charset="0"/>
              </a:rPr>
              <a:t>bioüzemanyagokra</a:t>
            </a:r>
            <a:r>
              <a:rPr lang="hu-HU" sz="2400" dirty="0" smtClean="0">
                <a:latin typeface="Arial" pitchFamily="34" charset="0"/>
                <a:cs typeface="Arial" pitchFamily="34" charset="0"/>
              </a:rPr>
              <a:t> 10%), 2050-ig jelentős változás (az olajtermékek részaránya felére csökkenhet a közlekedésben)</a:t>
            </a:r>
          </a:p>
          <a:p>
            <a:r>
              <a:rPr lang="hu-HU" sz="2400" dirty="0" smtClean="0">
                <a:latin typeface="Arial" pitchFamily="34" charset="0"/>
                <a:cs typeface="Arial" pitchFamily="34" charset="0"/>
              </a:rPr>
              <a:t>Termelői/felhasználói a világ legnagyobb cégei közé tartoznak, kimagasló keresetek az olajiparban és járműgyártásban</a:t>
            </a:r>
          </a:p>
          <a:p>
            <a:pPr>
              <a:buNone/>
            </a:pPr>
            <a:r>
              <a:rPr lang="hu-HU" sz="2400" dirty="0" smtClean="0">
                <a:latin typeface="Arial" pitchFamily="34" charset="0"/>
                <a:cs typeface="Arial" pitchFamily="34" charset="0"/>
              </a:rPr>
              <a:t>  </a:t>
            </a:r>
          </a:p>
          <a:p>
            <a:endParaRPr lang="hu-HU"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a:bodyPr>
          <a:lstStyle/>
          <a:p>
            <a:r>
              <a:rPr lang="hu-HU" sz="2800" b="1" dirty="0" smtClean="0">
                <a:effectLst>
                  <a:outerShdw blurRad="38100" dist="38100" dir="2700000" algn="tl">
                    <a:srgbClr val="000000">
                      <a:alpha val="43137"/>
                    </a:srgbClr>
                  </a:outerShdw>
                </a:effectLst>
                <a:latin typeface="Arial" pitchFamily="34" charset="0"/>
                <a:cs typeface="Arial" pitchFamily="34" charset="0"/>
              </a:rPr>
              <a:t>Hogyan?</a:t>
            </a:r>
            <a:br>
              <a:rPr lang="hu-HU" sz="2800" b="1" dirty="0" smtClean="0">
                <a:effectLst>
                  <a:outerShdw blurRad="38100" dist="38100" dir="2700000" algn="tl">
                    <a:srgbClr val="000000">
                      <a:alpha val="43137"/>
                    </a:srgbClr>
                  </a:outerShdw>
                </a:effectLst>
                <a:latin typeface="Arial" pitchFamily="34" charset="0"/>
                <a:cs typeface="Arial" pitchFamily="34" charset="0"/>
              </a:rPr>
            </a:br>
            <a:r>
              <a:rPr lang="hu-HU" sz="2800" b="1" dirty="0" smtClean="0">
                <a:effectLst>
                  <a:outerShdw blurRad="38100" dist="38100" dir="2700000" algn="tl">
                    <a:srgbClr val="000000">
                      <a:alpha val="43137"/>
                    </a:srgbClr>
                  </a:outerShdw>
                </a:effectLst>
                <a:latin typeface="Arial" pitchFamily="34" charset="0"/>
                <a:cs typeface="Arial" pitchFamily="34" charset="0"/>
              </a:rPr>
              <a:t>- előadások</a:t>
            </a:r>
            <a:br>
              <a:rPr lang="hu-HU" sz="2800" b="1" dirty="0" smtClean="0">
                <a:effectLst>
                  <a:outerShdw blurRad="38100" dist="38100" dir="2700000" algn="tl">
                    <a:srgbClr val="000000">
                      <a:alpha val="43137"/>
                    </a:srgbClr>
                  </a:outerShdw>
                </a:effectLst>
                <a:latin typeface="Arial" pitchFamily="34" charset="0"/>
                <a:cs typeface="Arial" pitchFamily="34" charset="0"/>
              </a:rPr>
            </a:br>
            <a:r>
              <a:rPr lang="hu-HU" sz="2800" b="1" dirty="0" smtClean="0">
                <a:effectLst>
                  <a:outerShdw blurRad="38100" dist="38100" dir="2700000" algn="tl">
                    <a:srgbClr val="000000">
                      <a:alpha val="43137"/>
                    </a:srgbClr>
                  </a:outerShdw>
                </a:effectLst>
                <a:latin typeface="Arial" pitchFamily="34" charset="0"/>
                <a:cs typeface="Arial" pitchFamily="34" charset="0"/>
              </a:rPr>
              <a:t>- beszámoló</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Alcím 2"/>
          <p:cNvSpPr>
            <a:spLocks noGrp="1"/>
          </p:cNvSpPr>
          <p:nvPr>
            <p:ph type="subTitle" idx="1"/>
          </p:nvPr>
        </p:nvSpPr>
        <p:spPr/>
        <p:txBody>
          <a:bodyPr/>
          <a:lstStyle/>
          <a:p>
            <a:endParaRPr lang="hu-HU"/>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384"/>
            <a:ext cx="8229600" cy="1143000"/>
          </a:xfrm>
        </p:spPr>
        <p:txBody>
          <a:bodyPr>
            <a:normAutofit/>
          </a:bodyPr>
          <a:lstStyle/>
          <a:p>
            <a:pPr algn="r"/>
            <a:r>
              <a:rPr lang="hu-HU" sz="2800" b="1" dirty="0" smtClean="0">
                <a:latin typeface="Arial" pitchFamily="34" charset="0"/>
                <a:cs typeface="Arial" pitchFamily="34" charset="0"/>
              </a:rPr>
              <a:t>Témakörök, találkozások</a:t>
            </a:r>
            <a:endParaRPr lang="hu-HU" sz="2800" b="1" dirty="0">
              <a:latin typeface="Arial" pitchFamily="34" charset="0"/>
              <a:cs typeface="Arial" pitchFamily="34" charset="0"/>
            </a:endParaRPr>
          </a:p>
        </p:txBody>
      </p:sp>
      <p:sp>
        <p:nvSpPr>
          <p:cNvPr id="3" name="Tartalom helye 2"/>
          <p:cNvSpPr>
            <a:spLocks noGrp="1"/>
          </p:cNvSpPr>
          <p:nvPr>
            <p:ph idx="1"/>
          </p:nvPr>
        </p:nvSpPr>
        <p:spPr>
          <a:xfrm>
            <a:off x="457200" y="692696"/>
            <a:ext cx="8229600" cy="5357850"/>
          </a:xfrm>
        </p:spPr>
        <p:txBody>
          <a:bodyPr>
            <a:normAutofit/>
          </a:bodyPr>
          <a:lstStyle/>
          <a:p>
            <a:r>
              <a:rPr lang="hu-HU" sz="2400" dirty="0" smtClean="0">
                <a:latin typeface="Arial" pitchFamily="34" charset="0"/>
                <a:cs typeface="Arial" pitchFamily="34" charset="0"/>
              </a:rPr>
              <a:t>Energiaszerkezet, a motorhajtóanyagok és kenőanyagok helye</a:t>
            </a:r>
          </a:p>
          <a:p>
            <a:r>
              <a:rPr lang="hu-HU" sz="2400" dirty="0" smtClean="0">
                <a:latin typeface="Arial" pitchFamily="34" charset="0"/>
                <a:cs typeface="Arial" pitchFamily="34" charset="0"/>
              </a:rPr>
              <a:t>Belső égésű motorok és működésük</a:t>
            </a:r>
          </a:p>
          <a:p>
            <a:r>
              <a:rPr lang="hu-HU" sz="2400" dirty="0" smtClean="0">
                <a:latin typeface="Arial" pitchFamily="34" charset="0"/>
                <a:cs typeface="Arial" pitchFamily="34" charset="0"/>
              </a:rPr>
              <a:t>Kőolaj és földgáz keletkezése és osztályozása, tartalékok, </a:t>
            </a:r>
            <a:r>
              <a:rPr lang="hu-HU" sz="2400" dirty="0" err="1" smtClean="0">
                <a:latin typeface="Arial" pitchFamily="34" charset="0"/>
                <a:cs typeface="Arial" pitchFamily="34" charset="0"/>
              </a:rPr>
              <a:t>oil</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peaking</a:t>
            </a:r>
            <a:endParaRPr lang="hu-HU" sz="2400" dirty="0" smtClean="0">
              <a:latin typeface="Arial" pitchFamily="34" charset="0"/>
              <a:cs typeface="Arial" pitchFamily="34" charset="0"/>
            </a:endParaRPr>
          </a:p>
          <a:p>
            <a:r>
              <a:rPr lang="hu-HU" sz="2400" dirty="0" smtClean="0">
                <a:latin typeface="Arial" pitchFamily="34" charset="0"/>
                <a:cs typeface="Arial" pitchFamily="34" charset="0"/>
              </a:rPr>
              <a:t>Kőolaj és földgáz termelése, a kőolaj tulajdonságai</a:t>
            </a:r>
          </a:p>
          <a:p>
            <a:r>
              <a:rPr lang="hu-HU" sz="2400" dirty="0" err="1" smtClean="0">
                <a:latin typeface="Arial" pitchFamily="34" charset="0"/>
                <a:cs typeface="Arial" pitchFamily="34" charset="0"/>
              </a:rPr>
              <a:t>Kőolajfeldolgozás</a:t>
            </a:r>
            <a:r>
              <a:rPr lang="hu-HU" sz="2400" dirty="0" smtClean="0">
                <a:latin typeface="Arial" pitchFamily="34" charset="0"/>
                <a:cs typeface="Arial" pitchFamily="34" charset="0"/>
              </a:rPr>
              <a:t>, motorhajtóanyag-gyártás </a:t>
            </a:r>
          </a:p>
          <a:p>
            <a:r>
              <a:rPr lang="hu-HU" sz="2400" dirty="0" smtClean="0">
                <a:latin typeface="Arial" pitchFamily="34" charset="0"/>
                <a:cs typeface="Arial" pitchFamily="34" charset="0"/>
              </a:rPr>
              <a:t>Alternatív motorhajtóanyagok</a:t>
            </a:r>
          </a:p>
          <a:p>
            <a:r>
              <a:rPr lang="hu-HU" sz="2400" dirty="0" smtClean="0">
                <a:latin typeface="Arial" pitchFamily="34" charset="0"/>
                <a:cs typeface="Arial" pitchFamily="34" charset="0"/>
              </a:rPr>
              <a:t>Kenőanyagok, kenés </a:t>
            </a:r>
          </a:p>
          <a:p>
            <a:r>
              <a:rPr lang="hu-HU" sz="2400" dirty="0" smtClean="0">
                <a:latin typeface="Arial" pitchFamily="34" charset="0"/>
                <a:cs typeface="Arial" pitchFamily="34" charset="0"/>
              </a:rPr>
              <a:t>Kipufogógáz kezelés</a:t>
            </a:r>
          </a:p>
          <a:p>
            <a:r>
              <a:rPr lang="hu-HU" sz="2400" dirty="0" smtClean="0">
                <a:latin typeface="Arial" pitchFamily="34" charset="0"/>
                <a:cs typeface="Arial" pitchFamily="34" charset="0"/>
              </a:rPr>
              <a:t>Hibridautó, energiacella</a:t>
            </a:r>
          </a:p>
          <a:p>
            <a:endParaRPr lang="hu-HU" sz="2400" dirty="0" smtClean="0">
              <a:latin typeface="Arial" pitchFamily="34" charset="0"/>
              <a:cs typeface="Arial" pitchFamily="34" charset="0"/>
            </a:endParaRPr>
          </a:p>
          <a:p>
            <a:endParaRPr lang="hu-HU" sz="2400" dirty="0">
              <a:latin typeface="Arial" pitchFamily="34" charset="0"/>
              <a:cs typeface="Arial" pitchFamily="34" charset="0"/>
            </a:endParaRPr>
          </a:p>
        </p:txBody>
      </p:sp>
      <p:sp>
        <p:nvSpPr>
          <p:cNvPr id="4" name="Szövegdoboz 3"/>
          <p:cNvSpPr txBox="1"/>
          <p:nvPr/>
        </p:nvSpPr>
        <p:spPr>
          <a:xfrm>
            <a:off x="467544" y="5373216"/>
            <a:ext cx="8208912" cy="1477328"/>
          </a:xfrm>
          <a:prstGeom prst="rect">
            <a:avLst/>
          </a:prstGeom>
          <a:solidFill>
            <a:srgbClr val="FFFF00"/>
          </a:solidFill>
        </p:spPr>
        <p:txBody>
          <a:bodyPr wrap="square" rtlCol="0">
            <a:spAutoFit/>
          </a:bodyPr>
          <a:lstStyle/>
          <a:p>
            <a:pPr algn="ctr"/>
            <a:r>
              <a:rPr lang="hu-HU" b="1" dirty="0" smtClean="0">
                <a:latin typeface="Arial" pitchFamily="34" charset="0"/>
                <a:cs typeface="Arial" pitchFamily="34" charset="0"/>
              </a:rPr>
              <a:t>Kis házi feladatok, találkozások a tanszéki könyvtárszobában 17:15-kor: </a:t>
            </a:r>
          </a:p>
          <a:p>
            <a:pPr algn="ctr"/>
            <a:r>
              <a:rPr lang="hu-HU" b="1" dirty="0" smtClean="0">
                <a:latin typeface="Arial" pitchFamily="34" charset="0"/>
                <a:cs typeface="Arial" pitchFamily="34" charset="0"/>
              </a:rPr>
              <a:t>febr. 13, </a:t>
            </a:r>
            <a:r>
              <a:rPr lang="hu-HU" b="1" strike="sngStrike" dirty="0" smtClean="0">
                <a:latin typeface="Arial" pitchFamily="34" charset="0"/>
                <a:cs typeface="Arial" pitchFamily="34" charset="0"/>
              </a:rPr>
              <a:t>febr. 20,</a:t>
            </a:r>
            <a:r>
              <a:rPr lang="hu-HU" b="1" dirty="0" smtClean="0">
                <a:latin typeface="Arial" pitchFamily="34" charset="0"/>
                <a:cs typeface="Arial" pitchFamily="34" charset="0"/>
              </a:rPr>
              <a:t> </a:t>
            </a:r>
            <a:r>
              <a:rPr lang="hu-HU" b="1" strike="sngStrike" dirty="0" smtClean="0">
                <a:latin typeface="Arial" pitchFamily="34" charset="0"/>
                <a:cs typeface="Arial" pitchFamily="34" charset="0"/>
              </a:rPr>
              <a:t>febr. 27,</a:t>
            </a:r>
            <a:r>
              <a:rPr lang="hu-HU" b="1" dirty="0" smtClean="0">
                <a:latin typeface="Arial" pitchFamily="34" charset="0"/>
                <a:cs typeface="Arial" pitchFamily="34" charset="0"/>
              </a:rPr>
              <a:t> márc. 6, márc. 13, márc. 20, márc. 27, ápr. 3,  ápr. 10, ápr. 17, ápr. 24, máj. 8, máj. 15.</a:t>
            </a:r>
          </a:p>
          <a:p>
            <a:pPr algn="ctr"/>
            <a:r>
              <a:rPr lang="hu-HU" b="1" dirty="0" smtClean="0">
                <a:latin typeface="Arial" pitchFamily="34" charset="0"/>
                <a:cs typeface="Arial" pitchFamily="34" charset="0"/>
              </a:rPr>
              <a:t>Máj. 15. beszámoló</a:t>
            </a:r>
          </a:p>
          <a:p>
            <a:pPr algn="ctr"/>
            <a:r>
              <a:rPr lang="hu-HU" b="1" dirty="0" err="1" smtClean="0">
                <a:latin typeface="Arial" pitchFamily="34" charset="0"/>
                <a:cs typeface="Arial" pitchFamily="34" charset="0"/>
              </a:rPr>
              <a:t>liracz</a:t>
            </a:r>
            <a:r>
              <a:rPr lang="hu-HU" b="1" dirty="0" smtClean="0">
                <a:latin typeface="Arial" pitchFamily="34" charset="0"/>
                <a:cs typeface="Arial" pitchFamily="34" charset="0"/>
              </a:rPr>
              <a:t>@</a:t>
            </a:r>
            <a:r>
              <a:rPr lang="hu-HU" b="1" dirty="0" err="1" smtClean="0">
                <a:latin typeface="Arial" pitchFamily="34" charset="0"/>
                <a:cs typeface="Arial" pitchFamily="34" charset="0"/>
              </a:rPr>
              <a:t>gmail.hu</a:t>
            </a:r>
            <a:endParaRPr lang="hu-HU" b="1" dirty="0">
              <a:latin typeface="Arial" pitchFamily="34" charset="0"/>
              <a:cs typeface="Arial" pitchFamily="34" charset="0"/>
            </a:endParaRPr>
          </a:p>
        </p:txBody>
      </p:sp>
      <p:sp>
        <p:nvSpPr>
          <p:cNvPr id="5" name="Szövegdoboz 4"/>
          <p:cNvSpPr txBox="1"/>
          <p:nvPr/>
        </p:nvSpPr>
        <p:spPr>
          <a:xfrm>
            <a:off x="4716016" y="4437112"/>
            <a:ext cx="3960440" cy="830997"/>
          </a:xfrm>
          <a:prstGeom prst="rect">
            <a:avLst/>
          </a:prstGeom>
          <a:solidFill>
            <a:schemeClr val="accent6"/>
          </a:solidFill>
        </p:spPr>
        <p:txBody>
          <a:bodyPr wrap="square" rtlCol="0">
            <a:spAutoFit/>
          </a:bodyPr>
          <a:lstStyle/>
          <a:p>
            <a:pPr algn="ctr"/>
            <a:r>
              <a:rPr lang="hu-HU" sz="1600" b="1" dirty="0" smtClean="0">
                <a:latin typeface="Arial" pitchFamily="34" charset="0"/>
                <a:cs typeface="Arial" pitchFamily="34" charset="0"/>
              </a:rPr>
              <a:t>HW:</a:t>
            </a:r>
            <a:r>
              <a:rPr lang="hu-HU" sz="1600" dirty="0" smtClean="0">
                <a:latin typeface="Arial" pitchFamily="34" charset="0"/>
                <a:cs typeface="Arial" pitchFamily="34" charset="0"/>
              </a:rPr>
              <a:t> W. Shakespeare: Lear király, 3. felvonás , 2. szín szövege szerint  reális-e a Bolond jóslata a jövő közlekedéséről </a:t>
            </a:r>
            <a:endParaRPr lang="hu-HU"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99392"/>
            <a:ext cx="8229600" cy="1143000"/>
          </a:xfrm>
        </p:spPr>
        <p:txBody>
          <a:bodyPr>
            <a:normAutofit/>
          </a:bodyPr>
          <a:lstStyle/>
          <a:p>
            <a:pPr algn="r"/>
            <a:r>
              <a:rPr lang="hu-HU" sz="2800" b="1" dirty="0" err="1" smtClean="0">
                <a:effectLst>
                  <a:outerShdw blurRad="38100" dist="38100" dir="2700000" algn="tl">
                    <a:srgbClr val="000000">
                      <a:alpha val="43137"/>
                    </a:srgbClr>
                  </a:outerShdw>
                </a:effectLst>
                <a:latin typeface="Arial" pitchFamily="34" charset="0"/>
                <a:cs typeface="Arial" pitchFamily="34" charset="0"/>
              </a:rPr>
              <a:t>Coverage</a:t>
            </a:r>
            <a:r>
              <a:rPr lang="hu-HU" sz="2800" b="1" dirty="0" smtClean="0">
                <a:effectLst>
                  <a:outerShdw blurRad="38100" dist="38100" dir="2700000" algn="tl">
                    <a:srgbClr val="000000">
                      <a:alpha val="43137"/>
                    </a:srgbClr>
                  </a:outerShdw>
                </a:effectLst>
                <a:latin typeface="Arial" pitchFamily="34" charset="0"/>
                <a:cs typeface="Arial" pitchFamily="34" charset="0"/>
              </a:rPr>
              <a:t> of </a:t>
            </a:r>
            <a:r>
              <a:rPr lang="hu-HU" sz="2800" b="1" dirty="0" err="1" smtClean="0">
                <a:effectLst>
                  <a:outerShdw blurRad="38100" dist="38100" dir="2700000" algn="tl">
                    <a:srgbClr val="000000">
                      <a:alpha val="43137"/>
                    </a:srgbClr>
                  </a:outerShdw>
                </a:effectLst>
                <a:latin typeface="Arial" pitchFamily="34" charset="0"/>
                <a:cs typeface="Arial" pitchFamily="34" charset="0"/>
              </a:rPr>
              <a:t>transport</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modes</a:t>
            </a:r>
            <a:r>
              <a:rPr lang="hu-HU" sz="2800" b="1" dirty="0" smtClean="0">
                <a:effectLst>
                  <a:outerShdw blurRad="38100" dist="38100" dir="2700000" algn="tl">
                    <a:srgbClr val="000000">
                      <a:alpha val="43137"/>
                    </a:srgbClr>
                  </a:outerShdw>
                </a:effectLst>
                <a:latin typeface="Arial" pitchFamily="34" charset="0"/>
                <a:cs typeface="Arial" pitchFamily="34" charset="0"/>
              </a:rPr>
              <a:t> and </a:t>
            </a:r>
            <a:r>
              <a:rPr lang="hu-HU" sz="2800" b="1" dirty="0" err="1" smtClean="0">
                <a:effectLst>
                  <a:outerShdw blurRad="38100" dist="38100" dir="2700000" algn="tl">
                    <a:srgbClr val="000000">
                      <a:alpha val="43137"/>
                    </a:srgbClr>
                  </a:outerShdw>
                </a:effectLst>
                <a:latin typeface="Arial" pitchFamily="34" charset="0"/>
                <a:cs typeface="Arial" pitchFamily="34" charset="0"/>
              </a:rPr>
              <a:t>travel</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range</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by</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the</a:t>
            </a:r>
            <a:r>
              <a:rPr lang="hu-HU" sz="2800" b="1" dirty="0" smtClean="0">
                <a:effectLst>
                  <a:outerShdw blurRad="38100" dist="38100" dir="2700000" algn="tl">
                    <a:srgbClr val="000000">
                      <a:alpha val="43137"/>
                    </a:srgbClr>
                  </a:outerShdw>
                </a:effectLst>
                <a:latin typeface="Arial" pitchFamily="34" charset="0"/>
                <a:cs typeface="Arial" pitchFamily="34" charset="0"/>
              </a:rPr>
              <a:t> main</a:t>
            </a:r>
            <a:r>
              <a:rPr lang="hu-HU"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hu-HU" sz="28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convential</a:t>
            </a:r>
            <a:r>
              <a:rPr lang="hu-HU"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hu-HU" sz="2800" b="1" dirty="0" smtClean="0">
                <a:effectLst>
                  <a:outerShdw blurRad="38100" dist="38100" dir="2700000" algn="tl">
                    <a:srgbClr val="000000">
                      <a:alpha val="43137"/>
                    </a:srgbClr>
                  </a:outerShdw>
                </a:effectLst>
                <a:latin typeface="Arial" pitchFamily="34" charset="0"/>
                <a:cs typeface="Arial" pitchFamily="34" charset="0"/>
              </a:rPr>
              <a:t>and</a:t>
            </a:r>
            <a:r>
              <a:rPr lang="hu-HU" sz="2800" b="1"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 </a:t>
            </a:r>
            <a:r>
              <a:rPr lang="hu-HU" sz="2800" b="1" dirty="0" err="1" smtClean="0">
                <a:solidFill>
                  <a:srgbClr val="00B050"/>
                </a:solidFill>
                <a:effectLst>
                  <a:outerShdw blurRad="38100" dist="38100" dir="2700000" algn="tl">
                    <a:srgbClr val="000000">
                      <a:alpha val="43137"/>
                    </a:srgbClr>
                  </a:outerShdw>
                </a:effectLst>
                <a:latin typeface="Arial" pitchFamily="34" charset="0"/>
                <a:cs typeface="Arial" pitchFamily="34" charset="0"/>
              </a:rPr>
              <a:t>alternative</a:t>
            </a:r>
            <a:r>
              <a:rPr lang="hu-HU" sz="2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fuels</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3" name="Táblázat 2"/>
          <p:cNvGraphicFramePr>
            <a:graphicFrameLocks noGrp="1"/>
          </p:cNvGraphicFramePr>
          <p:nvPr/>
        </p:nvGraphicFramePr>
        <p:xfrm>
          <a:off x="755576" y="1052736"/>
          <a:ext cx="7704853" cy="4464499"/>
        </p:xfrm>
        <a:graphic>
          <a:graphicData uri="http://schemas.openxmlformats.org/drawingml/2006/table">
            <a:tbl>
              <a:tblPr/>
              <a:tblGrid>
                <a:gridCol w="1135367"/>
                <a:gridCol w="580023"/>
                <a:gridCol w="468955"/>
                <a:gridCol w="740455"/>
                <a:gridCol w="431932"/>
                <a:gridCol w="481296"/>
                <a:gridCol w="715774"/>
                <a:gridCol w="407250"/>
                <a:gridCol w="362001"/>
                <a:gridCol w="382569"/>
                <a:gridCol w="530660"/>
                <a:gridCol w="752797"/>
                <a:gridCol w="715774"/>
              </a:tblGrid>
              <a:tr h="322114">
                <a:tc rowSpan="2">
                  <a:txBody>
                    <a:bodyPr/>
                    <a:lstStyle/>
                    <a:p>
                      <a:pPr algn="l" fontAlgn="ctr"/>
                      <a:r>
                        <a:rPr lang="hu-HU" sz="1100" b="1" i="0" u="none" strike="noStrike" dirty="0" err="1">
                          <a:solidFill>
                            <a:srgbClr val="000000"/>
                          </a:solidFill>
                          <a:latin typeface="Calibri"/>
                        </a:rPr>
                        <a:t>Fuel</a:t>
                      </a:r>
                      <a:endParaRPr lang="hu-HU" sz="11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1100" b="1" i="0" u="none" strike="noStrike">
                          <a:solidFill>
                            <a:srgbClr val="000000"/>
                          </a:solidFill>
                          <a:latin typeface="Calibri"/>
                        </a:rPr>
                        <a:t>Mode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b"/>
                      <a:r>
                        <a:rPr lang="hu-HU" sz="1100" b="1" i="0" u="none" strike="noStrike">
                          <a:solidFill>
                            <a:srgbClr val="000000"/>
                          </a:solidFill>
                          <a:latin typeface="Calibri"/>
                        </a:rPr>
                        <a:t>Road-passenger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tc gridSpan="3">
                  <a:txBody>
                    <a:bodyPr/>
                    <a:lstStyle/>
                    <a:p>
                      <a:pPr algn="ctr" fontAlgn="b"/>
                      <a:r>
                        <a:rPr lang="hu-HU" sz="1100" b="1" i="0" u="none" strike="noStrike">
                          <a:solidFill>
                            <a:srgbClr val="000000"/>
                          </a:solidFill>
                          <a:latin typeface="Calibri"/>
                        </a:rPr>
                        <a:t>Road-freight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tc>
                  <a:txBody>
                    <a:bodyPr/>
                    <a:lstStyle/>
                    <a:p>
                      <a:pPr algn="ctr" fontAlgn="b"/>
                      <a:r>
                        <a:rPr lang="hu-HU" sz="1100" b="1" i="0" u="none" strike="noStrike">
                          <a:solidFill>
                            <a:srgbClr val="000000"/>
                          </a:solidFill>
                          <a:latin typeface="Calibri"/>
                        </a:rPr>
                        <a:t>Air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hu-HU" sz="1100" b="1" i="0" u="none" strike="noStrike">
                          <a:solidFill>
                            <a:srgbClr val="000000"/>
                          </a:solidFill>
                          <a:latin typeface="Calibri"/>
                        </a:rPr>
                        <a:t>Rail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b"/>
                      <a:r>
                        <a:rPr lang="hu-HU" sz="1100" b="1" i="0" u="none" strike="noStrike" dirty="0" err="1">
                          <a:solidFill>
                            <a:srgbClr val="000000"/>
                          </a:solidFill>
                          <a:latin typeface="Calibri"/>
                        </a:rPr>
                        <a:t>Water</a:t>
                      </a:r>
                      <a:endParaRPr lang="hu-HU"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tr>
              <a:tr h="583026">
                <a:tc vMerge="1">
                  <a:txBody>
                    <a:bodyPr/>
                    <a:lstStyle/>
                    <a:p>
                      <a:endParaRPr lang="hu-HU"/>
                    </a:p>
                  </a:txBody>
                  <a:tcPr/>
                </a:tc>
                <a:tc>
                  <a:txBody>
                    <a:bodyPr/>
                    <a:lstStyle/>
                    <a:p>
                      <a:pPr algn="ctr" fontAlgn="b"/>
                      <a:r>
                        <a:rPr lang="hu-HU" sz="1100" b="1" i="0" u="none" strike="noStrike">
                          <a:solidFill>
                            <a:srgbClr val="000000"/>
                          </a:solidFill>
                          <a:latin typeface="Calibri"/>
                        </a:rPr>
                        <a:t>Range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hu-HU" sz="1100" b="1" i="0" u="none" strike="noStrike">
                          <a:solidFill>
                            <a:srgbClr val="000000"/>
                          </a:solidFill>
                          <a:latin typeface="Calibri"/>
                        </a:rPr>
                        <a:t>short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1100" b="1" i="0" u="none" strike="noStrike">
                          <a:solidFill>
                            <a:srgbClr val="000000"/>
                          </a:solidFill>
                          <a:latin typeface="Calibri"/>
                        </a:rPr>
                        <a:t>medium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1100" b="1" i="0" u="none" strike="noStrike">
                          <a:solidFill>
                            <a:srgbClr val="000000"/>
                          </a:solidFill>
                          <a:latin typeface="Calibri"/>
                        </a:rPr>
                        <a:t>long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1100" b="1" i="0" u="none" strike="noStrike">
                          <a:solidFill>
                            <a:srgbClr val="000000"/>
                          </a:solidFill>
                          <a:latin typeface="Calibri"/>
                        </a:rPr>
                        <a:t>short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1100" b="1" i="0" u="none" strike="noStrike">
                          <a:solidFill>
                            <a:srgbClr val="000000"/>
                          </a:solidFill>
                          <a:latin typeface="Calibri"/>
                        </a:rPr>
                        <a:t>medium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1100" b="1" i="0" u="none" strike="noStrike">
                          <a:solidFill>
                            <a:srgbClr val="000000"/>
                          </a:solidFill>
                          <a:latin typeface="Calibri"/>
                        </a:rPr>
                        <a:t>long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1100" b="1"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hu-HU" sz="1100" b="1"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hu-HU" sz="1100" b="1" i="0" u="none" strike="noStrike">
                          <a:solidFill>
                            <a:srgbClr val="000000"/>
                          </a:solidFill>
                          <a:latin typeface="Calibri"/>
                        </a:rPr>
                        <a:t>inland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1100" b="1" i="0" u="none" strike="noStrike">
                          <a:solidFill>
                            <a:srgbClr val="000000"/>
                          </a:solidFill>
                          <a:latin typeface="Calibri"/>
                        </a:rPr>
                        <a:t>short-sea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hu-HU" sz="1100" b="1" i="0" u="none" strike="noStrike" dirty="0" err="1" smtClean="0">
                          <a:solidFill>
                            <a:srgbClr val="000000"/>
                          </a:solidFill>
                          <a:latin typeface="Calibri"/>
                        </a:rPr>
                        <a:t>maritime</a:t>
                      </a:r>
                      <a:endParaRPr lang="hu-HU"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114">
                <a:tc>
                  <a:txBody>
                    <a:bodyPr/>
                    <a:lstStyle/>
                    <a:p>
                      <a:pPr algn="l" fontAlgn="ctr"/>
                      <a:r>
                        <a:rPr lang="hu-HU" sz="1100" b="1" i="0" u="none" strike="noStrike">
                          <a:solidFill>
                            <a:srgbClr val="000000"/>
                          </a:solidFill>
                          <a:latin typeface="Calibri"/>
                        </a:rPr>
                        <a:t>Natural gas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ctr" fontAlgn="b"/>
                      <a:r>
                        <a:rPr lang="hu-HU" sz="1100" b="1" i="0" u="none" strike="noStrike">
                          <a:solidFill>
                            <a:srgbClr val="000000"/>
                          </a:solidFill>
                          <a:latin typeface="Calibri"/>
                        </a:rPr>
                        <a:t>LNG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hu-HU" sz="1100" b="0" i="0" u="none" strike="noStrike">
                          <a:solidFill>
                            <a:srgbClr val="00B05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B05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B05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B05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B05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B05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322114">
                <a:tc>
                  <a:txBody>
                    <a:bodyPr/>
                    <a:lstStyle/>
                    <a:p>
                      <a:pPr algn="l" fontAlgn="ctr"/>
                      <a:r>
                        <a:rPr lang="hu-HU" sz="1100" b="1" i="0" u="none" strike="noStrike">
                          <a:solidFill>
                            <a:srgbClr val="000000"/>
                          </a:solidFill>
                          <a:latin typeface="Calibri"/>
                        </a:rPr>
                        <a:t>(biomethane)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hu-HU" sz="1100" b="1" i="0" u="none" strike="noStrike">
                          <a:solidFill>
                            <a:srgbClr val="000000"/>
                          </a:solidFill>
                          <a:latin typeface="Calibri"/>
                        </a:rPr>
                        <a:t>CNG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2114">
                <a:tc gridSpan="2">
                  <a:txBody>
                    <a:bodyPr/>
                    <a:lstStyle/>
                    <a:p>
                      <a:pPr algn="l" fontAlgn="b"/>
                      <a:r>
                        <a:rPr lang="hu-HU" sz="1100" b="1" i="0" u="none" strike="noStrike">
                          <a:solidFill>
                            <a:srgbClr val="000000"/>
                          </a:solidFill>
                          <a:latin typeface="Calibri"/>
                        </a:rPr>
                        <a:t>LPG</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hu-HU"/>
                    </a:p>
                  </a:txBody>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2114">
                <a:tc gridSpan="2">
                  <a:txBody>
                    <a:bodyPr/>
                    <a:lstStyle/>
                    <a:p>
                      <a:pPr algn="l" fontAlgn="ctr"/>
                      <a:r>
                        <a:rPr lang="hu-HU" sz="1100" b="1" i="0" u="none" strike="noStrike" dirty="0" err="1">
                          <a:solidFill>
                            <a:srgbClr val="000000"/>
                          </a:solidFill>
                          <a:latin typeface="Calibri"/>
                        </a:rPr>
                        <a:t>Gasoline</a:t>
                      </a:r>
                      <a:endParaRPr lang="hu-HU" sz="11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hu-HU"/>
                    </a:p>
                  </a:txBody>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2114">
                <a:tc gridSpan="2">
                  <a:txBody>
                    <a:bodyPr/>
                    <a:lstStyle/>
                    <a:p>
                      <a:pPr algn="l" fontAlgn="b"/>
                      <a:r>
                        <a:rPr lang="hu-HU" sz="1100" b="1" i="0" u="none" strike="noStrike" dirty="0" err="1">
                          <a:solidFill>
                            <a:srgbClr val="000000"/>
                          </a:solidFill>
                          <a:latin typeface="Calibri"/>
                        </a:rPr>
                        <a:t>Gas</a:t>
                      </a:r>
                      <a:r>
                        <a:rPr lang="hu-HU" sz="1100" b="1" i="0" u="none" strike="noStrike" dirty="0">
                          <a:solidFill>
                            <a:srgbClr val="000000"/>
                          </a:solidFill>
                          <a:latin typeface="Calibri"/>
                        </a:rPr>
                        <a:t> </a:t>
                      </a:r>
                      <a:r>
                        <a:rPr lang="hu-HU" sz="1100" b="1" i="0" u="none" strike="noStrike" dirty="0" err="1">
                          <a:solidFill>
                            <a:srgbClr val="000000"/>
                          </a:solidFill>
                          <a:latin typeface="Calibri"/>
                        </a:rPr>
                        <a:t>oil</a:t>
                      </a:r>
                      <a:endParaRPr lang="hu-HU" sz="1100" b="1"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hu-HU"/>
                    </a:p>
                  </a:txBody>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2114">
                <a:tc gridSpan="2">
                  <a:txBody>
                    <a:bodyPr/>
                    <a:lstStyle/>
                    <a:p>
                      <a:pPr algn="l" fontAlgn="b"/>
                      <a:r>
                        <a:rPr lang="hu-HU" sz="1100" b="1" i="0" u="none" strike="noStrike" dirty="0" err="1">
                          <a:solidFill>
                            <a:srgbClr val="000000"/>
                          </a:solidFill>
                          <a:latin typeface="Calibri"/>
                        </a:rPr>
                        <a:t>Kerosene</a:t>
                      </a:r>
                      <a:endParaRPr lang="hu-HU" sz="1100" b="1"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hu-HU"/>
                    </a:p>
                  </a:txBody>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2114">
                <a:tc gridSpan="2">
                  <a:txBody>
                    <a:bodyPr/>
                    <a:lstStyle/>
                    <a:p>
                      <a:pPr algn="l" fontAlgn="b"/>
                      <a:r>
                        <a:rPr lang="hu-HU" sz="1100" b="1" i="0" u="none" strike="noStrike" dirty="0">
                          <a:solidFill>
                            <a:srgbClr val="000000"/>
                          </a:solidFill>
                          <a:latin typeface="Calibri"/>
                        </a:rPr>
                        <a:t>Bunker </a:t>
                      </a:r>
                      <a:r>
                        <a:rPr lang="hu-HU" sz="1100" b="1" i="0" u="none" strike="noStrike" dirty="0" err="1">
                          <a:solidFill>
                            <a:srgbClr val="000000"/>
                          </a:solidFill>
                          <a:latin typeface="Calibri"/>
                        </a:rPr>
                        <a:t>oil</a:t>
                      </a:r>
                      <a:endParaRPr lang="hu-HU" sz="1100" b="1"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hu-HU"/>
                    </a:p>
                  </a:txBody>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322114">
                <a:tc gridSpan="2">
                  <a:txBody>
                    <a:bodyPr/>
                    <a:lstStyle/>
                    <a:p>
                      <a:pPr algn="l" fontAlgn="b"/>
                      <a:r>
                        <a:rPr lang="hu-HU" sz="1100" b="1" i="0" u="none" strike="noStrike">
                          <a:solidFill>
                            <a:srgbClr val="000000"/>
                          </a:solidFill>
                          <a:latin typeface="Calibri"/>
                        </a:rPr>
                        <a:t>Biofuels (liquid)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hu-HU"/>
                    </a:p>
                  </a:txBody>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r>
              <a:tr h="322114">
                <a:tc gridSpan="2">
                  <a:txBody>
                    <a:bodyPr/>
                    <a:lstStyle/>
                    <a:p>
                      <a:pPr algn="l" fontAlgn="b"/>
                      <a:r>
                        <a:rPr lang="hu-HU" sz="1100" b="1" i="0" u="none" strike="noStrike">
                          <a:solidFill>
                            <a:srgbClr val="000000"/>
                          </a:solidFill>
                          <a:latin typeface="Calibri"/>
                        </a:rPr>
                        <a:t>Hydrogen (fuel cell)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hu-HU"/>
                    </a:p>
                  </a:txBody>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219">
                <a:tc gridSpan="2">
                  <a:txBody>
                    <a:bodyPr/>
                    <a:lstStyle/>
                    <a:p>
                      <a:pPr algn="l" fontAlgn="b"/>
                      <a:r>
                        <a:rPr lang="hu-HU" sz="1100" b="1" i="0" u="none" strike="noStrike">
                          <a:solidFill>
                            <a:srgbClr val="000000"/>
                          </a:solidFill>
                          <a:latin typeface="Calibri"/>
                        </a:rPr>
                        <a:t>Electricity</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hu-HU"/>
                    </a:p>
                  </a:txBody>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hu-HU"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114">
                <a:tc gridSpan="4">
                  <a:txBody>
                    <a:bodyPr/>
                    <a:lstStyle/>
                    <a:p>
                      <a:pPr algn="l" fontAlgn="b"/>
                      <a:r>
                        <a:rPr lang="en-US" sz="1100" b="0" i="0" u="none" strike="noStrike" dirty="0">
                          <a:solidFill>
                            <a:srgbClr val="000000"/>
                          </a:solidFill>
                          <a:latin typeface="Calibri"/>
                        </a:rPr>
                        <a:t>Alternatives as classified by the </a:t>
                      </a:r>
                      <a:r>
                        <a:rPr lang="en-US" sz="1100" b="0" i="0" u="none" strike="noStrike" dirty="0" smtClean="0">
                          <a:solidFill>
                            <a:srgbClr val="000000"/>
                          </a:solidFill>
                          <a:latin typeface="Calibri"/>
                        </a:rPr>
                        <a:t>EC</a:t>
                      </a:r>
                      <a:r>
                        <a:rPr lang="hu-HU" sz="1100" b="0" i="0" u="none" strike="noStrike" dirty="0" smtClean="0">
                          <a:solidFill>
                            <a:srgbClr val="000000"/>
                          </a:solidFill>
                          <a:latin typeface="Calibri"/>
                        </a:rPr>
                        <a:t> </a:t>
                      </a:r>
                      <a:r>
                        <a:rPr lang="hu-HU" sz="1100" b="0" i="0" u="none" strike="noStrike" dirty="0" err="1" smtClean="0">
                          <a:solidFill>
                            <a:srgbClr val="000000"/>
                          </a:solidFill>
                          <a:latin typeface="Calibri"/>
                        </a:rPr>
                        <a:t>Transport</a:t>
                      </a:r>
                      <a:endParaRPr lang="en-US" sz="1100" b="0" i="0" u="none" strike="noStrike" dirty="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92D050"/>
                    </a:solidFill>
                  </a:tcPr>
                </a:tc>
                <a:tc hMerge="1">
                  <a:txBody>
                    <a:bodyPr/>
                    <a:lstStyle/>
                    <a:p>
                      <a:endParaRPr lang="hu-HU"/>
                    </a:p>
                  </a:txBody>
                  <a:tcPr/>
                </a:tc>
                <a:tc hMerge="1">
                  <a:txBody>
                    <a:bodyPr/>
                    <a:lstStyle/>
                    <a:p>
                      <a:endParaRPr lang="hu-HU"/>
                    </a:p>
                  </a:txBody>
                  <a:tcPr/>
                </a:tc>
                <a:tc hMerge="1">
                  <a:txBody>
                    <a:bodyPr/>
                    <a:lstStyle/>
                    <a:p>
                      <a:endParaRPr lang="hu-HU"/>
                    </a:p>
                  </a:txBody>
                  <a:tcPr/>
                </a:tc>
                <a:tc>
                  <a:txBody>
                    <a:bodyPr/>
                    <a:lstStyle/>
                    <a:p>
                      <a:pPr algn="l" fontAlgn="b"/>
                      <a:endParaRPr lang="hu-HU" sz="11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hu-HU" sz="1100" b="0" i="0" u="none" strike="noStrike" dirty="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hu-HU" sz="1100" b="0" i="0" u="none" strike="noStrike" dirty="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hu-HU" sz="11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hu-HU" sz="11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hu-HU" sz="11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hu-HU" sz="11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hu-HU" sz="11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hu-HU" sz="1100" b="0" i="0" u="none" strike="noStrike" dirty="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4" name="Szövegdoboz 3"/>
          <p:cNvSpPr txBox="1"/>
          <p:nvPr/>
        </p:nvSpPr>
        <p:spPr>
          <a:xfrm>
            <a:off x="0" y="5661248"/>
            <a:ext cx="9144000" cy="1569660"/>
          </a:xfrm>
          <a:prstGeom prst="rect">
            <a:avLst/>
          </a:prstGeom>
          <a:noFill/>
        </p:spPr>
        <p:txBody>
          <a:bodyPr wrap="square" rtlCol="0">
            <a:spAutoFit/>
          </a:bodyPr>
          <a:lstStyle/>
          <a:p>
            <a:pPr marL="0" lvl="1"/>
            <a:r>
              <a:rPr lang="hu-HU" sz="1200" dirty="0" err="1" smtClean="0">
                <a:latin typeface="Arial" pitchFamily="34" charset="0"/>
                <a:cs typeface="Arial" pitchFamily="34" charset="0"/>
              </a:rPr>
              <a:t>Based</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on</a:t>
            </a:r>
            <a:r>
              <a:rPr lang="hu-HU" sz="1200" dirty="0" smtClean="0">
                <a:latin typeface="Arial" pitchFamily="34" charset="0"/>
                <a:cs typeface="Arial" pitchFamily="34" charset="0"/>
              </a:rPr>
              <a:t> European </a:t>
            </a:r>
            <a:r>
              <a:rPr lang="hu-HU" sz="1200" dirty="0" err="1" smtClean="0">
                <a:latin typeface="Arial" pitchFamily="34" charset="0"/>
                <a:cs typeface="Arial" pitchFamily="34" charset="0"/>
              </a:rPr>
              <a:t>Commission</a:t>
            </a:r>
            <a:r>
              <a:rPr lang="hu-HU" sz="1200" dirty="0" smtClean="0">
                <a:latin typeface="Arial" pitchFamily="34" charset="0"/>
                <a:cs typeface="Arial" pitchFamily="34" charset="0"/>
              </a:rPr>
              <a:t> COM(2013) 17 </a:t>
            </a:r>
            <a:r>
              <a:rPr lang="hu-HU" sz="1200" dirty="0" err="1" smtClean="0">
                <a:latin typeface="Arial" pitchFamily="34" charset="0"/>
                <a:cs typeface="Arial" pitchFamily="34" charset="0"/>
              </a:rPr>
              <a:t>final</a:t>
            </a:r>
            <a:r>
              <a:rPr lang="hu-HU" sz="1200" dirty="0" smtClean="0">
                <a:latin typeface="Arial" pitchFamily="34" charset="0"/>
                <a:cs typeface="Arial" pitchFamily="34" charset="0"/>
              </a:rPr>
              <a:t> (24.1.2013) ‘</a:t>
            </a:r>
            <a:r>
              <a:rPr lang="hu-HU" sz="1200" dirty="0" err="1" smtClean="0">
                <a:latin typeface="Arial" pitchFamily="34" charset="0"/>
                <a:cs typeface="Arial" pitchFamily="34" charset="0"/>
              </a:rPr>
              <a:t>Clean</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power</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for</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transport</a:t>
            </a:r>
            <a:r>
              <a:rPr lang="hu-HU" sz="1200" dirty="0" smtClean="0">
                <a:latin typeface="Arial" pitchFamily="34" charset="0"/>
                <a:cs typeface="Arial" pitchFamily="34" charset="0"/>
              </a:rPr>
              <a:t>: A European </a:t>
            </a:r>
            <a:r>
              <a:rPr lang="hu-HU" sz="1200" dirty="0" err="1" smtClean="0">
                <a:latin typeface="Arial" pitchFamily="34" charset="0"/>
                <a:cs typeface="Arial" pitchFamily="34" charset="0"/>
              </a:rPr>
              <a:t>alternative</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fuels</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strategy</a:t>
            </a:r>
            <a:r>
              <a:rPr lang="hu-HU" sz="1200" dirty="0" smtClean="0">
                <a:latin typeface="Arial" pitchFamily="34" charset="0"/>
                <a:cs typeface="Arial" pitchFamily="34" charset="0"/>
              </a:rPr>
              <a:t>’ p.4. </a:t>
            </a:r>
            <a:r>
              <a:rPr lang="hu-HU" sz="1200" dirty="0" err="1" smtClean="0">
                <a:latin typeface="Arial" pitchFamily="34" charset="0"/>
                <a:cs typeface="Arial" pitchFamily="34" charset="0"/>
              </a:rPr>
              <a:t>Parliament</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vote</a:t>
            </a:r>
            <a:r>
              <a:rPr lang="hu-HU" sz="1200" dirty="0" smtClean="0">
                <a:latin typeface="Arial" pitchFamily="34" charset="0"/>
                <a:cs typeface="Arial" pitchFamily="34" charset="0"/>
              </a:rPr>
              <a:t> is </a:t>
            </a:r>
            <a:r>
              <a:rPr lang="hu-HU" sz="1200" dirty="0" err="1" smtClean="0">
                <a:latin typeface="Arial" pitchFamily="34" charset="0"/>
                <a:cs typeface="Arial" pitchFamily="34" charset="0"/>
              </a:rPr>
              <a:t>scheduled</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for</a:t>
            </a:r>
            <a:r>
              <a:rPr lang="hu-HU" sz="1200" dirty="0" smtClean="0">
                <a:latin typeface="Arial" pitchFamily="34" charset="0"/>
                <a:cs typeface="Arial" pitchFamily="34" charset="0"/>
              </a:rPr>
              <a:t> </a:t>
            </a:r>
            <a:r>
              <a:rPr lang="hu-HU" sz="1200" dirty="0" err="1" smtClean="0">
                <a:latin typeface="Arial" pitchFamily="34" charset="0"/>
                <a:cs typeface="Arial" pitchFamily="34" charset="0"/>
              </a:rPr>
              <a:t>Febr</a:t>
            </a:r>
            <a:r>
              <a:rPr lang="hu-HU" sz="1200" dirty="0" smtClean="0">
                <a:latin typeface="Arial" pitchFamily="34" charset="0"/>
                <a:cs typeface="Arial" pitchFamily="34" charset="0"/>
              </a:rPr>
              <a:t> 2014 (</a:t>
            </a:r>
            <a:r>
              <a:rPr lang="hu-HU" sz="1200" dirty="0" smtClean="0">
                <a:latin typeface="Arial" pitchFamily="34" charset="0"/>
                <a:cs typeface="Arial" pitchFamily="34" charset="0"/>
                <a:hlinkClick r:id="rId2"/>
              </a:rPr>
              <a:t>http://hy-tec.eu/2013/10/regions-role-aknowleded-in-eu-parliament-report-on-clean-power-for-transport/</a:t>
            </a:r>
            <a:r>
              <a:rPr lang="hu-HU" sz="1200" dirty="0" smtClean="0">
                <a:latin typeface="Arial" pitchFamily="34" charset="0"/>
                <a:cs typeface="Arial" pitchFamily="34" charset="0"/>
              </a:rPr>
              <a:t>). „</a:t>
            </a:r>
            <a:r>
              <a:rPr lang="en-US" sz="1200" dirty="0" smtClean="0">
                <a:latin typeface="Arial" pitchFamily="34" charset="0"/>
                <a:cs typeface="Arial" pitchFamily="34" charset="0"/>
              </a:rPr>
              <a:t>The Council is expected to agree a draft text in the form of a general approach, with reduced ambitions compared to the Commission proposal, extending the deadline to 2030 and reducing the obligations for LNG. Nevertheless, this agreement could pave the way for an agreement between EP and Council before the European Parliament elections on 24-25 May 2014</a:t>
            </a:r>
            <a:r>
              <a:rPr lang="hu-HU" sz="1200" dirty="0" smtClean="0">
                <a:latin typeface="Arial" pitchFamily="34" charset="0"/>
                <a:cs typeface="Arial" pitchFamily="34" charset="0"/>
              </a:rPr>
              <a:t>” &lt;(</a:t>
            </a:r>
            <a:r>
              <a:rPr lang="hu-HU" sz="1200" dirty="0" smtClean="0">
                <a:latin typeface="Arial" pitchFamily="34" charset="0"/>
                <a:cs typeface="Arial" pitchFamily="34" charset="0"/>
                <a:hlinkClick r:id="rId3"/>
              </a:rPr>
              <a:t>http://europa.eu/rapid/press-release_MEMO-13-1095_en.htm)</a:t>
            </a:r>
            <a:r>
              <a:rPr lang="hu-HU" sz="1200" dirty="0" smtClean="0">
                <a:latin typeface="Arial" pitchFamily="34" charset="0"/>
                <a:cs typeface="Arial" pitchFamily="34" charset="0"/>
              </a:rPr>
              <a:t>&gt;.</a:t>
            </a:r>
          </a:p>
          <a:p>
            <a:pPr marL="0" lvl="1"/>
            <a:endParaRPr lang="en-US" sz="1200" dirty="0" smtClean="0">
              <a:latin typeface="Arial" pitchFamily="34" charset="0"/>
              <a:cs typeface="Arial" pitchFamily="34" charset="0"/>
            </a:endParaRPr>
          </a:p>
          <a:p>
            <a:endParaRPr lang="hu-HU"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Kenőanyagok (</a:t>
            </a:r>
            <a:r>
              <a:rPr lang="hu-HU" sz="2800" b="1" dirty="0" err="1" smtClean="0">
                <a:effectLst>
                  <a:outerShdw blurRad="38100" dist="38100" dir="2700000" algn="tl">
                    <a:srgbClr val="000000">
                      <a:alpha val="43137"/>
                    </a:srgbClr>
                  </a:outerShdw>
                </a:effectLst>
                <a:latin typeface="Arial" pitchFamily="34" charset="0"/>
                <a:cs typeface="Arial" pitchFamily="34" charset="0"/>
              </a:rPr>
              <a:t>lubricants</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Schmiermittel</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smazki</a:t>
            </a:r>
            <a:r>
              <a:rPr lang="hu-HU" sz="2800" b="1" dirty="0" smtClean="0">
                <a:effectLst>
                  <a:outerShdw blurRad="38100" dist="38100" dir="2700000" algn="tl">
                    <a:srgbClr val="000000">
                      <a:alpha val="43137"/>
                    </a:srgbClr>
                  </a:outerShdw>
                </a:effectLst>
                <a:latin typeface="Arial" pitchFamily="34" charset="0"/>
                <a:cs typeface="Arial" pitchFamily="34" charset="0"/>
              </a:rPr>
              <a:t>)</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artalom helye 2"/>
          <p:cNvSpPr>
            <a:spLocks noGrp="1"/>
          </p:cNvSpPr>
          <p:nvPr>
            <p:ph idx="1"/>
          </p:nvPr>
        </p:nvSpPr>
        <p:spPr/>
        <p:txBody>
          <a:bodyPr>
            <a:normAutofit fontScale="92500" lnSpcReduction="20000"/>
          </a:bodyPr>
          <a:lstStyle/>
          <a:p>
            <a:r>
              <a:rPr lang="hu-HU" sz="2400" dirty="0" smtClean="0">
                <a:latin typeface="Arial" pitchFamily="34" charset="0"/>
                <a:cs typeface="Arial" pitchFamily="34" charset="0"/>
              </a:rPr>
              <a:t>Egymáson elmozduló felületek közvetlen érintkezését gátló, </a:t>
            </a:r>
            <a:r>
              <a:rPr lang="hu-HU" sz="2400" i="1" dirty="0" smtClean="0">
                <a:latin typeface="Arial" pitchFamily="34" charset="0"/>
                <a:cs typeface="Arial" pitchFamily="34" charset="0"/>
              </a:rPr>
              <a:t>súrlódás- és kopáscsökkentő anyagok</a:t>
            </a:r>
            <a:r>
              <a:rPr lang="hu-HU" sz="2400" dirty="0" smtClean="0">
                <a:latin typeface="Arial" pitchFamily="34" charset="0"/>
                <a:cs typeface="Arial" pitchFamily="34" charset="0"/>
              </a:rPr>
              <a:t>, rendszerezésük az alkalmazott gépi berendezés szerint</a:t>
            </a:r>
          </a:p>
          <a:p>
            <a:pPr lvl="1"/>
            <a:r>
              <a:rPr lang="hu-HU" sz="2000" i="1" dirty="0" smtClean="0">
                <a:latin typeface="Arial" pitchFamily="34" charset="0"/>
                <a:cs typeface="Arial" pitchFamily="34" charset="0"/>
              </a:rPr>
              <a:t>Motorolajok;</a:t>
            </a:r>
          </a:p>
          <a:p>
            <a:pPr lvl="1"/>
            <a:r>
              <a:rPr lang="hu-HU" sz="2000" i="1" dirty="0" smtClean="0">
                <a:latin typeface="Arial" pitchFamily="34" charset="0"/>
                <a:cs typeface="Arial" pitchFamily="34" charset="0"/>
              </a:rPr>
              <a:t>Hajtóműolajok;</a:t>
            </a:r>
          </a:p>
          <a:p>
            <a:pPr lvl="1"/>
            <a:r>
              <a:rPr lang="hu-HU" sz="2000" dirty="0" smtClean="0">
                <a:latin typeface="Arial" pitchFamily="34" charset="0"/>
                <a:cs typeface="Arial" pitchFamily="34" charset="0"/>
              </a:rPr>
              <a:t>Hidraulikaolajok;</a:t>
            </a:r>
          </a:p>
          <a:p>
            <a:pPr lvl="1"/>
            <a:r>
              <a:rPr lang="hu-HU" sz="2000" dirty="0" smtClean="0">
                <a:latin typeface="Arial" pitchFamily="34" charset="0"/>
                <a:cs typeface="Arial" pitchFamily="34" charset="0"/>
              </a:rPr>
              <a:t>Kompresszorolajok stb.</a:t>
            </a:r>
          </a:p>
          <a:p>
            <a:pPr lvl="1"/>
            <a:r>
              <a:rPr lang="hu-HU" sz="2000" i="1" dirty="0" smtClean="0">
                <a:latin typeface="Arial" pitchFamily="34" charset="0"/>
                <a:cs typeface="Arial" pitchFamily="34" charset="0"/>
              </a:rPr>
              <a:t>Kenőzsírok</a:t>
            </a:r>
          </a:p>
          <a:p>
            <a:r>
              <a:rPr lang="hu-HU" sz="2400" b="1" dirty="0" smtClean="0">
                <a:latin typeface="Arial" pitchFamily="34" charset="0"/>
                <a:cs typeface="Arial" pitchFamily="34" charset="0"/>
              </a:rPr>
              <a:t>Kenőolajok</a:t>
            </a:r>
            <a:r>
              <a:rPr lang="hu-HU" sz="2400" dirty="0" smtClean="0">
                <a:latin typeface="Arial" pitchFamily="34" charset="0"/>
                <a:cs typeface="Arial" pitchFamily="34" charset="0"/>
              </a:rPr>
              <a:t> [alapolaj kőolajból ~ 1%-os hozammal + (szintetikus olaj) + adalék]: folyékony kenőanyagok, teljesítmény (API) és viszkozitás (SAE) szerinti osztályozással motor- és hajtóműolajoknál</a:t>
            </a:r>
          </a:p>
          <a:p>
            <a:r>
              <a:rPr lang="hu-HU" sz="2400" b="1" dirty="0" smtClean="0">
                <a:latin typeface="Arial" pitchFamily="34" charset="0"/>
                <a:cs typeface="Arial" pitchFamily="34" charset="0"/>
              </a:rPr>
              <a:t>Kenőzsírok</a:t>
            </a:r>
            <a:r>
              <a:rPr lang="hu-HU" sz="2400" dirty="0" smtClean="0">
                <a:latin typeface="Arial" pitchFamily="34" charset="0"/>
                <a:cs typeface="Arial" pitchFamily="34" charset="0"/>
              </a:rPr>
              <a:t> [kenőolaj + </a:t>
            </a:r>
            <a:r>
              <a:rPr lang="hu-HU" sz="2400" dirty="0" err="1" smtClean="0">
                <a:latin typeface="Arial" pitchFamily="34" charset="0"/>
                <a:cs typeface="Arial" pitchFamily="34" charset="0"/>
              </a:rPr>
              <a:t>gélképző</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Al</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Ca</a:t>
            </a:r>
            <a:r>
              <a:rPr lang="hu-HU" sz="2400" dirty="0" smtClean="0">
                <a:latin typeface="Arial" pitchFamily="34" charset="0"/>
                <a:cs typeface="Arial" pitchFamily="34" charset="0"/>
              </a:rPr>
              <a:t>, </a:t>
            </a:r>
            <a:r>
              <a:rPr lang="hu-HU" sz="2400" dirty="0" err="1" smtClean="0">
                <a:latin typeface="Arial" pitchFamily="34" charset="0"/>
                <a:cs typeface="Arial" pitchFamily="34" charset="0"/>
              </a:rPr>
              <a:t>Li</a:t>
            </a:r>
            <a:r>
              <a:rPr lang="hu-HU" sz="2400" dirty="0" smtClean="0">
                <a:latin typeface="Arial" pitchFamily="34" charset="0"/>
                <a:cs typeface="Arial" pitchFamily="34" charset="0"/>
              </a:rPr>
              <a:t>, Na stb. szappanok]: alaktartó, képlékeny anyagok, konzisztencia (NLGI) szerinti osztályozással </a:t>
            </a:r>
            <a:endParaRPr lang="hu-HU"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r"/>
            <a:r>
              <a:rPr lang="hu-HU" sz="2800" b="1" dirty="0" smtClean="0">
                <a:effectLst>
                  <a:outerShdw blurRad="38100" dist="38100" dir="2700000" algn="tl">
                    <a:srgbClr val="000000">
                      <a:alpha val="43137"/>
                    </a:srgbClr>
                  </a:outerShdw>
                </a:effectLst>
                <a:latin typeface="Arial" pitchFamily="34" charset="0"/>
                <a:cs typeface="Arial" pitchFamily="34" charset="0"/>
              </a:rPr>
              <a:t>Közlekedési hajtóanyagok felhasználói (</a:t>
            </a:r>
            <a:r>
              <a:rPr lang="hu-HU" sz="2800" b="1" dirty="0" err="1" smtClean="0">
                <a:effectLst>
                  <a:outerShdw blurRad="38100" dist="38100" dir="2700000" algn="tl">
                    <a:srgbClr val="000000">
                      <a:alpha val="43137"/>
                    </a:srgbClr>
                  </a:outerShdw>
                </a:effectLst>
                <a:latin typeface="Arial" pitchFamily="34" charset="0"/>
                <a:cs typeface="Arial" pitchFamily="34" charset="0"/>
              </a:rPr>
              <a:t>powertrains</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Craftfahrzeug</a:t>
            </a:r>
            <a:r>
              <a:rPr lang="hu-HU" sz="2800" b="1" dirty="0" smtClean="0">
                <a:effectLst>
                  <a:outerShdw blurRad="38100" dist="38100" dir="2700000" algn="tl">
                    <a:srgbClr val="000000">
                      <a:alpha val="43137"/>
                    </a:srgbClr>
                  </a:outerShdw>
                </a:effectLst>
                <a:latin typeface="Arial" pitchFamily="34" charset="0"/>
                <a:cs typeface="Arial" pitchFamily="34" charset="0"/>
              </a:rPr>
              <a:t>, </a:t>
            </a:r>
            <a:r>
              <a:rPr lang="hu-HU" sz="2800" b="1" dirty="0" err="1" smtClean="0">
                <a:effectLst>
                  <a:outerShdw blurRad="38100" dist="38100" dir="2700000" algn="tl">
                    <a:srgbClr val="000000">
                      <a:alpha val="43137"/>
                    </a:srgbClr>
                  </a:outerShdw>
                </a:effectLst>
                <a:latin typeface="Arial" pitchFamily="34" charset="0"/>
                <a:cs typeface="Arial" pitchFamily="34" charset="0"/>
              </a:rPr>
              <a:t>transmissiya</a:t>
            </a:r>
            <a:r>
              <a:rPr lang="hu-HU" sz="2800" b="1" dirty="0" smtClean="0">
                <a:effectLst>
                  <a:outerShdw blurRad="38100" dist="38100" dir="2700000" algn="tl">
                    <a:srgbClr val="000000">
                      <a:alpha val="43137"/>
                    </a:srgbClr>
                  </a:outerShdw>
                </a:effectLst>
                <a:latin typeface="Arial" pitchFamily="34" charset="0"/>
                <a:cs typeface="Arial" pitchFamily="34" charset="0"/>
              </a:rPr>
              <a:t>)</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artalom helye 2"/>
          <p:cNvSpPr>
            <a:spLocks noGrp="1"/>
          </p:cNvSpPr>
          <p:nvPr>
            <p:ph idx="1"/>
          </p:nvPr>
        </p:nvSpPr>
        <p:spPr/>
        <p:txBody>
          <a:bodyPr>
            <a:normAutofit fontScale="77500" lnSpcReduction="20000"/>
          </a:bodyPr>
          <a:lstStyle/>
          <a:p>
            <a:r>
              <a:rPr lang="hu-HU" sz="2400" b="1" dirty="0" smtClean="0">
                <a:latin typeface="Arial" pitchFamily="34" charset="0"/>
                <a:cs typeface="Arial" pitchFamily="34" charset="0"/>
              </a:rPr>
              <a:t>Belső égésű motorok (ICE, </a:t>
            </a:r>
            <a:r>
              <a:rPr lang="hu-HU" sz="2400" b="1" dirty="0" err="1" smtClean="0">
                <a:latin typeface="Arial" pitchFamily="34" charset="0"/>
                <a:cs typeface="Arial" pitchFamily="34" charset="0"/>
              </a:rPr>
              <a:t>Verbrennungsmotor</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dvigatel</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vnutrennovo</a:t>
            </a:r>
            <a:r>
              <a:rPr lang="hu-HU" sz="2400" b="1" dirty="0" smtClean="0">
                <a:latin typeface="Arial" pitchFamily="34" charset="0"/>
                <a:cs typeface="Arial" pitchFamily="34" charset="0"/>
              </a:rPr>
              <a:t> </a:t>
            </a:r>
            <a:r>
              <a:rPr lang="hu-HU" sz="2400" b="1" dirty="0" err="1" smtClean="0">
                <a:latin typeface="Arial" pitchFamily="34" charset="0"/>
                <a:cs typeface="Arial" pitchFamily="34" charset="0"/>
              </a:rPr>
              <a:t>sgoraniya</a:t>
            </a:r>
            <a:r>
              <a:rPr lang="hu-HU" sz="2400" b="1" dirty="0" smtClean="0">
                <a:latin typeface="Arial" pitchFamily="34" charset="0"/>
                <a:cs typeface="Arial" pitchFamily="34" charset="0"/>
              </a:rPr>
              <a:t>):</a:t>
            </a:r>
            <a:r>
              <a:rPr lang="hu-HU" sz="2400" dirty="0" smtClean="0">
                <a:latin typeface="Arial" pitchFamily="34" charset="0"/>
                <a:cs typeface="Arial" pitchFamily="34" charset="0"/>
              </a:rPr>
              <a:t> </a:t>
            </a:r>
            <a:r>
              <a:rPr lang="hu-HU" sz="2400" i="1" dirty="0" smtClean="0">
                <a:latin typeface="Arial" pitchFamily="34" charset="0"/>
                <a:cs typeface="Arial" pitchFamily="34" charset="0"/>
              </a:rPr>
              <a:t>dugattyús hőerőgépek</a:t>
            </a:r>
            <a:r>
              <a:rPr lang="hu-HU" sz="2400" dirty="0" smtClean="0">
                <a:latin typeface="Arial" pitchFamily="34" charset="0"/>
                <a:cs typeface="Arial" pitchFamily="34" charset="0"/>
              </a:rPr>
              <a:t>, bennük a motorhajtóanyag szabályozott égés során felszabaduló </a:t>
            </a:r>
            <a:r>
              <a:rPr lang="hu-HU" sz="2400" i="1" dirty="0" smtClean="0">
                <a:latin typeface="Arial" pitchFamily="34" charset="0"/>
                <a:cs typeface="Arial" pitchFamily="34" charset="0"/>
              </a:rPr>
              <a:t>termokémiai energiája</a:t>
            </a:r>
            <a:r>
              <a:rPr lang="hu-HU" sz="2400" dirty="0" smtClean="0">
                <a:latin typeface="Arial" pitchFamily="34" charset="0"/>
                <a:cs typeface="Arial" pitchFamily="34" charset="0"/>
              </a:rPr>
              <a:t> - a gázok hőmérséklet- és nyomáseséssel járó expanziója útján – </a:t>
            </a:r>
            <a:r>
              <a:rPr lang="hu-HU" sz="2400" i="1" dirty="0" smtClean="0">
                <a:latin typeface="Arial" pitchFamily="34" charset="0"/>
                <a:cs typeface="Arial" pitchFamily="34" charset="0"/>
              </a:rPr>
              <a:t>mechanikai, mozgási energiává</a:t>
            </a:r>
            <a:r>
              <a:rPr lang="hu-HU" sz="2400" dirty="0" smtClean="0">
                <a:latin typeface="Arial" pitchFamily="34" charset="0"/>
                <a:cs typeface="Arial" pitchFamily="34" charset="0"/>
              </a:rPr>
              <a:t> alakul. Főbb típusai</a:t>
            </a:r>
          </a:p>
          <a:p>
            <a:pPr lvl="1"/>
            <a:r>
              <a:rPr lang="hu-HU" sz="2000" i="1" dirty="0" smtClean="0">
                <a:latin typeface="Arial" pitchFamily="34" charset="0"/>
                <a:cs typeface="Arial" pitchFamily="34" charset="0"/>
              </a:rPr>
              <a:t>Szikragyújtású Otto-motorok:</a:t>
            </a:r>
            <a:r>
              <a:rPr lang="hu-HU" sz="2000" dirty="0" smtClean="0">
                <a:latin typeface="Arial" pitchFamily="34" charset="0"/>
                <a:cs typeface="Arial" pitchFamily="34" charset="0"/>
              </a:rPr>
              <a:t> a motorhajtóanyag és a komprimált levegő keverékének égését vezérelt idejű gyújtás indítja meg;</a:t>
            </a:r>
          </a:p>
          <a:p>
            <a:pPr lvl="1"/>
            <a:r>
              <a:rPr lang="hu-HU" sz="2000" i="1" dirty="0" smtClean="0">
                <a:latin typeface="Arial" pitchFamily="34" charset="0"/>
                <a:cs typeface="Arial" pitchFamily="34" charset="0"/>
              </a:rPr>
              <a:t>Kompresszió-gyújtású Diesel-motorok:</a:t>
            </a:r>
            <a:r>
              <a:rPr lang="hu-HU" sz="2000" dirty="0" smtClean="0">
                <a:latin typeface="Arial" pitchFamily="34" charset="0"/>
                <a:cs typeface="Arial" pitchFamily="34" charset="0"/>
              </a:rPr>
              <a:t> az égéstérbe befújt, vagy befecskendezett motorhajtóanyag a kompresszió következtében felmelegedett levegőtöltettől gyullad be (öngyulladás)</a:t>
            </a:r>
          </a:p>
          <a:p>
            <a:r>
              <a:rPr lang="hu-HU" sz="2400" b="1" dirty="0" smtClean="0">
                <a:latin typeface="Arial" pitchFamily="34" charset="0"/>
                <a:cs typeface="Arial" pitchFamily="34" charset="0"/>
              </a:rPr>
              <a:t>Sugárhajtóművek:</a:t>
            </a:r>
            <a:r>
              <a:rPr lang="hu-HU" sz="2400" dirty="0" smtClean="0">
                <a:latin typeface="Arial" pitchFamily="34" charset="0"/>
                <a:cs typeface="Arial" pitchFamily="34" charset="0"/>
              </a:rPr>
              <a:t> sugárhajtás elvén működő járműhajtómű, </a:t>
            </a:r>
            <a:r>
              <a:rPr lang="hu-HU" sz="2400" i="1" dirty="0" smtClean="0">
                <a:latin typeface="Arial" pitchFamily="34" charset="0"/>
                <a:cs typeface="Arial" pitchFamily="34" charset="0"/>
              </a:rPr>
              <a:t>hőerőgép és fúvóka együttesei</a:t>
            </a:r>
            <a:r>
              <a:rPr lang="hu-HU" sz="2400" dirty="0" smtClean="0">
                <a:latin typeface="Arial" pitchFamily="34" charset="0"/>
                <a:cs typeface="Arial" pitchFamily="34" charset="0"/>
              </a:rPr>
              <a:t>, a </a:t>
            </a:r>
            <a:r>
              <a:rPr lang="hu-HU" sz="2400" i="1" dirty="0" smtClean="0">
                <a:latin typeface="Arial" pitchFamily="34" charset="0"/>
                <a:cs typeface="Arial" pitchFamily="34" charset="0"/>
              </a:rPr>
              <a:t>tolóerő a belépő levegősugár és a kilépő égéstermék-sugár reakcióerőinek különbsége</a:t>
            </a:r>
          </a:p>
          <a:p>
            <a:r>
              <a:rPr lang="hu-HU" sz="2400" b="1" dirty="0" smtClean="0">
                <a:latin typeface="Arial" pitchFamily="34" charset="0"/>
                <a:cs typeface="Arial" pitchFamily="34" charset="0"/>
              </a:rPr>
              <a:t>Hajókazánok:</a:t>
            </a:r>
            <a:r>
              <a:rPr lang="hu-HU" sz="2400" dirty="0" smtClean="0">
                <a:latin typeface="Arial" pitchFamily="34" charset="0"/>
                <a:cs typeface="Arial" pitchFamily="34" charset="0"/>
              </a:rPr>
              <a:t> </a:t>
            </a:r>
            <a:r>
              <a:rPr lang="hu-HU" sz="2400" i="1" dirty="0" smtClean="0">
                <a:latin typeface="Arial" pitchFamily="34" charset="0"/>
                <a:cs typeface="Arial" pitchFamily="34" charset="0"/>
              </a:rPr>
              <a:t>hőerőgépek</a:t>
            </a:r>
            <a:r>
              <a:rPr lang="hu-HU" sz="2400" dirty="0" smtClean="0">
                <a:latin typeface="Arial" pitchFamily="34" charset="0"/>
                <a:cs typeface="Arial" pitchFamily="34" charset="0"/>
              </a:rPr>
              <a:t> (gőzturbinák) túlhevített vízgőz </a:t>
            </a:r>
            <a:r>
              <a:rPr lang="hu-HU" sz="2400" i="1" dirty="0" smtClean="0">
                <a:latin typeface="Arial" pitchFamily="34" charset="0"/>
                <a:cs typeface="Arial" pitchFamily="34" charset="0"/>
              </a:rPr>
              <a:t>hőenergiájának mechanikus energiává alakítására</a:t>
            </a:r>
          </a:p>
          <a:p>
            <a:r>
              <a:rPr lang="hu-HU" sz="2400" b="1" dirty="0" smtClean="0">
                <a:latin typeface="Arial" pitchFamily="34" charset="0"/>
                <a:cs typeface="Arial" pitchFamily="34" charset="0"/>
              </a:rPr>
              <a:t>Energiacella:</a:t>
            </a:r>
            <a:r>
              <a:rPr lang="hu-HU" sz="2400" dirty="0" smtClean="0">
                <a:latin typeface="Arial" pitchFamily="34" charset="0"/>
                <a:cs typeface="Arial" pitchFamily="34" charset="0"/>
              </a:rPr>
              <a:t> anód + elektrolit + katód: a hajtóanyag </a:t>
            </a:r>
            <a:r>
              <a:rPr lang="hu-HU" sz="2400" i="1" dirty="0" smtClean="0">
                <a:latin typeface="Arial" pitchFamily="34" charset="0"/>
                <a:cs typeface="Arial" pitchFamily="34" charset="0"/>
              </a:rPr>
              <a:t>kémiai energiáját villamos energiává</a:t>
            </a:r>
            <a:r>
              <a:rPr lang="hu-HU" sz="2400" dirty="0" smtClean="0">
                <a:latin typeface="Arial" pitchFamily="34" charset="0"/>
                <a:cs typeface="Arial" pitchFamily="34" charset="0"/>
              </a:rPr>
              <a:t> alakítja. Motor</a:t>
            </a:r>
            <a:r>
              <a:rPr lang="hu-HU" sz="2400" i="1" dirty="0" smtClean="0">
                <a:latin typeface="Arial" pitchFamily="34" charset="0"/>
                <a:cs typeface="Arial" pitchFamily="34" charset="0"/>
              </a:rPr>
              <a:t> </a:t>
            </a:r>
            <a:endParaRPr lang="hu-HU" sz="2400" dirty="0" smtClean="0">
              <a:latin typeface="Arial" pitchFamily="34" charset="0"/>
              <a:cs typeface="Arial" pitchFamily="34" charset="0"/>
            </a:endParaRPr>
          </a:p>
          <a:p>
            <a:r>
              <a:rPr lang="hu-HU" sz="2400" b="1" dirty="0" smtClean="0">
                <a:latin typeface="Arial" pitchFamily="34" charset="0"/>
                <a:cs typeface="Arial" pitchFamily="34" charset="0"/>
              </a:rPr>
              <a:t>Akkumulátorok:</a:t>
            </a:r>
            <a:r>
              <a:rPr lang="hu-HU" sz="2400" dirty="0" smtClean="0">
                <a:latin typeface="Arial" pitchFamily="34" charset="0"/>
                <a:cs typeface="Arial" pitchFamily="34" charset="0"/>
              </a:rPr>
              <a:t> </a:t>
            </a:r>
            <a:r>
              <a:rPr lang="hu-HU" sz="2400" i="1" dirty="0" smtClean="0">
                <a:latin typeface="Arial" pitchFamily="34" charset="0"/>
                <a:cs typeface="Arial" pitchFamily="34" charset="0"/>
              </a:rPr>
              <a:t>villamos energia tárolására</a:t>
            </a:r>
            <a:r>
              <a:rPr lang="hu-HU" sz="2400" dirty="0" smtClean="0">
                <a:latin typeface="Arial" pitchFamily="34" charset="0"/>
                <a:cs typeface="Arial" pitchFamily="34" charset="0"/>
              </a:rPr>
              <a:t>. Motor</a:t>
            </a:r>
          </a:p>
          <a:p>
            <a:pPr lvl="1">
              <a:buNone/>
            </a:pPr>
            <a:endParaRPr lang="hu-HU" sz="2000" dirty="0" smtClean="0">
              <a:latin typeface="Arial" pitchFamily="34" charset="0"/>
              <a:cs typeface="Arial" pitchFamily="34" charset="0"/>
            </a:endParaRPr>
          </a:p>
          <a:p>
            <a:pPr lvl="1"/>
            <a:endParaRPr lang="hu-HU"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Élőláb helye 3"/>
          <p:cNvSpPr>
            <a:spLocks noGrp="1"/>
          </p:cNvSpPr>
          <p:nvPr>
            <p:ph type="ftr" sz="quarter" idx="10"/>
          </p:nvPr>
        </p:nvSpPr>
        <p:spPr>
          <a:xfrm>
            <a:off x="500033" y="6492876"/>
            <a:ext cx="2133600" cy="365125"/>
          </a:xfrm>
        </p:spPr>
        <p:txBody>
          <a:bodyPr/>
          <a:lstStyle/>
          <a:p>
            <a:pPr>
              <a:defRPr/>
            </a:pPr>
            <a:r>
              <a:rPr lang="hu-HU" dirty="0" smtClean="0"/>
              <a:t>I</a:t>
            </a:r>
            <a:endParaRPr lang="hu-HU" dirty="0"/>
          </a:p>
        </p:txBody>
      </p:sp>
      <p:sp>
        <p:nvSpPr>
          <p:cNvPr id="35" name="Dia számának helye 4"/>
          <p:cNvSpPr>
            <a:spLocks noGrp="1"/>
          </p:cNvSpPr>
          <p:nvPr>
            <p:ph type="sldNum" sz="quarter" idx="11"/>
          </p:nvPr>
        </p:nvSpPr>
        <p:spPr/>
        <p:txBody>
          <a:bodyPr/>
          <a:lstStyle/>
          <a:p>
            <a:pPr>
              <a:defRPr/>
            </a:pPr>
            <a:fld id="{22012033-149C-4065-8E4E-C53F0590C61F}" type="slidenum">
              <a:rPr lang="hu-HU"/>
              <a:pPr>
                <a:defRPr/>
              </a:pPr>
              <a:t>7</a:t>
            </a:fld>
            <a:endParaRPr lang="hu-HU"/>
          </a:p>
        </p:txBody>
      </p:sp>
      <p:sp>
        <p:nvSpPr>
          <p:cNvPr id="23556" name="Rectangle 2"/>
          <p:cNvSpPr>
            <a:spLocks noGrp="1" noChangeArrowheads="1"/>
          </p:cNvSpPr>
          <p:nvPr>
            <p:ph type="title"/>
          </p:nvPr>
        </p:nvSpPr>
        <p:spPr/>
        <p:txBody>
          <a:bodyPr>
            <a:normAutofit/>
          </a:bodyPr>
          <a:lstStyle/>
          <a:p>
            <a:pPr algn="r" eaLnBrk="1" hangingPunct="1"/>
            <a:r>
              <a:rPr lang="hu-HU" sz="2800" b="1" dirty="0" smtClean="0">
                <a:effectLst>
                  <a:outerShdw blurRad="38100" dist="38100" dir="2700000" algn="tl">
                    <a:srgbClr val="000000">
                      <a:alpha val="43137"/>
                    </a:srgbClr>
                  </a:outerShdw>
                </a:effectLst>
                <a:latin typeface="Arial" pitchFamily="34" charset="0"/>
                <a:cs typeface="Arial" pitchFamily="34" charset="0"/>
              </a:rPr>
              <a:t>A motorhajtóanyagok típusát és minőségét befolyásoló tényezők </a:t>
            </a:r>
          </a:p>
        </p:txBody>
      </p:sp>
      <p:grpSp>
        <p:nvGrpSpPr>
          <p:cNvPr id="2" name="Group 5"/>
          <p:cNvGrpSpPr>
            <a:grpSpLocks noChangeAspect="1"/>
          </p:cNvGrpSpPr>
          <p:nvPr/>
        </p:nvGrpSpPr>
        <p:grpSpPr bwMode="auto">
          <a:xfrm>
            <a:off x="539750" y="1916114"/>
            <a:ext cx="7920039" cy="4122737"/>
            <a:chOff x="2" y="-1"/>
            <a:chExt cx="7866" cy="4096"/>
          </a:xfrm>
        </p:grpSpPr>
        <p:sp>
          <p:nvSpPr>
            <p:cNvPr id="23558" name="AutoShape 6"/>
            <p:cNvSpPr>
              <a:spLocks noChangeAspect="1" noChangeArrowheads="1"/>
            </p:cNvSpPr>
            <p:nvPr/>
          </p:nvSpPr>
          <p:spPr bwMode="auto">
            <a:xfrm>
              <a:off x="2" y="-1"/>
              <a:ext cx="7866" cy="4096"/>
            </a:xfrm>
            <a:prstGeom prst="rect">
              <a:avLst/>
            </a:prstGeom>
            <a:noFill/>
            <a:ln w="9525">
              <a:noFill/>
              <a:miter lim="800000"/>
              <a:headEnd/>
              <a:tailEnd/>
            </a:ln>
          </p:spPr>
          <p:txBody>
            <a:bodyPr/>
            <a:lstStyle/>
            <a:p>
              <a:endParaRPr lang="hu-HU"/>
            </a:p>
          </p:txBody>
        </p:sp>
        <p:sp>
          <p:nvSpPr>
            <p:cNvPr id="23559" name="Rectangle 7"/>
            <p:cNvSpPr>
              <a:spLocks noChangeArrowheads="1"/>
            </p:cNvSpPr>
            <p:nvPr/>
          </p:nvSpPr>
          <p:spPr bwMode="auto">
            <a:xfrm>
              <a:off x="3839" y="-1"/>
              <a:ext cx="1259" cy="602"/>
            </a:xfrm>
            <a:prstGeom prst="rect">
              <a:avLst/>
            </a:prstGeom>
            <a:solidFill>
              <a:srgbClr val="FFFFFF"/>
            </a:solidFill>
            <a:ln w="9525">
              <a:noFill/>
              <a:miter lim="800000"/>
              <a:headEnd/>
              <a:tailEnd/>
            </a:ln>
          </p:spPr>
          <p:txBody>
            <a:bodyPr/>
            <a:lstStyle/>
            <a:p>
              <a:endParaRPr lang="hu-HU"/>
            </a:p>
          </p:txBody>
        </p:sp>
        <p:sp>
          <p:nvSpPr>
            <p:cNvPr id="23560" name="Rectangle 8"/>
            <p:cNvSpPr>
              <a:spLocks noChangeArrowheads="1"/>
            </p:cNvSpPr>
            <p:nvPr/>
          </p:nvSpPr>
          <p:spPr bwMode="auto">
            <a:xfrm>
              <a:off x="2" y="1305"/>
              <a:ext cx="1667" cy="796"/>
            </a:xfrm>
            <a:prstGeom prst="rect">
              <a:avLst/>
            </a:prstGeom>
            <a:solidFill>
              <a:srgbClr val="FFFFFF"/>
            </a:solidFill>
            <a:ln w="9525">
              <a:noFill/>
              <a:miter lim="800000"/>
              <a:headEnd/>
              <a:tailEnd/>
            </a:ln>
          </p:spPr>
          <p:txBody>
            <a:bodyPr/>
            <a:lstStyle/>
            <a:p>
              <a:endParaRPr lang="hu-HU"/>
            </a:p>
          </p:txBody>
        </p:sp>
        <p:sp>
          <p:nvSpPr>
            <p:cNvPr id="23561" name="Freeform 9"/>
            <p:cNvSpPr>
              <a:spLocks noEditPoints="1"/>
            </p:cNvSpPr>
            <p:nvPr/>
          </p:nvSpPr>
          <p:spPr bwMode="auto">
            <a:xfrm>
              <a:off x="1935" y="2048"/>
              <a:ext cx="851" cy="1062"/>
            </a:xfrm>
            <a:custGeom>
              <a:avLst/>
              <a:gdLst>
                <a:gd name="T0" fmla="*/ 814 w 851"/>
                <a:gd name="T1" fmla="*/ 71 h 1062"/>
                <a:gd name="T2" fmla="*/ 62 w 851"/>
                <a:gd name="T3" fmla="*/ 1010 h 1062"/>
                <a:gd name="T4" fmla="*/ 37 w 851"/>
                <a:gd name="T5" fmla="*/ 991 h 1062"/>
                <a:gd name="T6" fmla="*/ 790 w 851"/>
                <a:gd name="T7" fmla="*/ 52 h 1062"/>
                <a:gd name="T8" fmla="*/ 814 w 851"/>
                <a:gd name="T9" fmla="*/ 71 h 1062"/>
                <a:gd name="T10" fmla="*/ 755 w 851"/>
                <a:gd name="T11" fmla="*/ 44 h 1062"/>
                <a:gd name="T12" fmla="*/ 851 w 851"/>
                <a:gd name="T13" fmla="*/ 0 h 1062"/>
                <a:gd name="T14" fmla="*/ 829 w 851"/>
                <a:gd name="T15" fmla="*/ 103 h 1062"/>
                <a:gd name="T16" fmla="*/ 755 w 851"/>
                <a:gd name="T17" fmla="*/ 44 h 1062"/>
                <a:gd name="T18" fmla="*/ 96 w 851"/>
                <a:gd name="T19" fmla="*/ 1018 h 1062"/>
                <a:gd name="T20" fmla="*/ 0 w 851"/>
                <a:gd name="T21" fmla="*/ 1062 h 1062"/>
                <a:gd name="T22" fmla="*/ 22 w 851"/>
                <a:gd name="T23" fmla="*/ 959 h 1062"/>
                <a:gd name="T24" fmla="*/ 96 w 851"/>
                <a:gd name="T25" fmla="*/ 1018 h 10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1"/>
                <a:gd name="T40" fmla="*/ 0 h 1062"/>
                <a:gd name="T41" fmla="*/ 851 w 851"/>
                <a:gd name="T42" fmla="*/ 1062 h 10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1" h="1062">
                  <a:moveTo>
                    <a:pt x="814" y="71"/>
                  </a:moveTo>
                  <a:lnTo>
                    <a:pt x="62" y="1010"/>
                  </a:lnTo>
                  <a:lnTo>
                    <a:pt x="37" y="991"/>
                  </a:lnTo>
                  <a:lnTo>
                    <a:pt x="790" y="52"/>
                  </a:lnTo>
                  <a:lnTo>
                    <a:pt x="814" y="71"/>
                  </a:lnTo>
                  <a:close/>
                  <a:moveTo>
                    <a:pt x="755" y="44"/>
                  </a:moveTo>
                  <a:lnTo>
                    <a:pt x="851" y="0"/>
                  </a:lnTo>
                  <a:lnTo>
                    <a:pt x="829" y="103"/>
                  </a:lnTo>
                  <a:lnTo>
                    <a:pt x="755" y="44"/>
                  </a:lnTo>
                  <a:close/>
                  <a:moveTo>
                    <a:pt x="96" y="1018"/>
                  </a:moveTo>
                  <a:lnTo>
                    <a:pt x="0" y="1062"/>
                  </a:lnTo>
                  <a:lnTo>
                    <a:pt x="22" y="959"/>
                  </a:lnTo>
                  <a:lnTo>
                    <a:pt x="96" y="1018"/>
                  </a:lnTo>
                  <a:close/>
                </a:path>
              </a:pathLst>
            </a:custGeom>
            <a:solidFill>
              <a:srgbClr val="006600"/>
            </a:solidFill>
            <a:ln w="2540">
              <a:solidFill>
                <a:srgbClr val="006600"/>
              </a:solidFill>
              <a:bevel/>
              <a:headEnd/>
              <a:tailEnd/>
            </a:ln>
          </p:spPr>
          <p:txBody>
            <a:bodyPr/>
            <a:lstStyle/>
            <a:p>
              <a:endParaRPr lang="hu-HU"/>
            </a:p>
          </p:txBody>
        </p:sp>
        <p:sp>
          <p:nvSpPr>
            <p:cNvPr id="23562" name="Freeform 10"/>
            <p:cNvSpPr>
              <a:spLocks noEditPoints="1"/>
            </p:cNvSpPr>
            <p:nvPr/>
          </p:nvSpPr>
          <p:spPr bwMode="auto">
            <a:xfrm>
              <a:off x="3074" y="2048"/>
              <a:ext cx="489" cy="1345"/>
            </a:xfrm>
            <a:custGeom>
              <a:avLst/>
              <a:gdLst>
                <a:gd name="T0" fmla="*/ 464 w 489"/>
                <a:gd name="T1" fmla="*/ 80 h 1345"/>
                <a:gd name="T2" fmla="*/ 54 w 489"/>
                <a:gd name="T3" fmla="*/ 1275 h 1345"/>
                <a:gd name="T4" fmla="*/ 25 w 489"/>
                <a:gd name="T5" fmla="*/ 1265 h 1345"/>
                <a:gd name="T6" fmla="*/ 434 w 489"/>
                <a:gd name="T7" fmla="*/ 69 h 1345"/>
                <a:gd name="T8" fmla="*/ 464 w 489"/>
                <a:gd name="T9" fmla="*/ 80 h 1345"/>
                <a:gd name="T10" fmla="*/ 399 w 489"/>
                <a:gd name="T11" fmla="*/ 74 h 1345"/>
                <a:gd name="T12" fmla="*/ 474 w 489"/>
                <a:gd name="T13" fmla="*/ 0 h 1345"/>
                <a:gd name="T14" fmla="*/ 489 w 489"/>
                <a:gd name="T15" fmla="*/ 105 h 1345"/>
                <a:gd name="T16" fmla="*/ 399 w 489"/>
                <a:gd name="T17" fmla="*/ 74 h 1345"/>
                <a:gd name="T18" fmla="*/ 90 w 489"/>
                <a:gd name="T19" fmla="*/ 1270 h 1345"/>
                <a:gd name="T20" fmla="*/ 14 w 489"/>
                <a:gd name="T21" fmla="*/ 1345 h 1345"/>
                <a:gd name="T22" fmla="*/ 0 w 489"/>
                <a:gd name="T23" fmla="*/ 1240 h 1345"/>
                <a:gd name="T24" fmla="*/ 90 w 489"/>
                <a:gd name="T25" fmla="*/ 1270 h 13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9"/>
                <a:gd name="T40" fmla="*/ 0 h 1345"/>
                <a:gd name="T41" fmla="*/ 489 w 489"/>
                <a:gd name="T42" fmla="*/ 1345 h 13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9" h="1345">
                  <a:moveTo>
                    <a:pt x="464" y="80"/>
                  </a:moveTo>
                  <a:lnTo>
                    <a:pt x="54" y="1275"/>
                  </a:lnTo>
                  <a:lnTo>
                    <a:pt x="25" y="1265"/>
                  </a:lnTo>
                  <a:lnTo>
                    <a:pt x="434" y="69"/>
                  </a:lnTo>
                  <a:lnTo>
                    <a:pt x="464" y="80"/>
                  </a:lnTo>
                  <a:close/>
                  <a:moveTo>
                    <a:pt x="399" y="74"/>
                  </a:moveTo>
                  <a:lnTo>
                    <a:pt x="474" y="0"/>
                  </a:lnTo>
                  <a:lnTo>
                    <a:pt x="489" y="105"/>
                  </a:lnTo>
                  <a:lnTo>
                    <a:pt x="399" y="74"/>
                  </a:lnTo>
                  <a:close/>
                  <a:moveTo>
                    <a:pt x="90" y="1270"/>
                  </a:moveTo>
                  <a:lnTo>
                    <a:pt x="14" y="1345"/>
                  </a:lnTo>
                  <a:lnTo>
                    <a:pt x="0" y="1240"/>
                  </a:lnTo>
                  <a:lnTo>
                    <a:pt x="90" y="1270"/>
                  </a:lnTo>
                  <a:close/>
                </a:path>
              </a:pathLst>
            </a:custGeom>
            <a:solidFill>
              <a:srgbClr val="006600"/>
            </a:solidFill>
            <a:ln w="2540">
              <a:solidFill>
                <a:srgbClr val="006600"/>
              </a:solidFill>
              <a:bevel/>
              <a:headEnd/>
              <a:tailEnd/>
            </a:ln>
          </p:spPr>
          <p:txBody>
            <a:bodyPr/>
            <a:lstStyle/>
            <a:p>
              <a:endParaRPr lang="hu-HU"/>
            </a:p>
          </p:txBody>
        </p:sp>
        <p:sp>
          <p:nvSpPr>
            <p:cNvPr id="23563" name="Freeform 11"/>
            <p:cNvSpPr>
              <a:spLocks noEditPoints="1"/>
            </p:cNvSpPr>
            <p:nvPr/>
          </p:nvSpPr>
          <p:spPr bwMode="auto">
            <a:xfrm>
              <a:off x="4237" y="2048"/>
              <a:ext cx="680" cy="1433"/>
            </a:xfrm>
            <a:custGeom>
              <a:avLst/>
              <a:gdLst>
                <a:gd name="T0" fmla="*/ 51 w 680"/>
                <a:gd name="T1" fmla="*/ 65 h 1433"/>
                <a:gd name="T2" fmla="*/ 658 w 680"/>
                <a:gd name="T3" fmla="*/ 1355 h 1433"/>
                <a:gd name="T4" fmla="*/ 629 w 680"/>
                <a:gd name="T5" fmla="*/ 1369 h 1433"/>
                <a:gd name="T6" fmla="*/ 23 w 680"/>
                <a:gd name="T7" fmla="*/ 78 h 1433"/>
                <a:gd name="T8" fmla="*/ 51 w 680"/>
                <a:gd name="T9" fmla="*/ 65 h 1433"/>
                <a:gd name="T10" fmla="*/ 0 w 680"/>
                <a:gd name="T11" fmla="*/ 106 h 1433"/>
                <a:gd name="T12" fmla="*/ 3 w 680"/>
                <a:gd name="T13" fmla="*/ 0 h 1433"/>
                <a:gd name="T14" fmla="*/ 86 w 680"/>
                <a:gd name="T15" fmla="*/ 66 h 1433"/>
                <a:gd name="T16" fmla="*/ 0 w 680"/>
                <a:gd name="T17" fmla="*/ 106 h 1433"/>
                <a:gd name="T18" fmla="*/ 680 w 680"/>
                <a:gd name="T19" fmla="*/ 1327 h 1433"/>
                <a:gd name="T20" fmla="*/ 677 w 680"/>
                <a:gd name="T21" fmla="*/ 1433 h 1433"/>
                <a:gd name="T22" fmla="*/ 594 w 680"/>
                <a:gd name="T23" fmla="*/ 1368 h 1433"/>
                <a:gd name="T24" fmla="*/ 680 w 680"/>
                <a:gd name="T25" fmla="*/ 1327 h 14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0"/>
                <a:gd name="T40" fmla="*/ 0 h 1433"/>
                <a:gd name="T41" fmla="*/ 680 w 680"/>
                <a:gd name="T42" fmla="*/ 1433 h 14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0" h="1433">
                  <a:moveTo>
                    <a:pt x="51" y="65"/>
                  </a:moveTo>
                  <a:lnTo>
                    <a:pt x="658" y="1355"/>
                  </a:lnTo>
                  <a:lnTo>
                    <a:pt x="629" y="1369"/>
                  </a:lnTo>
                  <a:lnTo>
                    <a:pt x="23" y="78"/>
                  </a:lnTo>
                  <a:lnTo>
                    <a:pt x="51" y="65"/>
                  </a:lnTo>
                  <a:close/>
                  <a:moveTo>
                    <a:pt x="0" y="106"/>
                  </a:moveTo>
                  <a:lnTo>
                    <a:pt x="3" y="0"/>
                  </a:lnTo>
                  <a:lnTo>
                    <a:pt x="86" y="66"/>
                  </a:lnTo>
                  <a:lnTo>
                    <a:pt x="0" y="106"/>
                  </a:lnTo>
                  <a:close/>
                  <a:moveTo>
                    <a:pt x="680" y="1327"/>
                  </a:moveTo>
                  <a:lnTo>
                    <a:pt x="677" y="1433"/>
                  </a:lnTo>
                  <a:lnTo>
                    <a:pt x="594" y="1368"/>
                  </a:lnTo>
                  <a:lnTo>
                    <a:pt x="680" y="1327"/>
                  </a:lnTo>
                  <a:close/>
                </a:path>
              </a:pathLst>
            </a:custGeom>
            <a:solidFill>
              <a:srgbClr val="006600"/>
            </a:solidFill>
            <a:ln w="2540">
              <a:solidFill>
                <a:srgbClr val="006600"/>
              </a:solidFill>
              <a:bevel/>
              <a:headEnd/>
              <a:tailEnd/>
            </a:ln>
          </p:spPr>
          <p:txBody>
            <a:bodyPr/>
            <a:lstStyle/>
            <a:p>
              <a:endParaRPr lang="hu-HU"/>
            </a:p>
          </p:txBody>
        </p:sp>
        <p:sp>
          <p:nvSpPr>
            <p:cNvPr id="23564" name="Freeform 12"/>
            <p:cNvSpPr>
              <a:spLocks noEditPoints="1"/>
            </p:cNvSpPr>
            <p:nvPr/>
          </p:nvSpPr>
          <p:spPr bwMode="auto">
            <a:xfrm>
              <a:off x="4982" y="476"/>
              <a:ext cx="537" cy="1130"/>
            </a:xfrm>
            <a:custGeom>
              <a:avLst/>
              <a:gdLst>
                <a:gd name="T0" fmla="*/ 516 w 537"/>
                <a:gd name="T1" fmla="*/ 78 h 1130"/>
                <a:gd name="T2" fmla="*/ 51 w 537"/>
                <a:gd name="T3" fmla="*/ 1065 h 1130"/>
                <a:gd name="T4" fmla="*/ 22 w 537"/>
                <a:gd name="T5" fmla="*/ 1051 h 1130"/>
                <a:gd name="T6" fmla="*/ 487 w 537"/>
                <a:gd name="T7" fmla="*/ 65 h 1130"/>
                <a:gd name="T8" fmla="*/ 516 w 537"/>
                <a:gd name="T9" fmla="*/ 78 h 1130"/>
                <a:gd name="T10" fmla="*/ 451 w 537"/>
                <a:gd name="T11" fmla="*/ 66 h 1130"/>
                <a:gd name="T12" fmla="*/ 535 w 537"/>
                <a:gd name="T13" fmla="*/ 0 h 1130"/>
                <a:gd name="T14" fmla="*/ 537 w 537"/>
                <a:gd name="T15" fmla="*/ 106 h 1130"/>
                <a:gd name="T16" fmla="*/ 451 w 537"/>
                <a:gd name="T17" fmla="*/ 66 h 1130"/>
                <a:gd name="T18" fmla="*/ 86 w 537"/>
                <a:gd name="T19" fmla="*/ 1064 h 1130"/>
                <a:gd name="T20" fmla="*/ 3 w 537"/>
                <a:gd name="T21" fmla="*/ 1130 h 1130"/>
                <a:gd name="T22" fmla="*/ 0 w 537"/>
                <a:gd name="T23" fmla="*/ 1024 h 1130"/>
                <a:gd name="T24" fmla="*/ 86 w 537"/>
                <a:gd name="T25" fmla="*/ 1064 h 1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7"/>
                <a:gd name="T40" fmla="*/ 0 h 1130"/>
                <a:gd name="T41" fmla="*/ 537 w 537"/>
                <a:gd name="T42" fmla="*/ 1130 h 11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7" h="1130">
                  <a:moveTo>
                    <a:pt x="516" y="78"/>
                  </a:moveTo>
                  <a:lnTo>
                    <a:pt x="51" y="1065"/>
                  </a:lnTo>
                  <a:lnTo>
                    <a:pt x="22" y="1051"/>
                  </a:lnTo>
                  <a:lnTo>
                    <a:pt x="487" y="65"/>
                  </a:lnTo>
                  <a:lnTo>
                    <a:pt x="516" y="78"/>
                  </a:lnTo>
                  <a:close/>
                  <a:moveTo>
                    <a:pt x="451" y="66"/>
                  </a:moveTo>
                  <a:lnTo>
                    <a:pt x="535" y="0"/>
                  </a:lnTo>
                  <a:lnTo>
                    <a:pt x="537" y="106"/>
                  </a:lnTo>
                  <a:lnTo>
                    <a:pt x="451" y="66"/>
                  </a:lnTo>
                  <a:close/>
                  <a:moveTo>
                    <a:pt x="86" y="1064"/>
                  </a:moveTo>
                  <a:lnTo>
                    <a:pt x="3" y="1130"/>
                  </a:lnTo>
                  <a:lnTo>
                    <a:pt x="0" y="1024"/>
                  </a:lnTo>
                  <a:lnTo>
                    <a:pt x="86" y="1064"/>
                  </a:lnTo>
                  <a:close/>
                </a:path>
              </a:pathLst>
            </a:custGeom>
            <a:solidFill>
              <a:srgbClr val="006600"/>
            </a:solidFill>
            <a:ln w="2540">
              <a:solidFill>
                <a:srgbClr val="006600"/>
              </a:solidFill>
              <a:bevel/>
              <a:headEnd/>
              <a:tailEnd/>
            </a:ln>
          </p:spPr>
          <p:txBody>
            <a:bodyPr/>
            <a:lstStyle/>
            <a:p>
              <a:endParaRPr lang="hu-HU"/>
            </a:p>
          </p:txBody>
        </p:sp>
        <p:sp>
          <p:nvSpPr>
            <p:cNvPr id="23565" name="Freeform 13"/>
            <p:cNvSpPr>
              <a:spLocks noEditPoints="1"/>
            </p:cNvSpPr>
            <p:nvPr/>
          </p:nvSpPr>
          <p:spPr bwMode="auto">
            <a:xfrm>
              <a:off x="1894" y="882"/>
              <a:ext cx="998" cy="635"/>
            </a:xfrm>
            <a:custGeom>
              <a:avLst/>
              <a:gdLst>
                <a:gd name="T0" fmla="*/ 73 w 726"/>
                <a:gd name="T1" fmla="*/ 32 h 513"/>
                <a:gd name="T2" fmla="*/ 671 w 726"/>
                <a:gd name="T3" fmla="*/ 454 h 513"/>
                <a:gd name="T4" fmla="*/ 653 w 726"/>
                <a:gd name="T5" fmla="*/ 480 h 513"/>
                <a:gd name="T6" fmla="*/ 55 w 726"/>
                <a:gd name="T7" fmla="*/ 58 h 513"/>
                <a:gd name="T8" fmla="*/ 73 w 726"/>
                <a:gd name="T9" fmla="*/ 32 h 513"/>
                <a:gd name="T10" fmla="*/ 50 w 726"/>
                <a:gd name="T11" fmla="*/ 93 h 513"/>
                <a:gd name="T12" fmla="*/ 0 w 726"/>
                <a:gd name="T13" fmla="*/ 0 h 513"/>
                <a:gd name="T14" fmla="*/ 105 w 726"/>
                <a:gd name="T15" fmla="*/ 16 h 513"/>
                <a:gd name="T16" fmla="*/ 50 w 726"/>
                <a:gd name="T17" fmla="*/ 93 h 513"/>
                <a:gd name="T18" fmla="*/ 676 w 726"/>
                <a:gd name="T19" fmla="*/ 420 h 513"/>
                <a:gd name="T20" fmla="*/ 726 w 726"/>
                <a:gd name="T21" fmla="*/ 513 h 513"/>
                <a:gd name="T22" fmla="*/ 621 w 726"/>
                <a:gd name="T23" fmla="*/ 497 h 513"/>
                <a:gd name="T24" fmla="*/ 676 w 726"/>
                <a:gd name="T25" fmla="*/ 420 h 5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6"/>
                <a:gd name="T40" fmla="*/ 0 h 513"/>
                <a:gd name="T41" fmla="*/ 726 w 726"/>
                <a:gd name="T42" fmla="*/ 513 h 5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6" h="513">
                  <a:moveTo>
                    <a:pt x="73" y="32"/>
                  </a:moveTo>
                  <a:lnTo>
                    <a:pt x="671" y="454"/>
                  </a:lnTo>
                  <a:lnTo>
                    <a:pt x="653" y="480"/>
                  </a:lnTo>
                  <a:lnTo>
                    <a:pt x="55" y="58"/>
                  </a:lnTo>
                  <a:lnTo>
                    <a:pt x="73" y="32"/>
                  </a:lnTo>
                  <a:close/>
                  <a:moveTo>
                    <a:pt x="50" y="93"/>
                  </a:moveTo>
                  <a:lnTo>
                    <a:pt x="0" y="0"/>
                  </a:lnTo>
                  <a:lnTo>
                    <a:pt x="105" y="16"/>
                  </a:lnTo>
                  <a:lnTo>
                    <a:pt x="50" y="93"/>
                  </a:lnTo>
                  <a:close/>
                  <a:moveTo>
                    <a:pt x="676" y="420"/>
                  </a:moveTo>
                  <a:lnTo>
                    <a:pt x="726" y="513"/>
                  </a:lnTo>
                  <a:lnTo>
                    <a:pt x="621" y="497"/>
                  </a:lnTo>
                  <a:lnTo>
                    <a:pt x="676" y="420"/>
                  </a:lnTo>
                  <a:close/>
                </a:path>
              </a:pathLst>
            </a:custGeom>
            <a:solidFill>
              <a:srgbClr val="006600"/>
            </a:solidFill>
            <a:ln w="2540">
              <a:solidFill>
                <a:srgbClr val="006600"/>
              </a:solidFill>
              <a:bevel/>
              <a:headEnd/>
              <a:tailEnd/>
            </a:ln>
          </p:spPr>
          <p:txBody>
            <a:bodyPr/>
            <a:lstStyle/>
            <a:p>
              <a:endParaRPr lang="hu-HU"/>
            </a:p>
          </p:txBody>
        </p:sp>
        <p:sp>
          <p:nvSpPr>
            <p:cNvPr id="23566" name="Freeform 14"/>
            <p:cNvSpPr>
              <a:spLocks noEditPoints="1"/>
            </p:cNvSpPr>
            <p:nvPr/>
          </p:nvSpPr>
          <p:spPr bwMode="auto">
            <a:xfrm>
              <a:off x="1669" y="1906"/>
              <a:ext cx="904" cy="478"/>
            </a:xfrm>
            <a:custGeom>
              <a:avLst/>
              <a:gdLst>
                <a:gd name="T0" fmla="*/ 842 w 904"/>
                <a:gd name="T1" fmla="*/ 51 h 478"/>
                <a:gd name="T2" fmla="*/ 77 w 904"/>
                <a:gd name="T3" fmla="*/ 455 h 478"/>
                <a:gd name="T4" fmla="*/ 62 w 904"/>
                <a:gd name="T5" fmla="*/ 427 h 478"/>
                <a:gd name="T6" fmla="*/ 827 w 904"/>
                <a:gd name="T7" fmla="*/ 23 h 478"/>
                <a:gd name="T8" fmla="*/ 842 w 904"/>
                <a:gd name="T9" fmla="*/ 51 h 478"/>
                <a:gd name="T10" fmla="*/ 798 w 904"/>
                <a:gd name="T11" fmla="*/ 3 h 478"/>
                <a:gd name="T12" fmla="*/ 904 w 904"/>
                <a:gd name="T13" fmla="*/ 0 h 478"/>
                <a:gd name="T14" fmla="*/ 843 w 904"/>
                <a:gd name="T15" fmla="*/ 87 h 478"/>
                <a:gd name="T16" fmla="*/ 798 w 904"/>
                <a:gd name="T17" fmla="*/ 3 h 478"/>
                <a:gd name="T18" fmla="*/ 106 w 904"/>
                <a:gd name="T19" fmla="*/ 476 h 478"/>
                <a:gd name="T20" fmla="*/ 0 w 904"/>
                <a:gd name="T21" fmla="*/ 478 h 478"/>
                <a:gd name="T22" fmla="*/ 61 w 904"/>
                <a:gd name="T23" fmla="*/ 392 h 478"/>
                <a:gd name="T24" fmla="*/ 106 w 904"/>
                <a:gd name="T25" fmla="*/ 476 h 4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4"/>
                <a:gd name="T40" fmla="*/ 0 h 478"/>
                <a:gd name="T41" fmla="*/ 904 w 904"/>
                <a:gd name="T42" fmla="*/ 478 h 4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4" h="478">
                  <a:moveTo>
                    <a:pt x="842" y="51"/>
                  </a:moveTo>
                  <a:lnTo>
                    <a:pt x="77" y="455"/>
                  </a:lnTo>
                  <a:lnTo>
                    <a:pt x="62" y="427"/>
                  </a:lnTo>
                  <a:lnTo>
                    <a:pt x="827" y="23"/>
                  </a:lnTo>
                  <a:lnTo>
                    <a:pt x="842" y="51"/>
                  </a:lnTo>
                  <a:close/>
                  <a:moveTo>
                    <a:pt x="798" y="3"/>
                  </a:moveTo>
                  <a:lnTo>
                    <a:pt x="904" y="0"/>
                  </a:lnTo>
                  <a:lnTo>
                    <a:pt x="843" y="87"/>
                  </a:lnTo>
                  <a:lnTo>
                    <a:pt x="798" y="3"/>
                  </a:lnTo>
                  <a:close/>
                  <a:moveTo>
                    <a:pt x="106" y="476"/>
                  </a:moveTo>
                  <a:lnTo>
                    <a:pt x="0" y="478"/>
                  </a:lnTo>
                  <a:lnTo>
                    <a:pt x="61" y="392"/>
                  </a:lnTo>
                  <a:lnTo>
                    <a:pt x="106" y="476"/>
                  </a:lnTo>
                  <a:close/>
                </a:path>
              </a:pathLst>
            </a:custGeom>
            <a:solidFill>
              <a:srgbClr val="006600"/>
            </a:solidFill>
            <a:ln w="2540">
              <a:solidFill>
                <a:srgbClr val="006600"/>
              </a:solidFill>
              <a:bevel/>
              <a:headEnd/>
              <a:tailEnd/>
            </a:ln>
          </p:spPr>
          <p:txBody>
            <a:bodyPr/>
            <a:lstStyle/>
            <a:p>
              <a:endParaRPr lang="hu-HU"/>
            </a:p>
          </p:txBody>
        </p:sp>
        <p:sp>
          <p:nvSpPr>
            <p:cNvPr id="23567" name="Freeform 15"/>
            <p:cNvSpPr>
              <a:spLocks noEditPoints="1"/>
            </p:cNvSpPr>
            <p:nvPr/>
          </p:nvSpPr>
          <p:spPr bwMode="auto">
            <a:xfrm>
              <a:off x="1740" y="1564"/>
              <a:ext cx="798" cy="228"/>
            </a:xfrm>
            <a:custGeom>
              <a:avLst/>
              <a:gdLst>
                <a:gd name="T0" fmla="*/ 717 w 798"/>
                <a:gd name="T1" fmla="*/ 201 h 228"/>
                <a:gd name="T2" fmla="*/ 74 w 798"/>
                <a:gd name="T3" fmla="*/ 58 h 228"/>
                <a:gd name="T4" fmla="*/ 81 w 798"/>
                <a:gd name="T5" fmla="*/ 27 h 228"/>
                <a:gd name="T6" fmla="*/ 724 w 798"/>
                <a:gd name="T7" fmla="*/ 170 h 228"/>
                <a:gd name="T8" fmla="*/ 717 w 798"/>
                <a:gd name="T9" fmla="*/ 201 h 228"/>
                <a:gd name="T10" fmla="*/ 715 w 798"/>
                <a:gd name="T11" fmla="*/ 136 h 228"/>
                <a:gd name="T12" fmla="*/ 798 w 798"/>
                <a:gd name="T13" fmla="*/ 203 h 228"/>
                <a:gd name="T14" fmla="*/ 695 w 798"/>
                <a:gd name="T15" fmla="*/ 228 h 228"/>
                <a:gd name="T16" fmla="*/ 715 w 798"/>
                <a:gd name="T17" fmla="*/ 136 h 228"/>
                <a:gd name="T18" fmla="*/ 83 w 798"/>
                <a:gd name="T19" fmla="*/ 93 h 228"/>
                <a:gd name="T20" fmla="*/ 0 w 798"/>
                <a:gd name="T21" fmla="*/ 26 h 228"/>
                <a:gd name="T22" fmla="*/ 103 w 798"/>
                <a:gd name="T23" fmla="*/ 0 h 228"/>
                <a:gd name="T24" fmla="*/ 83 w 798"/>
                <a:gd name="T25" fmla="*/ 93 h 2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8"/>
                <a:gd name="T40" fmla="*/ 0 h 228"/>
                <a:gd name="T41" fmla="*/ 798 w 798"/>
                <a:gd name="T42" fmla="*/ 228 h 2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8" h="228">
                  <a:moveTo>
                    <a:pt x="717" y="201"/>
                  </a:moveTo>
                  <a:lnTo>
                    <a:pt x="74" y="58"/>
                  </a:lnTo>
                  <a:lnTo>
                    <a:pt x="81" y="27"/>
                  </a:lnTo>
                  <a:lnTo>
                    <a:pt x="724" y="170"/>
                  </a:lnTo>
                  <a:lnTo>
                    <a:pt x="717" y="201"/>
                  </a:lnTo>
                  <a:close/>
                  <a:moveTo>
                    <a:pt x="715" y="136"/>
                  </a:moveTo>
                  <a:lnTo>
                    <a:pt x="798" y="203"/>
                  </a:lnTo>
                  <a:lnTo>
                    <a:pt x="695" y="228"/>
                  </a:lnTo>
                  <a:lnTo>
                    <a:pt x="715" y="136"/>
                  </a:lnTo>
                  <a:close/>
                  <a:moveTo>
                    <a:pt x="83" y="93"/>
                  </a:moveTo>
                  <a:lnTo>
                    <a:pt x="0" y="26"/>
                  </a:lnTo>
                  <a:lnTo>
                    <a:pt x="103" y="0"/>
                  </a:lnTo>
                  <a:lnTo>
                    <a:pt x="83" y="93"/>
                  </a:lnTo>
                  <a:close/>
                </a:path>
              </a:pathLst>
            </a:custGeom>
            <a:solidFill>
              <a:srgbClr val="006600"/>
            </a:solidFill>
            <a:ln w="2540">
              <a:solidFill>
                <a:srgbClr val="006600"/>
              </a:solidFill>
              <a:bevel/>
              <a:headEnd/>
              <a:tailEnd/>
            </a:ln>
          </p:spPr>
          <p:txBody>
            <a:bodyPr/>
            <a:lstStyle/>
            <a:p>
              <a:endParaRPr lang="hu-HU"/>
            </a:p>
          </p:txBody>
        </p:sp>
        <p:sp>
          <p:nvSpPr>
            <p:cNvPr id="23568" name="Freeform 16"/>
            <p:cNvSpPr>
              <a:spLocks noEditPoints="1"/>
            </p:cNvSpPr>
            <p:nvPr/>
          </p:nvSpPr>
          <p:spPr bwMode="auto">
            <a:xfrm>
              <a:off x="2907" y="685"/>
              <a:ext cx="379" cy="815"/>
            </a:xfrm>
            <a:custGeom>
              <a:avLst/>
              <a:gdLst>
                <a:gd name="T0" fmla="*/ 51 w 379"/>
                <a:gd name="T1" fmla="*/ 66 h 815"/>
                <a:gd name="T2" fmla="*/ 357 w 379"/>
                <a:gd name="T3" fmla="*/ 736 h 815"/>
                <a:gd name="T4" fmla="*/ 328 w 379"/>
                <a:gd name="T5" fmla="*/ 749 h 815"/>
                <a:gd name="T6" fmla="*/ 22 w 379"/>
                <a:gd name="T7" fmla="*/ 79 h 815"/>
                <a:gd name="T8" fmla="*/ 51 w 379"/>
                <a:gd name="T9" fmla="*/ 66 h 815"/>
                <a:gd name="T10" fmla="*/ 0 w 379"/>
                <a:gd name="T11" fmla="*/ 106 h 815"/>
                <a:gd name="T12" fmla="*/ 3 w 379"/>
                <a:gd name="T13" fmla="*/ 0 h 815"/>
                <a:gd name="T14" fmla="*/ 86 w 379"/>
                <a:gd name="T15" fmla="*/ 67 h 815"/>
                <a:gd name="T16" fmla="*/ 0 w 379"/>
                <a:gd name="T17" fmla="*/ 106 h 815"/>
                <a:gd name="T18" fmla="*/ 379 w 379"/>
                <a:gd name="T19" fmla="*/ 709 h 815"/>
                <a:gd name="T20" fmla="*/ 376 w 379"/>
                <a:gd name="T21" fmla="*/ 815 h 815"/>
                <a:gd name="T22" fmla="*/ 293 w 379"/>
                <a:gd name="T23" fmla="*/ 748 h 815"/>
                <a:gd name="T24" fmla="*/ 379 w 379"/>
                <a:gd name="T25" fmla="*/ 709 h 8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9"/>
                <a:gd name="T40" fmla="*/ 0 h 815"/>
                <a:gd name="T41" fmla="*/ 379 w 379"/>
                <a:gd name="T42" fmla="*/ 815 h 8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9" h="815">
                  <a:moveTo>
                    <a:pt x="51" y="66"/>
                  </a:moveTo>
                  <a:lnTo>
                    <a:pt x="357" y="736"/>
                  </a:lnTo>
                  <a:lnTo>
                    <a:pt x="328" y="749"/>
                  </a:lnTo>
                  <a:lnTo>
                    <a:pt x="22" y="79"/>
                  </a:lnTo>
                  <a:lnTo>
                    <a:pt x="51" y="66"/>
                  </a:lnTo>
                  <a:close/>
                  <a:moveTo>
                    <a:pt x="0" y="106"/>
                  </a:moveTo>
                  <a:lnTo>
                    <a:pt x="3" y="0"/>
                  </a:lnTo>
                  <a:lnTo>
                    <a:pt x="86" y="67"/>
                  </a:lnTo>
                  <a:lnTo>
                    <a:pt x="0" y="106"/>
                  </a:lnTo>
                  <a:close/>
                  <a:moveTo>
                    <a:pt x="379" y="709"/>
                  </a:moveTo>
                  <a:lnTo>
                    <a:pt x="376" y="815"/>
                  </a:lnTo>
                  <a:lnTo>
                    <a:pt x="293" y="748"/>
                  </a:lnTo>
                  <a:lnTo>
                    <a:pt x="379" y="709"/>
                  </a:lnTo>
                  <a:close/>
                </a:path>
              </a:pathLst>
            </a:custGeom>
            <a:solidFill>
              <a:srgbClr val="006600"/>
            </a:solidFill>
            <a:ln w="2540">
              <a:solidFill>
                <a:srgbClr val="006600"/>
              </a:solidFill>
              <a:bevel/>
              <a:headEnd/>
              <a:tailEnd/>
            </a:ln>
          </p:spPr>
          <p:txBody>
            <a:bodyPr/>
            <a:lstStyle/>
            <a:p>
              <a:endParaRPr lang="hu-HU"/>
            </a:p>
          </p:txBody>
        </p:sp>
        <p:sp>
          <p:nvSpPr>
            <p:cNvPr id="23569" name="Freeform 17"/>
            <p:cNvSpPr>
              <a:spLocks noEditPoints="1"/>
            </p:cNvSpPr>
            <p:nvPr/>
          </p:nvSpPr>
          <p:spPr bwMode="auto">
            <a:xfrm>
              <a:off x="3997" y="541"/>
              <a:ext cx="408" cy="973"/>
            </a:xfrm>
            <a:custGeom>
              <a:avLst/>
              <a:gdLst>
                <a:gd name="T0" fmla="*/ 384 w 408"/>
                <a:gd name="T1" fmla="*/ 79 h 973"/>
                <a:gd name="T2" fmla="*/ 53 w 408"/>
                <a:gd name="T3" fmla="*/ 905 h 973"/>
                <a:gd name="T4" fmla="*/ 24 w 408"/>
                <a:gd name="T5" fmla="*/ 894 h 973"/>
                <a:gd name="T6" fmla="*/ 355 w 408"/>
                <a:gd name="T7" fmla="*/ 67 h 973"/>
                <a:gd name="T8" fmla="*/ 384 w 408"/>
                <a:gd name="T9" fmla="*/ 79 h 973"/>
                <a:gd name="T10" fmla="*/ 320 w 408"/>
                <a:gd name="T11" fmla="*/ 70 h 973"/>
                <a:gd name="T12" fmla="*/ 399 w 408"/>
                <a:gd name="T13" fmla="*/ 0 h 973"/>
                <a:gd name="T14" fmla="*/ 408 w 408"/>
                <a:gd name="T15" fmla="*/ 105 h 973"/>
                <a:gd name="T16" fmla="*/ 320 w 408"/>
                <a:gd name="T17" fmla="*/ 70 h 973"/>
                <a:gd name="T18" fmla="*/ 88 w 408"/>
                <a:gd name="T19" fmla="*/ 902 h 973"/>
                <a:gd name="T20" fmla="*/ 9 w 408"/>
                <a:gd name="T21" fmla="*/ 973 h 973"/>
                <a:gd name="T22" fmla="*/ 0 w 408"/>
                <a:gd name="T23" fmla="*/ 867 h 973"/>
                <a:gd name="T24" fmla="*/ 88 w 408"/>
                <a:gd name="T25" fmla="*/ 902 h 9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8"/>
                <a:gd name="T40" fmla="*/ 0 h 973"/>
                <a:gd name="T41" fmla="*/ 408 w 408"/>
                <a:gd name="T42" fmla="*/ 973 h 9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8" h="973">
                  <a:moveTo>
                    <a:pt x="384" y="79"/>
                  </a:moveTo>
                  <a:lnTo>
                    <a:pt x="53" y="905"/>
                  </a:lnTo>
                  <a:lnTo>
                    <a:pt x="24" y="894"/>
                  </a:lnTo>
                  <a:lnTo>
                    <a:pt x="355" y="67"/>
                  </a:lnTo>
                  <a:lnTo>
                    <a:pt x="384" y="79"/>
                  </a:lnTo>
                  <a:close/>
                  <a:moveTo>
                    <a:pt x="320" y="70"/>
                  </a:moveTo>
                  <a:lnTo>
                    <a:pt x="399" y="0"/>
                  </a:lnTo>
                  <a:lnTo>
                    <a:pt x="408" y="105"/>
                  </a:lnTo>
                  <a:lnTo>
                    <a:pt x="320" y="70"/>
                  </a:lnTo>
                  <a:close/>
                  <a:moveTo>
                    <a:pt x="88" y="902"/>
                  </a:moveTo>
                  <a:lnTo>
                    <a:pt x="9" y="973"/>
                  </a:lnTo>
                  <a:lnTo>
                    <a:pt x="0" y="867"/>
                  </a:lnTo>
                  <a:lnTo>
                    <a:pt x="88" y="902"/>
                  </a:lnTo>
                  <a:close/>
                </a:path>
              </a:pathLst>
            </a:custGeom>
            <a:solidFill>
              <a:srgbClr val="006600"/>
            </a:solidFill>
            <a:ln w="2540">
              <a:solidFill>
                <a:srgbClr val="006600"/>
              </a:solidFill>
              <a:bevel/>
              <a:headEnd/>
              <a:tailEnd/>
            </a:ln>
          </p:spPr>
          <p:txBody>
            <a:bodyPr/>
            <a:lstStyle/>
            <a:p>
              <a:endParaRPr lang="hu-HU"/>
            </a:p>
          </p:txBody>
        </p:sp>
        <p:sp>
          <p:nvSpPr>
            <p:cNvPr id="23570" name="Freeform 18"/>
            <p:cNvSpPr>
              <a:spLocks noEditPoints="1"/>
            </p:cNvSpPr>
            <p:nvPr/>
          </p:nvSpPr>
          <p:spPr bwMode="auto">
            <a:xfrm>
              <a:off x="5395" y="1021"/>
              <a:ext cx="639" cy="602"/>
            </a:xfrm>
            <a:custGeom>
              <a:avLst/>
              <a:gdLst>
                <a:gd name="T0" fmla="*/ 592 w 639"/>
                <a:gd name="T1" fmla="*/ 66 h 602"/>
                <a:gd name="T2" fmla="*/ 68 w 639"/>
                <a:gd name="T3" fmla="*/ 559 h 602"/>
                <a:gd name="T4" fmla="*/ 47 w 639"/>
                <a:gd name="T5" fmla="*/ 536 h 602"/>
                <a:gd name="T6" fmla="*/ 570 w 639"/>
                <a:gd name="T7" fmla="*/ 43 h 602"/>
                <a:gd name="T8" fmla="*/ 592 w 639"/>
                <a:gd name="T9" fmla="*/ 66 h 602"/>
                <a:gd name="T10" fmla="*/ 537 w 639"/>
                <a:gd name="T11" fmla="*/ 31 h 602"/>
                <a:gd name="T12" fmla="*/ 639 w 639"/>
                <a:gd name="T13" fmla="*/ 0 h 602"/>
                <a:gd name="T14" fmla="*/ 602 w 639"/>
                <a:gd name="T15" fmla="*/ 100 h 602"/>
                <a:gd name="T16" fmla="*/ 537 w 639"/>
                <a:gd name="T17" fmla="*/ 31 h 602"/>
                <a:gd name="T18" fmla="*/ 102 w 639"/>
                <a:gd name="T19" fmla="*/ 571 h 602"/>
                <a:gd name="T20" fmla="*/ 0 w 639"/>
                <a:gd name="T21" fmla="*/ 602 h 602"/>
                <a:gd name="T22" fmla="*/ 36 w 639"/>
                <a:gd name="T23" fmla="*/ 502 h 602"/>
                <a:gd name="T24" fmla="*/ 102 w 639"/>
                <a:gd name="T25" fmla="*/ 571 h 6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9"/>
                <a:gd name="T40" fmla="*/ 0 h 602"/>
                <a:gd name="T41" fmla="*/ 639 w 639"/>
                <a:gd name="T42" fmla="*/ 602 h 6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9" h="602">
                  <a:moveTo>
                    <a:pt x="592" y="66"/>
                  </a:moveTo>
                  <a:lnTo>
                    <a:pt x="68" y="559"/>
                  </a:lnTo>
                  <a:lnTo>
                    <a:pt x="47" y="536"/>
                  </a:lnTo>
                  <a:lnTo>
                    <a:pt x="570" y="43"/>
                  </a:lnTo>
                  <a:lnTo>
                    <a:pt x="592" y="66"/>
                  </a:lnTo>
                  <a:close/>
                  <a:moveTo>
                    <a:pt x="537" y="31"/>
                  </a:moveTo>
                  <a:lnTo>
                    <a:pt x="639" y="0"/>
                  </a:lnTo>
                  <a:lnTo>
                    <a:pt x="602" y="100"/>
                  </a:lnTo>
                  <a:lnTo>
                    <a:pt x="537" y="31"/>
                  </a:lnTo>
                  <a:close/>
                  <a:moveTo>
                    <a:pt x="102" y="571"/>
                  </a:moveTo>
                  <a:lnTo>
                    <a:pt x="0" y="602"/>
                  </a:lnTo>
                  <a:lnTo>
                    <a:pt x="36" y="502"/>
                  </a:lnTo>
                  <a:lnTo>
                    <a:pt x="102" y="571"/>
                  </a:lnTo>
                  <a:close/>
                </a:path>
              </a:pathLst>
            </a:custGeom>
            <a:solidFill>
              <a:srgbClr val="006600"/>
            </a:solidFill>
            <a:ln w="2540">
              <a:solidFill>
                <a:srgbClr val="006600"/>
              </a:solidFill>
              <a:bevel/>
              <a:headEnd/>
              <a:tailEnd/>
            </a:ln>
          </p:spPr>
          <p:txBody>
            <a:bodyPr/>
            <a:lstStyle/>
            <a:p>
              <a:endParaRPr lang="hu-HU"/>
            </a:p>
          </p:txBody>
        </p:sp>
        <p:sp>
          <p:nvSpPr>
            <p:cNvPr id="23571" name="Freeform 19"/>
            <p:cNvSpPr>
              <a:spLocks noEditPoints="1"/>
            </p:cNvSpPr>
            <p:nvPr/>
          </p:nvSpPr>
          <p:spPr bwMode="auto">
            <a:xfrm>
              <a:off x="5457" y="1593"/>
              <a:ext cx="763" cy="200"/>
            </a:xfrm>
            <a:custGeom>
              <a:avLst/>
              <a:gdLst>
                <a:gd name="T0" fmla="*/ 689 w 763"/>
                <a:gd name="T1" fmla="*/ 59 h 200"/>
                <a:gd name="T2" fmla="*/ 81 w 763"/>
                <a:gd name="T3" fmla="*/ 172 h 200"/>
                <a:gd name="T4" fmla="*/ 75 w 763"/>
                <a:gd name="T5" fmla="*/ 141 h 200"/>
                <a:gd name="T6" fmla="*/ 683 w 763"/>
                <a:gd name="T7" fmla="*/ 28 h 200"/>
                <a:gd name="T8" fmla="*/ 689 w 763"/>
                <a:gd name="T9" fmla="*/ 59 h 200"/>
                <a:gd name="T10" fmla="*/ 661 w 763"/>
                <a:gd name="T11" fmla="*/ 0 h 200"/>
                <a:gd name="T12" fmla="*/ 763 w 763"/>
                <a:gd name="T13" fmla="*/ 29 h 200"/>
                <a:gd name="T14" fmla="*/ 679 w 763"/>
                <a:gd name="T15" fmla="*/ 93 h 200"/>
                <a:gd name="T16" fmla="*/ 661 w 763"/>
                <a:gd name="T17" fmla="*/ 0 h 200"/>
                <a:gd name="T18" fmla="*/ 103 w 763"/>
                <a:gd name="T19" fmla="*/ 200 h 200"/>
                <a:gd name="T20" fmla="*/ 0 w 763"/>
                <a:gd name="T21" fmla="*/ 170 h 200"/>
                <a:gd name="T22" fmla="*/ 85 w 763"/>
                <a:gd name="T23" fmla="*/ 107 h 200"/>
                <a:gd name="T24" fmla="*/ 103 w 763"/>
                <a:gd name="T25" fmla="*/ 200 h 2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3"/>
                <a:gd name="T40" fmla="*/ 0 h 200"/>
                <a:gd name="T41" fmla="*/ 763 w 763"/>
                <a:gd name="T42" fmla="*/ 200 h 2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3" h="200">
                  <a:moveTo>
                    <a:pt x="689" y="59"/>
                  </a:moveTo>
                  <a:lnTo>
                    <a:pt x="81" y="172"/>
                  </a:lnTo>
                  <a:lnTo>
                    <a:pt x="75" y="141"/>
                  </a:lnTo>
                  <a:lnTo>
                    <a:pt x="683" y="28"/>
                  </a:lnTo>
                  <a:lnTo>
                    <a:pt x="689" y="59"/>
                  </a:lnTo>
                  <a:close/>
                  <a:moveTo>
                    <a:pt x="661" y="0"/>
                  </a:moveTo>
                  <a:lnTo>
                    <a:pt x="763" y="29"/>
                  </a:lnTo>
                  <a:lnTo>
                    <a:pt x="679" y="93"/>
                  </a:lnTo>
                  <a:lnTo>
                    <a:pt x="661" y="0"/>
                  </a:lnTo>
                  <a:close/>
                  <a:moveTo>
                    <a:pt x="103" y="200"/>
                  </a:moveTo>
                  <a:lnTo>
                    <a:pt x="0" y="170"/>
                  </a:lnTo>
                  <a:lnTo>
                    <a:pt x="85" y="107"/>
                  </a:lnTo>
                  <a:lnTo>
                    <a:pt x="103" y="200"/>
                  </a:lnTo>
                  <a:close/>
                </a:path>
              </a:pathLst>
            </a:custGeom>
            <a:solidFill>
              <a:srgbClr val="006600"/>
            </a:solidFill>
            <a:ln w="2540">
              <a:solidFill>
                <a:srgbClr val="006600"/>
              </a:solidFill>
              <a:bevel/>
              <a:headEnd/>
              <a:tailEnd/>
            </a:ln>
          </p:spPr>
          <p:txBody>
            <a:bodyPr/>
            <a:lstStyle/>
            <a:p>
              <a:endParaRPr lang="hu-HU"/>
            </a:p>
          </p:txBody>
        </p:sp>
        <p:sp>
          <p:nvSpPr>
            <p:cNvPr id="23572" name="Freeform 20"/>
            <p:cNvSpPr>
              <a:spLocks noEditPoints="1"/>
            </p:cNvSpPr>
            <p:nvPr/>
          </p:nvSpPr>
          <p:spPr bwMode="auto">
            <a:xfrm>
              <a:off x="5254" y="1980"/>
              <a:ext cx="425" cy="283"/>
            </a:xfrm>
            <a:custGeom>
              <a:avLst/>
              <a:gdLst>
                <a:gd name="T0" fmla="*/ 75 w 425"/>
                <a:gd name="T1" fmla="*/ 31 h 283"/>
                <a:gd name="T2" fmla="*/ 368 w 425"/>
                <a:gd name="T3" fmla="*/ 226 h 283"/>
                <a:gd name="T4" fmla="*/ 350 w 425"/>
                <a:gd name="T5" fmla="*/ 252 h 283"/>
                <a:gd name="T6" fmla="*/ 57 w 425"/>
                <a:gd name="T7" fmla="*/ 57 h 283"/>
                <a:gd name="T8" fmla="*/ 75 w 425"/>
                <a:gd name="T9" fmla="*/ 31 h 283"/>
                <a:gd name="T10" fmla="*/ 53 w 425"/>
                <a:gd name="T11" fmla="*/ 92 h 283"/>
                <a:gd name="T12" fmla="*/ 0 w 425"/>
                <a:gd name="T13" fmla="*/ 0 h 283"/>
                <a:gd name="T14" fmla="*/ 105 w 425"/>
                <a:gd name="T15" fmla="*/ 13 h 283"/>
                <a:gd name="T16" fmla="*/ 53 w 425"/>
                <a:gd name="T17" fmla="*/ 92 h 283"/>
                <a:gd name="T18" fmla="*/ 372 w 425"/>
                <a:gd name="T19" fmla="*/ 191 h 283"/>
                <a:gd name="T20" fmla="*/ 425 w 425"/>
                <a:gd name="T21" fmla="*/ 283 h 283"/>
                <a:gd name="T22" fmla="*/ 320 w 425"/>
                <a:gd name="T23" fmla="*/ 270 h 283"/>
                <a:gd name="T24" fmla="*/ 372 w 425"/>
                <a:gd name="T25" fmla="*/ 191 h 2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5"/>
                <a:gd name="T40" fmla="*/ 0 h 283"/>
                <a:gd name="T41" fmla="*/ 425 w 425"/>
                <a:gd name="T42" fmla="*/ 283 h 2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5" h="283">
                  <a:moveTo>
                    <a:pt x="75" y="31"/>
                  </a:moveTo>
                  <a:lnTo>
                    <a:pt x="368" y="226"/>
                  </a:lnTo>
                  <a:lnTo>
                    <a:pt x="350" y="252"/>
                  </a:lnTo>
                  <a:lnTo>
                    <a:pt x="57" y="57"/>
                  </a:lnTo>
                  <a:lnTo>
                    <a:pt x="75" y="31"/>
                  </a:lnTo>
                  <a:close/>
                  <a:moveTo>
                    <a:pt x="53" y="92"/>
                  </a:moveTo>
                  <a:lnTo>
                    <a:pt x="0" y="0"/>
                  </a:lnTo>
                  <a:lnTo>
                    <a:pt x="105" y="13"/>
                  </a:lnTo>
                  <a:lnTo>
                    <a:pt x="53" y="92"/>
                  </a:lnTo>
                  <a:close/>
                  <a:moveTo>
                    <a:pt x="372" y="191"/>
                  </a:moveTo>
                  <a:lnTo>
                    <a:pt x="425" y="283"/>
                  </a:lnTo>
                  <a:lnTo>
                    <a:pt x="320" y="270"/>
                  </a:lnTo>
                  <a:lnTo>
                    <a:pt x="372" y="191"/>
                  </a:lnTo>
                  <a:close/>
                </a:path>
              </a:pathLst>
            </a:custGeom>
            <a:solidFill>
              <a:srgbClr val="006600"/>
            </a:solidFill>
            <a:ln w="2540">
              <a:solidFill>
                <a:srgbClr val="006600"/>
              </a:solidFill>
              <a:bevel/>
              <a:headEnd/>
              <a:tailEnd/>
            </a:ln>
          </p:spPr>
          <p:txBody>
            <a:bodyPr/>
            <a:lstStyle/>
            <a:p>
              <a:endParaRPr lang="hu-HU"/>
            </a:p>
          </p:txBody>
        </p:sp>
        <p:sp>
          <p:nvSpPr>
            <p:cNvPr id="23573" name="Freeform 21"/>
            <p:cNvSpPr>
              <a:spLocks noEditPoints="1"/>
            </p:cNvSpPr>
            <p:nvPr/>
          </p:nvSpPr>
          <p:spPr bwMode="auto">
            <a:xfrm>
              <a:off x="4960" y="2145"/>
              <a:ext cx="709" cy="655"/>
            </a:xfrm>
            <a:custGeom>
              <a:avLst/>
              <a:gdLst>
                <a:gd name="T0" fmla="*/ 69 w 709"/>
                <a:gd name="T1" fmla="*/ 42 h 655"/>
                <a:gd name="T2" fmla="*/ 662 w 709"/>
                <a:gd name="T3" fmla="*/ 590 h 655"/>
                <a:gd name="T4" fmla="*/ 641 w 709"/>
                <a:gd name="T5" fmla="*/ 613 h 655"/>
                <a:gd name="T6" fmla="*/ 47 w 709"/>
                <a:gd name="T7" fmla="*/ 65 h 655"/>
                <a:gd name="T8" fmla="*/ 69 w 709"/>
                <a:gd name="T9" fmla="*/ 42 h 655"/>
                <a:gd name="T10" fmla="*/ 37 w 709"/>
                <a:gd name="T11" fmla="*/ 99 h 655"/>
                <a:gd name="T12" fmla="*/ 0 w 709"/>
                <a:gd name="T13" fmla="*/ 0 h 655"/>
                <a:gd name="T14" fmla="*/ 102 w 709"/>
                <a:gd name="T15" fmla="*/ 29 h 655"/>
                <a:gd name="T16" fmla="*/ 37 w 709"/>
                <a:gd name="T17" fmla="*/ 99 h 655"/>
                <a:gd name="T18" fmla="*/ 672 w 709"/>
                <a:gd name="T19" fmla="*/ 556 h 655"/>
                <a:gd name="T20" fmla="*/ 709 w 709"/>
                <a:gd name="T21" fmla="*/ 655 h 655"/>
                <a:gd name="T22" fmla="*/ 608 w 709"/>
                <a:gd name="T23" fmla="*/ 625 h 655"/>
                <a:gd name="T24" fmla="*/ 672 w 709"/>
                <a:gd name="T25" fmla="*/ 556 h 6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9"/>
                <a:gd name="T40" fmla="*/ 0 h 655"/>
                <a:gd name="T41" fmla="*/ 709 w 709"/>
                <a:gd name="T42" fmla="*/ 655 h 6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9" h="655">
                  <a:moveTo>
                    <a:pt x="69" y="42"/>
                  </a:moveTo>
                  <a:lnTo>
                    <a:pt x="662" y="590"/>
                  </a:lnTo>
                  <a:lnTo>
                    <a:pt x="641" y="613"/>
                  </a:lnTo>
                  <a:lnTo>
                    <a:pt x="47" y="65"/>
                  </a:lnTo>
                  <a:lnTo>
                    <a:pt x="69" y="42"/>
                  </a:lnTo>
                  <a:close/>
                  <a:moveTo>
                    <a:pt x="37" y="99"/>
                  </a:moveTo>
                  <a:lnTo>
                    <a:pt x="0" y="0"/>
                  </a:lnTo>
                  <a:lnTo>
                    <a:pt x="102" y="29"/>
                  </a:lnTo>
                  <a:lnTo>
                    <a:pt x="37" y="99"/>
                  </a:lnTo>
                  <a:close/>
                  <a:moveTo>
                    <a:pt x="672" y="556"/>
                  </a:moveTo>
                  <a:lnTo>
                    <a:pt x="709" y="655"/>
                  </a:lnTo>
                  <a:lnTo>
                    <a:pt x="608" y="625"/>
                  </a:lnTo>
                  <a:lnTo>
                    <a:pt x="672" y="556"/>
                  </a:lnTo>
                  <a:close/>
                </a:path>
              </a:pathLst>
            </a:custGeom>
            <a:solidFill>
              <a:srgbClr val="006600"/>
            </a:solidFill>
            <a:ln w="2540">
              <a:solidFill>
                <a:srgbClr val="006600"/>
              </a:solidFill>
              <a:bevel/>
              <a:headEnd/>
              <a:tailEnd/>
            </a:ln>
          </p:spPr>
          <p:txBody>
            <a:bodyPr/>
            <a:lstStyle/>
            <a:p>
              <a:endParaRPr lang="hu-HU"/>
            </a:p>
          </p:txBody>
        </p:sp>
        <p:sp>
          <p:nvSpPr>
            <p:cNvPr id="23574" name="Text Box 22"/>
            <p:cNvSpPr txBox="1">
              <a:spLocks noChangeArrowheads="1"/>
            </p:cNvSpPr>
            <p:nvPr/>
          </p:nvSpPr>
          <p:spPr bwMode="auto">
            <a:xfrm>
              <a:off x="5376" y="139"/>
              <a:ext cx="1939" cy="308"/>
            </a:xfrm>
            <a:prstGeom prst="rect">
              <a:avLst/>
            </a:prstGeom>
            <a:noFill/>
            <a:ln w="9525">
              <a:noFill/>
              <a:miter lim="800000"/>
              <a:headEnd/>
              <a:tailEnd/>
            </a:ln>
          </p:spPr>
          <p:txBody>
            <a:bodyPr lIns="0" tIns="0" rIns="0" bIns="0"/>
            <a:lstStyle/>
            <a:p>
              <a:r>
                <a:rPr lang="hu-HU" b="1" dirty="0">
                  <a:latin typeface="Times New Roman" pitchFamily="18" charset="0"/>
                </a:rPr>
                <a:t>környezetvédelem</a:t>
              </a:r>
              <a:endParaRPr lang="en-GB" b="1" dirty="0">
                <a:latin typeface="Times New Roman" pitchFamily="18" charset="0"/>
              </a:endParaRPr>
            </a:p>
          </p:txBody>
        </p:sp>
        <p:sp>
          <p:nvSpPr>
            <p:cNvPr id="23575" name="Text Box 23"/>
            <p:cNvSpPr txBox="1">
              <a:spLocks noChangeArrowheads="1"/>
            </p:cNvSpPr>
            <p:nvPr/>
          </p:nvSpPr>
          <p:spPr bwMode="auto">
            <a:xfrm>
              <a:off x="2576" y="1623"/>
              <a:ext cx="2716" cy="308"/>
            </a:xfrm>
            <a:prstGeom prst="rect">
              <a:avLst/>
            </a:prstGeom>
            <a:noFill/>
            <a:ln w="9525">
              <a:noFill/>
              <a:miter lim="800000"/>
              <a:headEnd/>
              <a:tailEnd/>
            </a:ln>
          </p:spPr>
          <p:txBody>
            <a:bodyPr lIns="0" tIns="0" rIns="0" bIns="0"/>
            <a:lstStyle/>
            <a:p>
              <a:pPr algn="ctr"/>
              <a:r>
                <a:rPr lang="hu-HU">
                  <a:solidFill>
                    <a:srgbClr val="006600"/>
                  </a:solidFill>
                  <a:latin typeface="Times New Roman" pitchFamily="18" charset="0"/>
                </a:rPr>
                <a:t>motorhajtóanyagok</a:t>
              </a:r>
              <a:endParaRPr lang="en-GB">
                <a:solidFill>
                  <a:srgbClr val="006600"/>
                </a:solidFill>
                <a:latin typeface="Times New Roman" pitchFamily="18" charset="0"/>
              </a:endParaRPr>
            </a:p>
          </p:txBody>
        </p:sp>
        <p:sp>
          <p:nvSpPr>
            <p:cNvPr id="23576" name="Text Box 24"/>
            <p:cNvSpPr txBox="1">
              <a:spLocks noChangeArrowheads="1"/>
            </p:cNvSpPr>
            <p:nvPr/>
          </p:nvSpPr>
          <p:spPr bwMode="auto">
            <a:xfrm>
              <a:off x="6160" y="867"/>
              <a:ext cx="1708" cy="308"/>
            </a:xfrm>
            <a:prstGeom prst="rect">
              <a:avLst/>
            </a:prstGeom>
            <a:noFill/>
            <a:ln w="9525">
              <a:noFill/>
              <a:miter lim="800000"/>
              <a:headEnd/>
              <a:tailEnd/>
            </a:ln>
          </p:spPr>
          <p:txBody>
            <a:bodyPr lIns="0" tIns="0" rIns="0" bIns="0"/>
            <a:lstStyle/>
            <a:p>
              <a:r>
                <a:rPr lang="hu-HU">
                  <a:latin typeface="Times New Roman" pitchFamily="18" charset="0"/>
                </a:rPr>
                <a:t>humánbiológia</a:t>
              </a:r>
              <a:endParaRPr lang="en-GB">
                <a:latin typeface="Times New Roman" pitchFamily="18" charset="0"/>
              </a:endParaRPr>
            </a:p>
          </p:txBody>
        </p:sp>
        <p:sp>
          <p:nvSpPr>
            <p:cNvPr id="23577" name="Text Box 25"/>
            <p:cNvSpPr txBox="1">
              <a:spLocks noChangeArrowheads="1"/>
            </p:cNvSpPr>
            <p:nvPr/>
          </p:nvSpPr>
          <p:spPr bwMode="auto">
            <a:xfrm>
              <a:off x="5852" y="2127"/>
              <a:ext cx="1871" cy="571"/>
            </a:xfrm>
            <a:prstGeom prst="rect">
              <a:avLst/>
            </a:prstGeom>
            <a:noFill/>
            <a:ln w="9525">
              <a:noFill/>
              <a:miter lim="800000"/>
              <a:headEnd/>
              <a:tailEnd/>
            </a:ln>
          </p:spPr>
          <p:txBody>
            <a:bodyPr lIns="0" tIns="0" rIns="0" bIns="0"/>
            <a:lstStyle/>
            <a:p>
              <a:r>
                <a:rPr lang="hu-HU" b="1" dirty="0">
                  <a:latin typeface="Times New Roman" pitchFamily="18" charset="0"/>
                </a:rPr>
                <a:t>részecskeszűrők, </a:t>
              </a:r>
              <a:br>
                <a:rPr lang="hu-HU" b="1" dirty="0">
                  <a:latin typeface="Times New Roman" pitchFamily="18" charset="0"/>
                </a:rPr>
              </a:br>
              <a:r>
                <a:rPr lang="hu-HU" b="1" dirty="0" err="1">
                  <a:latin typeface="Times New Roman" pitchFamily="18" charset="0"/>
                </a:rPr>
                <a:t>-égetők</a:t>
              </a:r>
              <a:endParaRPr lang="en-GB" b="1" dirty="0">
                <a:latin typeface="Times New Roman" pitchFamily="18" charset="0"/>
              </a:endParaRPr>
            </a:p>
          </p:txBody>
        </p:sp>
        <p:sp>
          <p:nvSpPr>
            <p:cNvPr id="23578" name="Text Box 26"/>
            <p:cNvSpPr txBox="1">
              <a:spLocks noChangeArrowheads="1"/>
            </p:cNvSpPr>
            <p:nvPr/>
          </p:nvSpPr>
          <p:spPr bwMode="auto">
            <a:xfrm>
              <a:off x="6328" y="1427"/>
              <a:ext cx="1393" cy="598"/>
            </a:xfrm>
            <a:prstGeom prst="rect">
              <a:avLst/>
            </a:prstGeom>
            <a:noFill/>
            <a:ln w="9525">
              <a:noFill/>
              <a:miter lim="800000"/>
              <a:headEnd/>
              <a:tailEnd/>
            </a:ln>
          </p:spPr>
          <p:txBody>
            <a:bodyPr lIns="0" tIns="0" rIns="0" bIns="0"/>
            <a:lstStyle/>
            <a:p>
              <a:r>
                <a:rPr lang="hu-HU" b="1" dirty="0" err="1">
                  <a:latin typeface="Times New Roman" pitchFamily="18" charset="0"/>
                </a:rPr>
                <a:t>utóátalakító</a:t>
              </a:r>
              <a:r>
                <a:rPr lang="hu-HU" b="1" dirty="0">
                  <a:latin typeface="Times New Roman" pitchFamily="18" charset="0"/>
                </a:rPr>
                <a:t/>
              </a:r>
              <a:br>
                <a:rPr lang="hu-HU" b="1" dirty="0">
                  <a:latin typeface="Times New Roman" pitchFamily="18" charset="0"/>
                </a:rPr>
              </a:br>
              <a:r>
                <a:rPr lang="hu-HU" b="1" dirty="0">
                  <a:latin typeface="Times New Roman" pitchFamily="18" charset="0"/>
                </a:rPr>
                <a:t>katalizátorok</a:t>
              </a:r>
              <a:endParaRPr lang="en-GB" b="1" dirty="0">
                <a:latin typeface="Times New Roman" pitchFamily="18" charset="0"/>
              </a:endParaRPr>
            </a:p>
          </p:txBody>
        </p:sp>
        <p:sp>
          <p:nvSpPr>
            <p:cNvPr id="23579" name="Text Box 27"/>
            <p:cNvSpPr txBox="1">
              <a:spLocks noChangeArrowheads="1"/>
            </p:cNvSpPr>
            <p:nvPr/>
          </p:nvSpPr>
          <p:spPr bwMode="auto">
            <a:xfrm>
              <a:off x="5656" y="2855"/>
              <a:ext cx="1708" cy="308"/>
            </a:xfrm>
            <a:prstGeom prst="rect">
              <a:avLst/>
            </a:prstGeom>
            <a:noFill/>
            <a:ln w="9525">
              <a:noFill/>
              <a:miter lim="800000"/>
              <a:headEnd/>
              <a:tailEnd/>
            </a:ln>
          </p:spPr>
          <p:txBody>
            <a:bodyPr lIns="0" tIns="0" rIns="0" bIns="0"/>
            <a:lstStyle/>
            <a:p>
              <a:r>
                <a:rPr lang="hu-HU">
                  <a:latin typeface="Times New Roman" pitchFamily="18" charset="0"/>
                </a:rPr>
                <a:t>gazdaságosság</a:t>
              </a:r>
              <a:endParaRPr lang="en-GB">
                <a:latin typeface="Times New Roman" pitchFamily="18" charset="0"/>
              </a:endParaRPr>
            </a:p>
          </p:txBody>
        </p:sp>
        <p:sp>
          <p:nvSpPr>
            <p:cNvPr id="23580" name="Text Box 28"/>
            <p:cNvSpPr txBox="1">
              <a:spLocks noChangeArrowheads="1"/>
            </p:cNvSpPr>
            <p:nvPr/>
          </p:nvSpPr>
          <p:spPr bwMode="auto">
            <a:xfrm>
              <a:off x="4956" y="3583"/>
              <a:ext cx="1708" cy="308"/>
            </a:xfrm>
            <a:prstGeom prst="rect">
              <a:avLst/>
            </a:prstGeom>
            <a:noFill/>
            <a:ln w="9525">
              <a:noFill/>
              <a:miter lim="800000"/>
              <a:headEnd/>
              <a:tailEnd/>
            </a:ln>
          </p:spPr>
          <p:txBody>
            <a:bodyPr lIns="0" tIns="0" rIns="0" bIns="0"/>
            <a:lstStyle/>
            <a:p>
              <a:r>
                <a:rPr lang="hu-HU">
                  <a:latin typeface="Times New Roman" pitchFamily="18" charset="0"/>
                </a:rPr>
                <a:t>hagyományok</a:t>
              </a:r>
              <a:endParaRPr lang="en-GB">
                <a:latin typeface="Times New Roman" pitchFamily="18" charset="0"/>
              </a:endParaRPr>
            </a:p>
          </p:txBody>
        </p:sp>
        <p:sp>
          <p:nvSpPr>
            <p:cNvPr id="23581" name="Text Box 29"/>
            <p:cNvSpPr txBox="1">
              <a:spLocks noChangeArrowheads="1"/>
            </p:cNvSpPr>
            <p:nvPr/>
          </p:nvSpPr>
          <p:spPr bwMode="auto">
            <a:xfrm>
              <a:off x="2324" y="3555"/>
              <a:ext cx="1494" cy="336"/>
            </a:xfrm>
            <a:prstGeom prst="rect">
              <a:avLst/>
            </a:prstGeom>
            <a:noFill/>
            <a:ln w="9525">
              <a:noFill/>
              <a:miter lim="800000"/>
              <a:headEnd/>
              <a:tailEnd/>
            </a:ln>
          </p:spPr>
          <p:txBody>
            <a:bodyPr lIns="0" tIns="0" rIns="0" bIns="0"/>
            <a:lstStyle/>
            <a:p>
              <a:pPr algn="ctr"/>
              <a:r>
                <a:rPr lang="hu-HU" b="1" dirty="0">
                  <a:latin typeface="Times New Roman" pitchFamily="18" charset="0"/>
                </a:rPr>
                <a:t>kenőanyagok</a:t>
              </a:r>
              <a:endParaRPr lang="en-GB" b="1" dirty="0">
                <a:latin typeface="Times New Roman" pitchFamily="18" charset="0"/>
              </a:endParaRPr>
            </a:p>
          </p:txBody>
        </p:sp>
        <p:sp>
          <p:nvSpPr>
            <p:cNvPr id="23582" name="Text Box 30"/>
            <p:cNvSpPr txBox="1">
              <a:spLocks noChangeArrowheads="1"/>
            </p:cNvSpPr>
            <p:nvPr/>
          </p:nvSpPr>
          <p:spPr bwMode="auto">
            <a:xfrm>
              <a:off x="980" y="3275"/>
              <a:ext cx="1372" cy="336"/>
            </a:xfrm>
            <a:prstGeom prst="rect">
              <a:avLst/>
            </a:prstGeom>
            <a:noFill/>
            <a:ln w="9525">
              <a:noFill/>
              <a:miter lim="800000"/>
              <a:headEnd/>
              <a:tailEnd/>
            </a:ln>
          </p:spPr>
          <p:txBody>
            <a:bodyPr lIns="0" tIns="0" rIns="0" bIns="0"/>
            <a:lstStyle/>
            <a:p>
              <a:pPr algn="ctr"/>
              <a:r>
                <a:rPr lang="hu-HU" b="1" dirty="0">
                  <a:latin typeface="Times New Roman" pitchFamily="18" charset="0"/>
                </a:rPr>
                <a:t>adalékok</a:t>
              </a:r>
              <a:endParaRPr lang="en-GB" b="1" dirty="0">
                <a:latin typeface="Times New Roman" pitchFamily="18" charset="0"/>
              </a:endParaRPr>
            </a:p>
          </p:txBody>
        </p:sp>
        <p:sp>
          <p:nvSpPr>
            <p:cNvPr id="23583" name="Text Box 31"/>
            <p:cNvSpPr txBox="1">
              <a:spLocks noChangeArrowheads="1"/>
            </p:cNvSpPr>
            <p:nvPr/>
          </p:nvSpPr>
          <p:spPr bwMode="auto">
            <a:xfrm>
              <a:off x="140" y="2295"/>
              <a:ext cx="1372" cy="581"/>
            </a:xfrm>
            <a:prstGeom prst="rect">
              <a:avLst/>
            </a:prstGeom>
            <a:noFill/>
            <a:ln w="9525">
              <a:noFill/>
              <a:miter lim="800000"/>
              <a:headEnd/>
              <a:tailEnd/>
            </a:ln>
          </p:spPr>
          <p:txBody>
            <a:bodyPr lIns="0" tIns="0" rIns="0" bIns="0"/>
            <a:lstStyle/>
            <a:p>
              <a:pPr algn="ctr"/>
              <a:r>
                <a:rPr lang="hu-HU">
                  <a:latin typeface="Times New Roman" pitchFamily="18" charset="0"/>
                </a:rPr>
                <a:t>„üzleti fogások”</a:t>
              </a:r>
              <a:endParaRPr lang="en-GB">
                <a:latin typeface="Times New Roman" pitchFamily="18" charset="0"/>
              </a:endParaRPr>
            </a:p>
          </p:txBody>
        </p:sp>
        <p:sp>
          <p:nvSpPr>
            <p:cNvPr id="23584" name="Text Box 32"/>
            <p:cNvSpPr txBox="1">
              <a:spLocks noChangeArrowheads="1"/>
            </p:cNvSpPr>
            <p:nvPr/>
          </p:nvSpPr>
          <p:spPr bwMode="auto">
            <a:xfrm>
              <a:off x="160" y="1343"/>
              <a:ext cx="1576" cy="780"/>
            </a:xfrm>
            <a:prstGeom prst="rect">
              <a:avLst/>
            </a:prstGeom>
            <a:noFill/>
            <a:ln w="9525">
              <a:noFill/>
              <a:miter lim="800000"/>
              <a:headEnd/>
              <a:tailEnd/>
            </a:ln>
          </p:spPr>
          <p:txBody>
            <a:bodyPr lIns="0" tIns="0" rIns="0" bIns="0"/>
            <a:lstStyle/>
            <a:p>
              <a:r>
                <a:rPr lang="hu-HU" b="1" dirty="0">
                  <a:latin typeface="Times New Roman" pitchFamily="18" charset="0"/>
                </a:rPr>
                <a:t>energiaforrás</a:t>
              </a:r>
              <a:br>
                <a:rPr lang="hu-HU" b="1" dirty="0">
                  <a:latin typeface="Times New Roman" pitchFamily="18" charset="0"/>
                </a:rPr>
              </a:br>
              <a:r>
                <a:rPr lang="hu-HU" b="1" dirty="0">
                  <a:latin typeface="Times New Roman" pitchFamily="18" charset="0"/>
                </a:rPr>
                <a:t>rendelkezésre</a:t>
              </a:r>
              <a:br>
                <a:rPr lang="hu-HU" b="1" dirty="0">
                  <a:latin typeface="Times New Roman" pitchFamily="18" charset="0"/>
                </a:rPr>
              </a:br>
              <a:r>
                <a:rPr lang="hu-HU" b="1" dirty="0">
                  <a:latin typeface="Times New Roman" pitchFamily="18" charset="0"/>
                </a:rPr>
                <a:t>állása</a:t>
              </a:r>
              <a:endParaRPr lang="en-GB" b="1" dirty="0">
                <a:latin typeface="Times New Roman" pitchFamily="18" charset="0"/>
              </a:endParaRPr>
            </a:p>
          </p:txBody>
        </p:sp>
        <p:sp>
          <p:nvSpPr>
            <p:cNvPr id="23585" name="Text Box 33"/>
            <p:cNvSpPr txBox="1">
              <a:spLocks noChangeArrowheads="1"/>
            </p:cNvSpPr>
            <p:nvPr/>
          </p:nvSpPr>
          <p:spPr bwMode="auto">
            <a:xfrm>
              <a:off x="431" y="479"/>
              <a:ext cx="1590" cy="644"/>
            </a:xfrm>
            <a:prstGeom prst="rect">
              <a:avLst/>
            </a:prstGeom>
            <a:noFill/>
            <a:ln w="9525">
              <a:noFill/>
              <a:miter lim="800000"/>
              <a:headEnd/>
              <a:tailEnd/>
            </a:ln>
          </p:spPr>
          <p:txBody>
            <a:bodyPr lIns="0" tIns="0" rIns="0" bIns="0"/>
            <a:lstStyle/>
            <a:p>
              <a:pPr algn="ctr"/>
              <a:r>
                <a:rPr lang="hu-HU" b="1" dirty="0">
                  <a:latin typeface="Times New Roman" pitchFamily="18" charset="0"/>
                </a:rPr>
                <a:t>energiapolitika</a:t>
              </a:r>
              <a:br>
                <a:rPr lang="hu-HU" b="1" dirty="0">
                  <a:latin typeface="Times New Roman" pitchFamily="18" charset="0"/>
                </a:rPr>
              </a:br>
              <a:r>
                <a:rPr lang="hu-HU" b="1" dirty="0">
                  <a:latin typeface="Times New Roman" pitchFamily="18" charset="0"/>
                </a:rPr>
                <a:t>(világ)</a:t>
              </a:r>
              <a:endParaRPr lang="en-GB" b="1" dirty="0">
                <a:latin typeface="Times New Roman" pitchFamily="18" charset="0"/>
              </a:endParaRPr>
            </a:p>
          </p:txBody>
        </p:sp>
        <p:sp>
          <p:nvSpPr>
            <p:cNvPr id="23586" name="Text Box 34"/>
            <p:cNvSpPr txBox="1">
              <a:spLocks noChangeArrowheads="1"/>
            </p:cNvSpPr>
            <p:nvPr/>
          </p:nvSpPr>
          <p:spPr bwMode="auto">
            <a:xfrm>
              <a:off x="2212" y="139"/>
              <a:ext cx="1372" cy="644"/>
            </a:xfrm>
            <a:prstGeom prst="rect">
              <a:avLst/>
            </a:prstGeom>
            <a:noFill/>
            <a:ln w="9525">
              <a:noFill/>
              <a:miter lim="800000"/>
              <a:headEnd/>
              <a:tailEnd/>
            </a:ln>
          </p:spPr>
          <p:txBody>
            <a:bodyPr lIns="0" tIns="0" rIns="0" bIns="0"/>
            <a:lstStyle/>
            <a:p>
              <a:pPr algn="ctr"/>
              <a:r>
                <a:rPr lang="hu-HU" b="1" dirty="0">
                  <a:latin typeface="Times New Roman" pitchFamily="18" charset="0"/>
                </a:rPr>
                <a:t>motor-</a:t>
              </a:r>
              <a:br>
                <a:rPr lang="hu-HU" b="1" dirty="0">
                  <a:latin typeface="Times New Roman" pitchFamily="18" charset="0"/>
                </a:rPr>
              </a:br>
              <a:r>
                <a:rPr lang="hu-HU" b="1" dirty="0">
                  <a:latin typeface="Times New Roman" pitchFamily="18" charset="0"/>
                </a:rPr>
                <a:t>konstrukciók</a:t>
              </a:r>
              <a:endParaRPr lang="en-GB" b="1" dirty="0">
                <a:latin typeface="Times New Roman" pitchFamily="18" charset="0"/>
              </a:endParaRPr>
            </a:p>
          </p:txBody>
        </p:sp>
        <p:sp>
          <p:nvSpPr>
            <p:cNvPr id="23587" name="Text Box 35"/>
            <p:cNvSpPr txBox="1">
              <a:spLocks noChangeArrowheads="1"/>
            </p:cNvSpPr>
            <p:nvPr/>
          </p:nvSpPr>
          <p:spPr bwMode="auto">
            <a:xfrm>
              <a:off x="3696" y="55"/>
              <a:ext cx="1372" cy="644"/>
            </a:xfrm>
            <a:prstGeom prst="rect">
              <a:avLst/>
            </a:prstGeom>
            <a:noFill/>
            <a:ln w="9525">
              <a:noFill/>
              <a:miter lim="800000"/>
              <a:headEnd/>
              <a:tailEnd/>
            </a:ln>
          </p:spPr>
          <p:txBody>
            <a:bodyPr lIns="0" tIns="0" rIns="0" bIns="0"/>
            <a:lstStyle/>
            <a:p>
              <a:pPr algn="ctr"/>
              <a:r>
                <a:rPr lang="hu-HU">
                  <a:latin typeface="Times New Roman" pitchFamily="18" charset="0"/>
                </a:rPr>
                <a:t>biztonság-</a:t>
              </a:r>
              <a:br>
                <a:rPr lang="hu-HU">
                  <a:latin typeface="Times New Roman" pitchFamily="18" charset="0"/>
                </a:rPr>
              </a:br>
              <a:r>
                <a:rPr lang="hu-HU">
                  <a:latin typeface="Times New Roman" pitchFamily="18" charset="0"/>
                </a:rPr>
                <a:t>technika</a:t>
              </a:r>
              <a:endParaRPr lang="en-GB">
                <a:latin typeface="Times New Roman" pitchFamily="18" charset="0"/>
              </a:endParaRPr>
            </a:p>
          </p:txBody>
        </p:sp>
      </p:grpSp>
      <p:sp>
        <p:nvSpPr>
          <p:cNvPr id="36" name="Téglalap 35"/>
          <p:cNvSpPr/>
          <p:nvPr/>
        </p:nvSpPr>
        <p:spPr>
          <a:xfrm>
            <a:off x="214314" y="6014886"/>
            <a:ext cx="8358215" cy="461665"/>
          </a:xfrm>
          <a:prstGeom prst="rect">
            <a:avLst/>
          </a:prstGeom>
        </p:spPr>
        <p:txBody>
          <a:bodyPr wrap="square">
            <a:spAutoFit/>
          </a:bodyPr>
          <a:lstStyle/>
          <a:p>
            <a:pPr>
              <a:defRPr/>
            </a:pPr>
            <a:r>
              <a:rPr lang="hu-HU" sz="1200" dirty="0">
                <a:latin typeface="Arial" pitchFamily="34" charset="0"/>
                <a:cs typeface="Arial" pitchFamily="34" charset="0"/>
              </a:rPr>
              <a:t>Forrás: </a:t>
            </a:r>
            <a:r>
              <a:rPr lang="hu-HU" sz="1200" i="1" dirty="0" err="1">
                <a:latin typeface="Arial" pitchFamily="34" charset="0"/>
                <a:cs typeface="Arial" pitchFamily="34" charset="0"/>
              </a:rPr>
              <a:t>Hancsók</a:t>
            </a:r>
            <a:r>
              <a:rPr lang="hu-HU" sz="1200" i="1" dirty="0">
                <a:latin typeface="Arial" pitchFamily="34" charset="0"/>
                <a:cs typeface="Arial" pitchFamily="34" charset="0"/>
              </a:rPr>
              <a:t> Jenő:</a:t>
            </a:r>
            <a:r>
              <a:rPr lang="hu-HU" sz="1200" dirty="0">
                <a:latin typeface="Arial" pitchFamily="34" charset="0"/>
                <a:cs typeface="Arial" pitchFamily="34" charset="0"/>
              </a:rPr>
              <a:t> Ökológia, Regionalitás, Vidékfejlesztés Nemzetközi Nyári Egyetem és </a:t>
            </a:r>
            <a:r>
              <a:rPr lang="hu-HU" sz="1200" dirty="0" err="1">
                <a:latin typeface="Arial" pitchFamily="34" charset="0"/>
                <a:cs typeface="Arial" pitchFamily="34" charset="0"/>
              </a:rPr>
              <a:t>Workshop</a:t>
            </a:r>
            <a:r>
              <a:rPr lang="hu-HU" sz="1200" dirty="0">
                <a:latin typeface="Arial" pitchFamily="34" charset="0"/>
                <a:cs typeface="Arial" pitchFamily="34" charset="0"/>
              </a:rPr>
              <a:t>, Százhalombatta, 2008.08.11-14.</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Élőláb helye 3"/>
          <p:cNvSpPr>
            <a:spLocks noGrp="1"/>
          </p:cNvSpPr>
          <p:nvPr>
            <p:ph type="ftr" sz="quarter" idx="10"/>
          </p:nvPr>
        </p:nvSpPr>
        <p:spPr>
          <a:xfrm>
            <a:off x="457200" y="6356350"/>
            <a:ext cx="8186767" cy="501650"/>
          </a:xfrm>
        </p:spPr>
        <p:txBody>
          <a:bodyPr/>
          <a:lstStyle/>
          <a:p>
            <a:pPr>
              <a:defRPr/>
            </a:pPr>
            <a:r>
              <a:rPr lang="hu-HU" dirty="0" smtClean="0">
                <a:latin typeface="Arial" pitchFamily="34" charset="0"/>
                <a:cs typeface="Arial" pitchFamily="34" charset="0"/>
              </a:rPr>
              <a:t>Forrás: </a:t>
            </a:r>
            <a:r>
              <a:rPr lang="hu-HU" i="1" dirty="0" err="1" smtClean="0">
                <a:latin typeface="Arial" pitchFamily="34" charset="0"/>
                <a:cs typeface="Arial" pitchFamily="34" charset="0"/>
              </a:rPr>
              <a:t>Hancsók</a:t>
            </a:r>
            <a:r>
              <a:rPr lang="hu-HU" i="1" dirty="0" smtClean="0">
                <a:latin typeface="Arial" pitchFamily="34" charset="0"/>
                <a:cs typeface="Arial" pitchFamily="34" charset="0"/>
              </a:rPr>
              <a:t> Jenő:</a:t>
            </a:r>
            <a:r>
              <a:rPr lang="hu-HU" dirty="0" smtClean="0">
                <a:latin typeface="Arial" pitchFamily="34" charset="0"/>
                <a:cs typeface="Arial" pitchFamily="34" charset="0"/>
              </a:rPr>
              <a:t> </a:t>
            </a:r>
            <a:r>
              <a:rPr lang="hu-HU" dirty="0">
                <a:latin typeface="Arial" pitchFamily="34" charset="0"/>
                <a:cs typeface="Arial" pitchFamily="34" charset="0"/>
              </a:rPr>
              <a:t>Ökológia, Regionalitás, Vidékfejlesztés Nemzetközi Nyári Egyetem és </a:t>
            </a:r>
            <a:r>
              <a:rPr lang="hu-HU" dirty="0" err="1">
                <a:latin typeface="Arial" pitchFamily="34" charset="0"/>
                <a:cs typeface="Arial" pitchFamily="34" charset="0"/>
              </a:rPr>
              <a:t>Workshop</a:t>
            </a:r>
            <a:r>
              <a:rPr lang="hu-HU" dirty="0">
                <a:latin typeface="Arial" pitchFamily="34" charset="0"/>
                <a:cs typeface="Arial" pitchFamily="34" charset="0"/>
              </a:rPr>
              <a:t>, Százhalombatta, 2008.08.11-14.</a:t>
            </a:r>
          </a:p>
        </p:txBody>
      </p:sp>
      <p:sp>
        <p:nvSpPr>
          <p:cNvPr id="29" name="Dia számának helye 4"/>
          <p:cNvSpPr>
            <a:spLocks noGrp="1"/>
          </p:cNvSpPr>
          <p:nvPr>
            <p:ph type="sldNum" sz="quarter" idx="11"/>
          </p:nvPr>
        </p:nvSpPr>
        <p:spPr/>
        <p:txBody>
          <a:bodyPr/>
          <a:lstStyle/>
          <a:p>
            <a:pPr>
              <a:defRPr/>
            </a:pPr>
            <a:fld id="{B0715403-BCD8-4FD0-A93C-4D41A7A04CE2}" type="slidenum">
              <a:rPr lang="hu-HU"/>
              <a:pPr>
                <a:defRPr/>
              </a:pPr>
              <a:t>8</a:t>
            </a:fld>
            <a:endParaRPr lang="hu-HU"/>
          </a:p>
        </p:txBody>
      </p:sp>
      <p:sp>
        <p:nvSpPr>
          <p:cNvPr id="12292" name="Rectangle 2"/>
          <p:cNvSpPr>
            <a:spLocks noGrp="1" noChangeArrowheads="1"/>
          </p:cNvSpPr>
          <p:nvPr>
            <p:ph type="title"/>
          </p:nvPr>
        </p:nvSpPr>
        <p:spPr/>
        <p:txBody>
          <a:bodyPr>
            <a:normAutofit/>
          </a:bodyPr>
          <a:lstStyle/>
          <a:p>
            <a:pPr algn="r" eaLnBrk="1" hangingPunct="1"/>
            <a:r>
              <a:rPr lang="hu-HU" sz="2800" b="1" dirty="0" smtClean="0">
                <a:effectLst>
                  <a:outerShdw blurRad="38100" dist="38100" dir="2700000" algn="tl">
                    <a:srgbClr val="000000">
                      <a:alpha val="43137"/>
                    </a:srgbClr>
                  </a:outerShdw>
                </a:effectLst>
                <a:latin typeface="Arial" pitchFamily="34" charset="0"/>
                <a:cs typeface="Arial" pitchFamily="34" charset="0"/>
              </a:rPr>
              <a:t>A gépjárműgyártás változásait és tendenciáit befolyásoló tényezők </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12293" name="Rectangle 61"/>
          <p:cNvSpPr>
            <a:spLocks noChangeArrowheads="1"/>
          </p:cNvSpPr>
          <p:nvPr/>
        </p:nvSpPr>
        <p:spPr bwMode="auto">
          <a:xfrm>
            <a:off x="1" y="1579563"/>
            <a:ext cx="184731" cy="369332"/>
          </a:xfrm>
          <a:prstGeom prst="rect">
            <a:avLst/>
          </a:prstGeom>
          <a:noFill/>
          <a:ln w="9525">
            <a:noFill/>
            <a:miter lim="800000"/>
            <a:headEnd/>
            <a:tailEnd/>
          </a:ln>
        </p:spPr>
        <p:txBody>
          <a:bodyPr wrap="none" anchor="ctr">
            <a:spAutoFit/>
          </a:bodyPr>
          <a:lstStyle/>
          <a:p>
            <a:endParaRPr lang="hu-HU"/>
          </a:p>
        </p:txBody>
      </p:sp>
      <p:sp>
        <p:nvSpPr>
          <p:cNvPr id="12294" name="AutoShape 62"/>
          <p:cNvSpPr>
            <a:spLocks noChangeArrowheads="1"/>
          </p:cNvSpPr>
          <p:nvPr/>
        </p:nvSpPr>
        <p:spPr bwMode="auto">
          <a:xfrm>
            <a:off x="965200" y="4732339"/>
            <a:ext cx="6748463" cy="1692275"/>
          </a:xfrm>
          <a:prstGeom prst="roundRect">
            <a:avLst>
              <a:gd name="adj" fmla="val 16667"/>
            </a:avLst>
          </a:prstGeom>
          <a:solidFill>
            <a:srgbClr val="FFFFFF"/>
          </a:solidFill>
          <a:ln w="9525">
            <a:solidFill>
              <a:srgbClr val="000000"/>
            </a:solidFill>
            <a:round/>
            <a:headEnd/>
            <a:tailEnd/>
          </a:ln>
        </p:spPr>
        <p:txBody>
          <a:bodyPr lIns="6003" tIns="6003" rIns="6003" bIns="6003" anchor="ctr"/>
          <a:lstStyle/>
          <a:p>
            <a:endParaRPr lang="hu-HU"/>
          </a:p>
        </p:txBody>
      </p:sp>
      <p:sp>
        <p:nvSpPr>
          <p:cNvPr id="12295" name="Oval 63"/>
          <p:cNvSpPr>
            <a:spLocks noChangeArrowheads="1"/>
          </p:cNvSpPr>
          <p:nvPr/>
        </p:nvSpPr>
        <p:spPr bwMode="auto">
          <a:xfrm>
            <a:off x="676275" y="1866901"/>
            <a:ext cx="3275013" cy="2833688"/>
          </a:xfrm>
          <a:prstGeom prst="ellipse">
            <a:avLst/>
          </a:prstGeom>
          <a:noFill/>
          <a:ln w="50800">
            <a:solidFill>
              <a:srgbClr val="339966"/>
            </a:solidFill>
            <a:round/>
            <a:headEnd/>
            <a:tailEnd/>
          </a:ln>
        </p:spPr>
        <p:txBody>
          <a:bodyPr anchor="ctr"/>
          <a:lstStyle/>
          <a:p>
            <a:endParaRPr lang="hu-HU"/>
          </a:p>
        </p:txBody>
      </p:sp>
      <p:sp>
        <p:nvSpPr>
          <p:cNvPr id="12296" name="Oval 64"/>
          <p:cNvSpPr>
            <a:spLocks noChangeArrowheads="1"/>
          </p:cNvSpPr>
          <p:nvPr/>
        </p:nvSpPr>
        <p:spPr bwMode="auto">
          <a:xfrm>
            <a:off x="2600326" y="1854200"/>
            <a:ext cx="3305175" cy="2894013"/>
          </a:xfrm>
          <a:prstGeom prst="ellipse">
            <a:avLst/>
          </a:prstGeom>
          <a:noFill/>
          <a:ln w="50800">
            <a:solidFill>
              <a:srgbClr val="FF6600"/>
            </a:solidFill>
            <a:round/>
            <a:headEnd/>
            <a:tailEnd/>
          </a:ln>
        </p:spPr>
        <p:txBody>
          <a:bodyPr anchor="ctr"/>
          <a:lstStyle/>
          <a:p>
            <a:endParaRPr lang="hu-HU"/>
          </a:p>
        </p:txBody>
      </p:sp>
      <p:sp>
        <p:nvSpPr>
          <p:cNvPr id="12297" name="Oval 65"/>
          <p:cNvSpPr>
            <a:spLocks noChangeArrowheads="1"/>
          </p:cNvSpPr>
          <p:nvPr/>
        </p:nvSpPr>
        <p:spPr bwMode="auto">
          <a:xfrm>
            <a:off x="4559301" y="1857375"/>
            <a:ext cx="3363913" cy="2876550"/>
          </a:xfrm>
          <a:prstGeom prst="ellipse">
            <a:avLst/>
          </a:prstGeom>
          <a:noFill/>
          <a:ln w="50800">
            <a:solidFill>
              <a:srgbClr val="800080"/>
            </a:solidFill>
            <a:round/>
            <a:headEnd/>
            <a:tailEnd/>
          </a:ln>
        </p:spPr>
        <p:txBody>
          <a:bodyPr anchor="ctr"/>
          <a:lstStyle/>
          <a:p>
            <a:endParaRPr lang="hu-HU"/>
          </a:p>
        </p:txBody>
      </p:sp>
      <p:sp>
        <p:nvSpPr>
          <p:cNvPr id="12298" name="AutoShape 66"/>
          <p:cNvSpPr>
            <a:spLocks noChangeArrowheads="1"/>
          </p:cNvSpPr>
          <p:nvPr/>
        </p:nvSpPr>
        <p:spPr bwMode="auto">
          <a:xfrm>
            <a:off x="800101" y="2733676"/>
            <a:ext cx="1758951" cy="365125"/>
          </a:xfrm>
          <a:prstGeom prst="roundRect">
            <a:avLst>
              <a:gd name="adj" fmla="val 16667"/>
            </a:avLst>
          </a:prstGeom>
          <a:solidFill>
            <a:srgbClr val="FFFFFF"/>
          </a:solidFill>
          <a:ln w="9525">
            <a:solidFill>
              <a:srgbClr val="000000"/>
            </a:solidFill>
            <a:round/>
            <a:headEnd/>
            <a:tailEnd/>
          </a:ln>
        </p:spPr>
        <p:txBody>
          <a:bodyPr lIns="6003" tIns="6003" rIns="6003" bIns="6003" anchor="ctr"/>
          <a:lstStyle/>
          <a:p>
            <a:pPr algn="ctr"/>
            <a:r>
              <a:rPr lang="hu-HU" sz="1200" b="1" dirty="0" smtClean="0">
                <a:solidFill>
                  <a:srgbClr val="000000"/>
                </a:solidFill>
                <a:latin typeface="Times New Roman" pitchFamily="18" charset="0"/>
                <a:cs typeface="Times New Roman" pitchFamily="18" charset="0"/>
              </a:rPr>
              <a:t>Káros kibocsátások</a:t>
            </a:r>
            <a:endParaRPr lang="hu-HU" sz="1200" b="1" dirty="0">
              <a:latin typeface="Times New Roman" pitchFamily="18" charset="0"/>
            </a:endParaRPr>
          </a:p>
        </p:txBody>
      </p:sp>
      <p:sp>
        <p:nvSpPr>
          <p:cNvPr id="12299" name="AutoShape 67"/>
          <p:cNvSpPr>
            <a:spLocks noChangeArrowheads="1"/>
          </p:cNvSpPr>
          <p:nvPr/>
        </p:nvSpPr>
        <p:spPr bwMode="auto">
          <a:xfrm>
            <a:off x="2952751" y="2395538"/>
            <a:ext cx="2574925" cy="296862"/>
          </a:xfrm>
          <a:prstGeom prst="roundRect">
            <a:avLst>
              <a:gd name="adj" fmla="val 16667"/>
            </a:avLst>
          </a:prstGeom>
          <a:solidFill>
            <a:srgbClr val="FFFFFF"/>
          </a:solidFill>
          <a:ln w="9525">
            <a:solidFill>
              <a:srgbClr val="000000"/>
            </a:solidFill>
            <a:round/>
            <a:headEnd/>
            <a:tailEnd/>
          </a:ln>
        </p:spPr>
        <p:txBody>
          <a:bodyPr lIns="6003" tIns="6003" rIns="6003" bIns="6003" anchor="ctr"/>
          <a:lstStyle/>
          <a:p>
            <a:pPr algn="ctr"/>
            <a:r>
              <a:rPr lang="hu-HU" sz="1200" b="1" dirty="0" smtClean="0">
                <a:solidFill>
                  <a:srgbClr val="000000"/>
                </a:solidFill>
                <a:latin typeface="Times New Roman" pitchFamily="18" charset="0"/>
                <a:cs typeface="Times New Roman" pitchFamily="18" charset="0"/>
              </a:rPr>
              <a:t>Hajtóanyag-takarékosság</a:t>
            </a:r>
            <a:endParaRPr lang="hu-HU" sz="1200" b="1" dirty="0">
              <a:latin typeface="Times New Roman" pitchFamily="18" charset="0"/>
            </a:endParaRPr>
          </a:p>
        </p:txBody>
      </p:sp>
      <p:sp>
        <p:nvSpPr>
          <p:cNvPr id="12300" name="AutoShape 68"/>
          <p:cNvSpPr>
            <a:spLocks noChangeArrowheads="1"/>
          </p:cNvSpPr>
          <p:nvPr/>
        </p:nvSpPr>
        <p:spPr bwMode="auto">
          <a:xfrm>
            <a:off x="2932113" y="2740025"/>
            <a:ext cx="2265363" cy="360363"/>
          </a:xfrm>
          <a:prstGeom prst="roundRect">
            <a:avLst>
              <a:gd name="adj" fmla="val 16667"/>
            </a:avLst>
          </a:prstGeom>
          <a:solidFill>
            <a:srgbClr val="FFFFFF"/>
          </a:solidFill>
          <a:ln w="9525">
            <a:solidFill>
              <a:srgbClr val="000000"/>
            </a:solidFill>
            <a:round/>
            <a:headEnd/>
            <a:tailEnd/>
          </a:ln>
        </p:spPr>
        <p:txBody>
          <a:bodyPr lIns="6003" tIns="6003" rIns="6003" bIns="6003" anchor="ctr"/>
          <a:lstStyle/>
          <a:p>
            <a:pPr algn="ctr"/>
            <a:r>
              <a:rPr lang="hu-HU" sz="1200" dirty="0" smtClean="0">
                <a:solidFill>
                  <a:srgbClr val="000000"/>
                </a:solidFill>
                <a:latin typeface="Times New Roman" pitchFamily="18" charset="0"/>
                <a:cs typeface="Times New Roman" pitchFamily="18" charset="0"/>
              </a:rPr>
              <a:t>Újrafelhasználhatóság</a:t>
            </a:r>
            <a:endParaRPr lang="hu-HU" sz="1200" dirty="0">
              <a:latin typeface="Times New Roman" pitchFamily="18" charset="0"/>
            </a:endParaRPr>
          </a:p>
        </p:txBody>
      </p:sp>
      <p:sp>
        <p:nvSpPr>
          <p:cNvPr id="12301" name="AutoShape 69"/>
          <p:cNvSpPr>
            <a:spLocks noChangeArrowheads="1"/>
          </p:cNvSpPr>
          <p:nvPr/>
        </p:nvSpPr>
        <p:spPr bwMode="auto">
          <a:xfrm>
            <a:off x="5267325" y="2728914"/>
            <a:ext cx="1539875" cy="339725"/>
          </a:xfrm>
          <a:prstGeom prst="roundRect">
            <a:avLst>
              <a:gd name="adj" fmla="val 16667"/>
            </a:avLst>
          </a:prstGeom>
          <a:solidFill>
            <a:srgbClr val="FFFFFF"/>
          </a:solidFill>
          <a:ln w="9525">
            <a:solidFill>
              <a:srgbClr val="000000"/>
            </a:solidFill>
            <a:round/>
            <a:headEnd/>
            <a:tailEnd/>
          </a:ln>
        </p:spPr>
        <p:txBody>
          <a:bodyPr lIns="6003" tIns="6003" rIns="6003" bIns="6003" anchor="ctr"/>
          <a:lstStyle/>
          <a:p>
            <a:pPr algn="ctr"/>
            <a:r>
              <a:rPr lang="hu-HU" sz="1200" dirty="0" smtClean="0">
                <a:solidFill>
                  <a:srgbClr val="000000"/>
                </a:solidFill>
                <a:latin typeface="Times New Roman" pitchFamily="18" charset="0"/>
                <a:cs typeface="Times New Roman" pitchFamily="18" charset="0"/>
              </a:rPr>
              <a:t>Megbízhatóság</a:t>
            </a:r>
            <a:endParaRPr lang="hu-HU" sz="1200" dirty="0">
              <a:latin typeface="Times New Roman" pitchFamily="18" charset="0"/>
            </a:endParaRPr>
          </a:p>
        </p:txBody>
      </p:sp>
      <p:sp>
        <p:nvSpPr>
          <p:cNvPr id="12302" name="AutoShape 70"/>
          <p:cNvSpPr>
            <a:spLocks noChangeArrowheads="1"/>
          </p:cNvSpPr>
          <p:nvPr/>
        </p:nvSpPr>
        <p:spPr bwMode="auto">
          <a:xfrm>
            <a:off x="6883400" y="2741614"/>
            <a:ext cx="896939" cy="333375"/>
          </a:xfrm>
          <a:prstGeom prst="roundRect">
            <a:avLst>
              <a:gd name="adj" fmla="val 16667"/>
            </a:avLst>
          </a:prstGeom>
          <a:solidFill>
            <a:srgbClr val="FFFFFF"/>
          </a:solidFill>
          <a:ln w="9525">
            <a:solidFill>
              <a:srgbClr val="000000"/>
            </a:solidFill>
            <a:round/>
            <a:headEnd/>
            <a:tailEnd/>
          </a:ln>
        </p:spPr>
        <p:txBody>
          <a:bodyPr lIns="6003" tIns="6003" rIns="6003" bIns="6003" anchor="ctr"/>
          <a:lstStyle/>
          <a:p>
            <a:pPr algn="ctr"/>
            <a:r>
              <a:rPr lang="hu-HU" sz="1200" dirty="0" smtClean="0">
                <a:solidFill>
                  <a:srgbClr val="000000"/>
                </a:solidFill>
                <a:latin typeface="Times New Roman" pitchFamily="18" charset="0"/>
                <a:cs typeface="Times New Roman" pitchFamily="18" charset="0"/>
              </a:rPr>
              <a:t>Komfort</a:t>
            </a:r>
            <a:endParaRPr lang="hu-HU" sz="1200" dirty="0">
              <a:latin typeface="Times New Roman" pitchFamily="18" charset="0"/>
            </a:endParaRPr>
          </a:p>
        </p:txBody>
      </p:sp>
      <p:sp>
        <p:nvSpPr>
          <p:cNvPr id="12303" name="AutoShape 71"/>
          <p:cNvSpPr>
            <a:spLocks noChangeArrowheads="1"/>
          </p:cNvSpPr>
          <p:nvPr/>
        </p:nvSpPr>
        <p:spPr bwMode="auto">
          <a:xfrm>
            <a:off x="2408239" y="3163889"/>
            <a:ext cx="3719512" cy="312737"/>
          </a:xfrm>
          <a:prstGeom prst="roundRect">
            <a:avLst>
              <a:gd name="adj" fmla="val 16667"/>
            </a:avLst>
          </a:prstGeom>
          <a:solidFill>
            <a:srgbClr val="FFFFFF"/>
          </a:solidFill>
          <a:ln w="9525">
            <a:solidFill>
              <a:srgbClr val="000000"/>
            </a:solidFill>
            <a:round/>
            <a:headEnd/>
            <a:tailEnd/>
          </a:ln>
        </p:spPr>
        <p:txBody>
          <a:bodyPr lIns="6003" tIns="6003" rIns="6003" bIns="6003" anchor="ctr"/>
          <a:lstStyle/>
          <a:p>
            <a:pPr algn="ctr"/>
            <a:r>
              <a:rPr lang="hu-HU" sz="1200" dirty="0" smtClean="0">
                <a:solidFill>
                  <a:srgbClr val="000000"/>
                </a:solidFill>
                <a:latin typeface="Times New Roman" pitchFamily="18" charset="0"/>
                <a:cs typeface="Times New Roman" pitchFamily="18" charset="0"/>
              </a:rPr>
              <a:t>Kevesebb karbantartás</a:t>
            </a:r>
            <a:endParaRPr lang="hu-HU" sz="1200" dirty="0">
              <a:latin typeface="Times New Roman" pitchFamily="18" charset="0"/>
            </a:endParaRPr>
          </a:p>
        </p:txBody>
      </p:sp>
      <p:sp>
        <p:nvSpPr>
          <p:cNvPr id="12304" name="AutoShape 72"/>
          <p:cNvSpPr>
            <a:spLocks noChangeArrowheads="1"/>
          </p:cNvSpPr>
          <p:nvPr/>
        </p:nvSpPr>
        <p:spPr bwMode="auto">
          <a:xfrm>
            <a:off x="1214437" y="3930650"/>
            <a:ext cx="3230563" cy="398463"/>
          </a:xfrm>
          <a:prstGeom prst="roundRect">
            <a:avLst>
              <a:gd name="adj" fmla="val 16667"/>
            </a:avLst>
          </a:prstGeom>
          <a:solidFill>
            <a:srgbClr val="FFFFFF"/>
          </a:solidFill>
          <a:ln w="9525">
            <a:solidFill>
              <a:srgbClr val="000000"/>
            </a:solidFill>
            <a:round/>
            <a:headEnd/>
            <a:tailEnd/>
          </a:ln>
        </p:spPr>
        <p:txBody>
          <a:bodyPr lIns="6003" tIns="6003" rIns="6003" bIns="6003" anchor="ctr"/>
          <a:lstStyle/>
          <a:p>
            <a:pPr algn="ctr"/>
            <a:r>
              <a:rPr lang="hu-HU" sz="1200" b="1" dirty="0" smtClean="0">
                <a:solidFill>
                  <a:srgbClr val="000000"/>
                </a:solidFill>
                <a:latin typeface="Times New Roman" pitchFamily="18" charset="0"/>
                <a:cs typeface="Times New Roman" pitchFamily="18" charset="0"/>
              </a:rPr>
              <a:t>Kormányzati intézkedések</a:t>
            </a:r>
            <a:endParaRPr lang="hu-HU" sz="1200" b="1" dirty="0">
              <a:latin typeface="Times New Roman" pitchFamily="18" charset="0"/>
            </a:endParaRPr>
          </a:p>
        </p:txBody>
      </p:sp>
      <p:sp>
        <p:nvSpPr>
          <p:cNvPr id="12305" name="AutoShape 73"/>
          <p:cNvSpPr>
            <a:spLocks noChangeArrowheads="1"/>
          </p:cNvSpPr>
          <p:nvPr/>
        </p:nvSpPr>
        <p:spPr bwMode="auto">
          <a:xfrm>
            <a:off x="5119689" y="3948114"/>
            <a:ext cx="2298700" cy="398462"/>
          </a:xfrm>
          <a:prstGeom prst="roundRect">
            <a:avLst>
              <a:gd name="adj" fmla="val 16667"/>
            </a:avLst>
          </a:prstGeom>
          <a:solidFill>
            <a:srgbClr val="FFFFFF"/>
          </a:solidFill>
          <a:ln w="9525">
            <a:solidFill>
              <a:srgbClr val="000000"/>
            </a:solidFill>
            <a:round/>
            <a:headEnd/>
            <a:tailEnd/>
          </a:ln>
        </p:spPr>
        <p:txBody>
          <a:bodyPr lIns="6003" tIns="6003" rIns="6003" bIns="6003" anchor="ctr"/>
          <a:lstStyle/>
          <a:p>
            <a:pPr algn="ctr"/>
            <a:r>
              <a:rPr lang="hu-HU" sz="1200" dirty="0" smtClean="0">
                <a:solidFill>
                  <a:srgbClr val="000000"/>
                </a:solidFill>
                <a:latin typeface="Times New Roman" pitchFamily="18" charset="0"/>
                <a:cs typeface="Times New Roman" pitchFamily="18" charset="0"/>
              </a:rPr>
              <a:t>Kis költségek</a:t>
            </a:r>
            <a:endParaRPr lang="hu-HU" sz="1200" dirty="0">
              <a:latin typeface="Times New Roman" pitchFamily="18" charset="0"/>
            </a:endParaRPr>
          </a:p>
        </p:txBody>
      </p:sp>
      <p:sp>
        <p:nvSpPr>
          <p:cNvPr id="12306" name="AutoShape 74"/>
          <p:cNvSpPr>
            <a:spLocks noChangeArrowheads="1"/>
          </p:cNvSpPr>
          <p:nvPr/>
        </p:nvSpPr>
        <p:spPr bwMode="auto">
          <a:xfrm>
            <a:off x="1063625" y="4845050"/>
            <a:ext cx="2468563" cy="771525"/>
          </a:xfrm>
          <a:prstGeom prst="roundRect">
            <a:avLst>
              <a:gd name="adj" fmla="val 16667"/>
            </a:avLst>
          </a:prstGeom>
          <a:solidFill>
            <a:srgbClr val="FFFFFF"/>
          </a:solidFill>
          <a:ln w="9525">
            <a:solidFill>
              <a:srgbClr val="000000"/>
            </a:solidFill>
            <a:round/>
            <a:headEnd/>
            <a:tailEnd/>
          </a:ln>
        </p:spPr>
        <p:txBody>
          <a:bodyPr lIns="6003" tIns="6003" rIns="6003" bIns="6003" anchor="ctr"/>
          <a:lstStyle/>
          <a:p>
            <a:pPr algn="ctr"/>
            <a:r>
              <a:rPr lang="hu-HU" sz="1200" dirty="0" smtClean="0">
                <a:solidFill>
                  <a:srgbClr val="000000"/>
                </a:solidFill>
                <a:latin typeface="Times New Roman" pitchFamily="18" charset="0"/>
                <a:cs typeface="Times New Roman" pitchFamily="18" charset="0"/>
              </a:rPr>
              <a:t>Motortechnológia</a:t>
            </a:r>
            <a:endParaRPr lang="hu-HU" sz="1200" dirty="0">
              <a:latin typeface="Times New Roman" pitchFamily="18" charset="0"/>
            </a:endParaRPr>
          </a:p>
          <a:p>
            <a:pPr algn="ctr" eaLnBrk="0" hangingPunct="0"/>
            <a:endParaRPr lang="hu-HU" sz="1200" b="1" dirty="0">
              <a:solidFill>
                <a:srgbClr val="000000"/>
              </a:solidFill>
              <a:latin typeface="Times New Roman" pitchFamily="18" charset="0"/>
            </a:endParaRPr>
          </a:p>
          <a:p>
            <a:pPr algn="ctr" eaLnBrk="0" hangingPunct="0"/>
            <a:r>
              <a:rPr lang="hu-HU" sz="1200" b="1" dirty="0" smtClean="0">
                <a:solidFill>
                  <a:srgbClr val="000000"/>
                </a:solidFill>
                <a:latin typeface="Times New Roman" pitchFamily="18" charset="0"/>
                <a:cs typeface="Times New Roman" pitchFamily="18" charset="0"/>
              </a:rPr>
              <a:t>Hajtóanyag-technológia</a:t>
            </a:r>
            <a:endParaRPr lang="hu-HU" sz="1200" b="1" dirty="0">
              <a:latin typeface="Times New Roman" pitchFamily="18" charset="0"/>
            </a:endParaRPr>
          </a:p>
        </p:txBody>
      </p:sp>
      <p:sp>
        <p:nvSpPr>
          <p:cNvPr id="12307" name="AutoShape 75"/>
          <p:cNvSpPr>
            <a:spLocks noChangeArrowheads="1"/>
          </p:cNvSpPr>
          <p:nvPr/>
        </p:nvSpPr>
        <p:spPr bwMode="auto">
          <a:xfrm>
            <a:off x="5064126" y="4845050"/>
            <a:ext cx="2486025" cy="771525"/>
          </a:xfrm>
          <a:prstGeom prst="roundRect">
            <a:avLst>
              <a:gd name="adj" fmla="val 16667"/>
            </a:avLst>
          </a:prstGeom>
          <a:solidFill>
            <a:srgbClr val="FFFFFF"/>
          </a:solidFill>
          <a:ln w="9525">
            <a:solidFill>
              <a:srgbClr val="000000"/>
            </a:solidFill>
            <a:round/>
            <a:headEnd/>
            <a:tailEnd/>
          </a:ln>
        </p:spPr>
        <p:txBody>
          <a:bodyPr lIns="6003" tIns="6003" rIns="6003" bIns="6003" anchor="ctr"/>
          <a:lstStyle/>
          <a:p>
            <a:pPr algn="ctr"/>
            <a:r>
              <a:rPr lang="hu-HU" sz="1200" b="1" dirty="0" err="1" smtClean="0">
                <a:solidFill>
                  <a:srgbClr val="000000"/>
                </a:solidFill>
                <a:latin typeface="Times New Roman" pitchFamily="18" charset="0"/>
                <a:cs typeface="Times New Roman" pitchFamily="18" charset="0"/>
              </a:rPr>
              <a:t>Tribológia</a:t>
            </a:r>
            <a:endParaRPr lang="hu-HU" sz="1200" b="1" dirty="0" smtClean="0">
              <a:latin typeface="Times New Roman" pitchFamily="18" charset="0"/>
            </a:endParaRPr>
          </a:p>
          <a:p>
            <a:pPr algn="ctr" eaLnBrk="0" hangingPunct="0"/>
            <a:endParaRPr lang="hu-HU" sz="1200" b="1" dirty="0">
              <a:solidFill>
                <a:srgbClr val="000000"/>
              </a:solidFill>
              <a:latin typeface="Times New Roman" pitchFamily="18" charset="0"/>
            </a:endParaRPr>
          </a:p>
          <a:p>
            <a:pPr algn="ctr" eaLnBrk="0" hangingPunct="0"/>
            <a:r>
              <a:rPr lang="hu-HU" sz="1200" b="1" dirty="0" smtClean="0">
                <a:solidFill>
                  <a:srgbClr val="000000"/>
                </a:solidFill>
                <a:latin typeface="Times New Roman" pitchFamily="18" charset="0"/>
                <a:cs typeface="Times New Roman" pitchFamily="18" charset="0"/>
              </a:rPr>
              <a:t>Motorolaj-technológia</a:t>
            </a:r>
            <a:endParaRPr lang="hu-HU" sz="1200" b="1" dirty="0">
              <a:latin typeface="Times New Roman" pitchFamily="18" charset="0"/>
            </a:endParaRPr>
          </a:p>
        </p:txBody>
      </p:sp>
      <p:sp>
        <p:nvSpPr>
          <p:cNvPr id="12308" name="Line 76"/>
          <p:cNvSpPr>
            <a:spLocks noChangeShapeType="1"/>
          </p:cNvSpPr>
          <p:nvPr/>
        </p:nvSpPr>
        <p:spPr bwMode="auto">
          <a:xfrm>
            <a:off x="4311651" y="4410076"/>
            <a:ext cx="1588" cy="785813"/>
          </a:xfrm>
          <a:prstGeom prst="line">
            <a:avLst/>
          </a:prstGeom>
          <a:noFill/>
          <a:ln w="152400">
            <a:solidFill>
              <a:srgbClr val="000000"/>
            </a:solidFill>
            <a:round/>
            <a:headEnd type="none" w="sm" len="sm"/>
            <a:tailEnd type="triangle" w="sm" len="sm"/>
          </a:ln>
        </p:spPr>
        <p:txBody>
          <a:bodyPr anchor="ctr"/>
          <a:lstStyle/>
          <a:p>
            <a:endParaRPr lang="hu-HU"/>
          </a:p>
        </p:txBody>
      </p:sp>
      <p:sp>
        <p:nvSpPr>
          <p:cNvPr id="12309" name="Line 77"/>
          <p:cNvSpPr>
            <a:spLocks noChangeShapeType="1"/>
          </p:cNvSpPr>
          <p:nvPr/>
        </p:nvSpPr>
        <p:spPr bwMode="auto">
          <a:xfrm flipH="1">
            <a:off x="3643314" y="5233988"/>
            <a:ext cx="449263" cy="1587"/>
          </a:xfrm>
          <a:prstGeom prst="line">
            <a:avLst/>
          </a:prstGeom>
          <a:noFill/>
          <a:ln w="101600">
            <a:solidFill>
              <a:srgbClr val="000000"/>
            </a:solidFill>
            <a:round/>
            <a:headEnd type="none" w="sm" len="sm"/>
            <a:tailEnd type="triangle" w="sm" len="sm"/>
          </a:ln>
        </p:spPr>
        <p:txBody>
          <a:bodyPr anchor="ctr"/>
          <a:lstStyle/>
          <a:p>
            <a:endParaRPr lang="hu-HU"/>
          </a:p>
        </p:txBody>
      </p:sp>
      <p:sp>
        <p:nvSpPr>
          <p:cNvPr id="12310" name="Line 78"/>
          <p:cNvSpPr>
            <a:spLocks noChangeShapeType="1"/>
          </p:cNvSpPr>
          <p:nvPr/>
        </p:nvSpPr>
        <p:spPr bwMode="auto">
          <a:xfrm>
            <a:off x="4506914" y="5237163"/>
            <a:ext cx="449263" cy="0"/>
          </a:xfrm>
          <a:prstGeom prst="line">
            <a:avLst/>
          </a:prstGeom>
          <a:noFill/>
          <a:ln w="101600">
            <a:solidFill>
              <a:srgbClr val="000000"/>
            </a:solidFill>
            <a:round/>
            <a:headEnd type="none" w="sm" len="sm"/>
            <a:tailEnd type="triangle" w="sm" len="sm"/>
          </a:ln>
        </p:spPr>
        <p:txBody>
          <a:bodyPr anchor="ctr"/>
          <a:lstStyle/>
          <a:p>
            <a:endParaRPr lang="hu-HU"/>
          </a:p>
        </p:txBody>
      </p:sp>
      <p:sp>
        <p:nvSpPr>
          <p:cNvPr id="12311" name="AutoShape 79"/>
          <p:cNvSpPr>
            <a:spLocks noChangeArrowheads="1"/>
          </p:cNvSpPr>
          <p:nvPr/>
        </p:nvSpPr>
        <p:spPr bwMode="auto">
          <a:xfrm>
            <a:off x="835026" y="2276476"/>
            <a:ext cx="2095500" cy="366713"/>
          </a:xfrm>
          <a:prstGeom prst="roundRect">
            <a:avLst>
              <a:gd name="adj" fmla="val 16667"/>
            </a:avLst>
          </a:prstGeom>
          <a:noFill/>
          <a:ln w="317500">
            <a:noFill/>
            <a:round/>
            <a:headEnd/>
            <a:tailEnd/>
          </a:ln>
        </p:spPr>
        <p:txBody>
          <a:bodyPr lIns="6003" tIns="6003" rIns="6003" bIns="6003" anchor="ctr"/>
          <a:lstStyle/>
          <a:p>
            <a:pPr algn="ctr"/>
            <a:r>
              <a:rPr lang="hu-HU" sz="1200" b="1">
                <a:solidFill>
                  <a:srgbClr val="000000"/>
                </a:solidFill>
                <a:latin typeface="Times New Roman" pitchFamily="18" charset="0"/>
                <a:cs typeface="Times New Roman" pitchFamily="18" charset="0"/>
              </a:rPr>
              <a:t>   KÖRNYEZETVÉDELEM</a:t>
            </a:r>
            <a:endParaRPr lang="hu-HU" sz="1200" b="1">
              <a:latin typeface="Times New Roman" pitchFamily="18" charset="0"/>
            </a:endParaRPr>
          </a:p>
        </p:txBody>
      </p:sp>
      <p:sp>
        <p:nvSpPr>
          <p:cNvPr id="12312" name="AutoShape 80"/>
          <p:cNvSpPr>
            <a:spLocks noChangeArrowheads="1"/>
          </p:cNvSpPr>
          <p:nvPr/>
        </p:nvSpPr>
        <p:spPr bwMode="auto">
          <a:xfrm>
            <a:off x="3068640" y="1951039"/>
            <a:ext cx="2420937" cy="307975"/>
          </a:xfrm>
          <a:prstGeom prst="roundRect">
            <a:avLst>
              <a:gd name="adj" fmla="val 16667"/>
            </a:avLst>
          </a:prstGeom>
          <a:noFill/>
          <a:ln w="317500">
            <a:noFill/>
            <a:round/>
            <a:headEnd/>
            <a:tailEnd/>
          </a:ln>
        </p:spPr>
        <p:txBody>
          <a:bodyPr lIns="6003" tIns="6003" rIns="6003" bIns="6003" anchor="ctr"/>
          <a:lstStyle/>
          <a:p>
            <a:pPr algn="ctr"/>
            <a:r>
              <a:rPr lang="hu-HU" sz="1200" b="1">
                <a:solidFill>
                  <a:srgbClr val="000000"/>
                </a:solidFill>
                <a:latin typeface="Times New Roman" pitchFamily="18" charset="0"/>
                <a:cs typeface="Times New Roman" pitchFamily="18" charset="0"/>
              </a:rPr>
              <a:t>KÉSZLETEK</a:t>
            </a:r>
          </a:p>
          <a:p>
            <a:pPr algn="ctr"/>
            <a:r>
              <a:rPr lang="hu-HU" sz="1200" b="1">
                <a:solidFill>
                  <a:srgbClr val="000000"/>
                </a:solidFill>
                <a:latin typeface="Times New Roman" pitchFamily="18" charset="0"/>
                <a:cs typeface="Times New Roman" pitchFamily="18" charset="0"/>
              </a:rPr>
              <a:t> FELHASZNÁLÁSA</a:t>
            </a:r>
            <a:endParaRPr lang="hu-HU" sz="1200" b="1">
              <a:latin typeface="Times New Roman" pitchFamily="18" charset="0"/>
            </a:endParaRPr>
          </a:p>
        </p:txBody>
      </p:sp>
      <p:sp>
        <p:nvSpPr>
          <p:cNvPr id="12313" name="AutoShape 81"/>
          <p:cNvSpPr>
            <a:spLocks noChangeArrowheads="1"/>
          </p:cNvSpPr>
          <p:nvPr/>
        </p:nvSpPr>
        <p:spPr bwMode="auto">
          <a:xfrm>
            <a:off x="5432425" y="2155825"/>
            <a:ext cx="2020888" cy="457200"/>
          </a:xfrm>
          <a:prstGeom prst="roundRect">
            <a:avLst>
              <a:gd name="adj" fmla="val 16667"/>
            </a:avLst>
          </a:prstGeom>
          <a:noFill/>
          <a:ln w="50800">
            <a:noFill/>
            <a:round/>
            <a:headEnd/>
            <a:tailEnd/>
          </a:ln>
        </p:spPr>
        <p:txBody>
          <a:bodyPr lIns="6003" tIns="6003" rIns="6003" bIns="6003" anchor="ctr"/>
          <a:lstStyle/>
          <a:p>
            <a:pPr algn="ctr"/>
            <a:r>
              <a:rPr lang="hu-HU" sz="1200" b="1">
                <a:solidFill>
                  <a:srgbClr val="000000"/>
                </a:solidFill>
                <a:latin typeface="Times New Roman" pitchFamily="18" charset="0"/>
                <a:cs typeface="Times New Roman" pitchFamily="18" charset="0"/>
              </a:rPr>
              <a:t>FOGYASZTÓI IGÉNYEK KIELÉGÍTÉSE</a:t>
            </a:r>
            <a:endParaRPr lang="hu-HU" sz="1200" b="1">
              <a:latin typeface="Times New Roman" pitchFamily="18" charset="0"/>
            </a:endParaRPr>
          </a:p>
        </p:txBody>
      </p:sp>
      <p:sp>
        <p:nvSpPr>
          <p:cNvPr id="12314" name="Oval 82"/>
          <p:cNvSpPr>
            <a:spLocks noChangeArrowheads="1"/>
          </p:cNvSpPr>
          <p:nvPr/>
        </p:nvSpPr>
        <p:spPr bwMode="auto">
          <a:xfrm>
            <a:off x="2998788" y="5422900"/>
            <a:ext cx="2728912" cy="914400"/>
          </a:xfrm>
          <a:prstGeom prst="ellipse">
            <a:avLst/>
          </a:prstGeom>
          <a:noFill/>
          <a:ln w="38100">
            <a:solidFill>
              <a:srgbClr val="00FF00"/>
            </a:solidFill>
            <a:round/>
            <a:headEnd/>
            <a:tailEnd/>
          </a:ln>
        </p:spPr>
        <p:txBody>
          <a:bodyPr anchor="ctr"/>
          <a:lstStyle/>
          <a:p>
            <a:endParaRPr lang="hu-HU"/>
          </a:p>
        </p:txBody>
      </p:sp>
      <p:sp>
        <p:nvSpPr>
          <p:cNvPr id="12315" name="Text Box 83"/>
          <p:cNvSpPr txBox="1">
            <a:spLocks noChangeArrowheads="1"/>
          </p:cNvSpPr>
          <p:nvPr/>
        </p:nvSpPr>
        <p:spPr bwMode="auto">
          <a:xfrm>
            <a:off x="3370263" y="5629276"/>
            <a:ext cx="1962151" cy="493713"/>
          </a:xfrm>
          <a:prstGeom prst="rect">
            <a:avLst/>
          </a:prstGeom>
          <a:solidFill>
            <a:srgbClr val="FFFFFF"/>
          </a:solidFill>
          <a:ln w="9525">
            <a:noFill/>
            <a:miter lim="800000"/>
            <a:headEnd/>
            <a:tailEnd/>
          </a:ln>
        </p:spPr>
        <p:txBody>
          <a:bodyPr lIns="66166" tIns="33083" rIns="66166" bIns="33083" anchor="ctr"/>
          <a:lstStyle/>
          <a:p>
            <a:pPr algn="ctr"/>
            <a:r>
              <a:rPr lang="hu-HU" sz="1200" b="1">
                <a:solidFill>
                  <a:srgbClr val="000000"/>
                </a:solidFill>
                <a:latin typeface="Times New Roman" pitchFamily="18" charset="0"/>
                <a:cs typeface="Times New Roman" pitchFamily="18" charset="0"/>
              </a:rPr>
              <a:t>UTÓÁTALAKÍTÓ KATALIZÁTOROK</a:t>
            </a:r>
            <a:endParaRPr lang="hu-HU" sz="1200" b="1">
              <a:latin typeface="Times New Roman" pitchFamily="18" charset="0"/>
            </a:endParaRPr>
          </a:p>
        </p:txBody>
      </p:sp>
      <p:sp>
        <p:nvSpPr>
          <p:cNvPr id="12316" name="AutoShape 84"/>
          <p:cNvSpPr>
            <a:spLocks noChangeArrowheads="1"/>
          </p:cNvSpPr>
          <p:nvPr/>
        </p:nvSpPr>
        <p:spPr bwMode="auto">
          <a:xfrm>
            <a:off x="4211640" y="5246689"/>
            <a:ext cx="211137" cy="357187"/>
          </a:xfrm>
          <a:prstGeom prst="upArrow">
            <a:avLst>
              <a:gd name="adj1" fmla="val 49713"/>
              <a:gd name="adj2" fmla="val 72635"/>
            </a:avLst>
          </a:prstGeom>
          <a:solidFill>
            <a:srgbClr val="000000"/>
          </a:solidFill>
          <a:ln w="9525">
            <a:solidFill>
              <a:srgbClr val="000000"/>
            </a:solidFill>
            <a:miter lim="800000"/>
            <a:headEnd/>
            <a:tailEnd/>
          </a:ln>
        </p:spPr>
        <p:txBody>
          <a:bodyPr anchor="ctr"/>
          <a:lstStyle/>
          <a:p>
            <a:endParaRPr lang="hu-HU"/>
          </a:p>
        </p:txBody>
      </p:sp>
      <p:sp>
        <p:nvSpPr>
          <p:cNvPr id="12317" name="AutoShape 85"/>
          <p:cNvSpPr>
            <a:spLocks noChangeArrowheads="1"/>
          </p:cNvSpPr>
          <p:nvPr/>
        </p:nvSpPr>
        <p:spPr bwMode="auto">
          <a:xfrm>
            <a:off x="2398713" y="3535364"/>
            <a:ext cx="3719512" cy="312737"/>
          </a:xfrm>
          <a:prstGeom prst="roundRect">
            <a:avLst>
              <a:gd name="adj" fmla="val 16667"/>
            </a:avLst>
          </a:prstGeom>
          <a:solidFill>
            <a:srgbClr val="FFFFFF"/>
          </a:solidFill>
          <a:ln w="9525">
            <a:solidFill>
              <a:srgbClr val="000000"/>
            </a:solidFill>
            <a:round/>
            <a:headEnd/>
            <a:tailEnd/>
          </a:ln>
        </p:spPr>
        <p:txBody>
          <a:bodyPr lIns="6003" tIns="6003" rIns="6003" bIns="6003" anchor="ctr"/>
          <a:lstStyle/>
          <a:p>
            <a:pPr algn="ctr"/>
            <a:r>
              <a:rPr lang="hu-HU" sz="1200" b="1" dirty="0" smtClean="0">
                <a:solidFill>
                  <a:srgbClr val="000000"/>
                </a:solidFill>
                <a:latin typeface="Times New Roman" pitchFamily="18" charset="0"/>
                <a:cs typeface="Times New Roman" pitchFamily="18" charset="0"/>
              </a:rPr>
              <a:t>Általános hajtóanyag-minőség</a:t>
            </a:r>
            <a:endParaRPr lang="hu-HU" sz="1200" b="1" dirty="0">
              <a:latin typeface="Times New Roman" pitchFamily="18"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fontScale="90000"/>
          </a:bodyPr>
          <a:lstStyle/>
          <a:p>
            <a:r>
              <a:rPr lang="hu-HU" sz="3100" b="1" dirty="0" smtClean="0">
                <a:effectLst>
                  <a:outerShdw blurRad="38100" dist="38100" dir="2700000" algn="tl">
                    <a:srgbClr val="000000">
                      <a:alpha val="43137"/>
                    </a:srgbClr>
                  </a:outerShdw>
                </a:effectLst>
                <a:latin typeface="Arial" pitchFamily="34" charset="0"/>
                <a:cs typeface="Arial" pitchFamily="34" charset="0"/>
              </a:rPr>
              <a:t>Miért?</a:t>
            </a:r>
            <a:r>
              <a:rPr lang="hu-HU" sz="2800" b="1" dirty="0" smtClean="0">
                <a:effectLst>
                  <a:outerShdw blurRad="38100" dist="38100" dir="2700000" algn="tl">
                    <a:srgbClr val="000000">
                      <a:alpha val="43137"/>
                    </a:srgbClr>
                  </a:outerShdw>
                </a:effectLst>
                <a:latin typeface="Arial" pitchFamily="34" charset="0"/>
                <a:cs typeface="Arial" pitchFamily="34" charset="0"/>
              </a:rPr>
              <a:t/>
            </a:r>
            <a:br>
              <a:rPr lang="hu-HU" sz="2800" b="1" dirty="0" smtClean="0">
                <a:effectLst>
                  <a:outerShdw blurRad="38100" dist="38100" dir="2700000" algn="tl">
                    <a:srgbClr val="000000">
                      <a:alpha val="43137"/>
                    </a:srgbClr>
                  </a:outerShdw>
                </a:effectLst>
                <a:latin typeface="Arial" pitchFamily="34" charset="0"/>
                <a:cs typeface="Arial" pitchFamily="34" charset="0"/>
              </a:rPr>
            </a:br>
            <a:r>
              <a:rPr lang="hu-HU" sz="2800" b="1" dirty="0" smtClean="0">
                <a:effectLst>
                  <a:outerShdw blurRad="38100" dist="38100" dir="2700000" algn="tl">
                    <a:srgbClr val="000000">
                      <a:alpha val="43137"/>
                    </a:srgbClr>
                  </a:outerShdw>
                </a:effectLst>
                <a:latin typeface="Arial" pitchFamily="34" charset="0"/>
                <a:cs typeface="Arial" pitchFamily="34" charset="0"/>
              </a:rPr>
              <a:t>- folyamatos kihívásokkal (éghajlatváltozás, importfüggőség, foglalkoztatás stb.) küzdő terület</a:t>
            </a:r>
            <a:br>
              <a:rPr lang="hu-HU" sz="2800" b="1" dirty="0" smtClean="0">
                <a:effectLst>
                  <a:outerShdw blurRad="38100" dist="38100" dir="2700000" algn="tl">
                    <a:srgbClr val="000000">
                      <a:alpha val="43137"/>
                    </a:srgbClr>
                  </a:outerShdw>
                </a:effectLst>
                <a:latin typeface="Arial" pitchFamily="34" charset="0"/>
                <a:cs typeface="Arial" pitchFamily="34" charset="0"/>
              </a:rPr>
            </a:br>
            <a:r>
              <a:rPr lang="hu-HU" sz="2800" b="1" dirty="0" smtClean="0">
                <a:effectLst>
                  <a:outerShdw blurRad="38100" dist="38100" dir="2700000" algn="tl">
                    <a:srgbClr val="000000">
                      <a:alpha val="43137"/>
                    </a:srgbClr>
                  </a:outerShdw>
                </a:effectLst>
                <a:latin typeface="Arial" pitchFamily="34" charset="0"/>
                <a:cs typeface="Arial" pitchFamily="34" charset="0"/>
              </a:rPr>
              <a:t>- a világ legnagyobb (tőkeerős) cégei művelik</a:t>
            </a:r>
            <a:br>
              <a:rPr lang="hu-HU" sz="2800" b="1" dirty="0" smtClean="0">
                <a:effectLst>
                  <a:outerShdw blurRad="38100" dist="38100" dir="2700000" algn="tl">
                    <a:srgbClr val="000000">
                      <a:alpha val="43137"/>
                    </a:srgbClr>
                  </a:outerShdw>
                </a:effectLst>
                <a:latin typeface="Arial" pitchFamily="34" charset="0"/>
                <a:cs typeface="Arial" pitchFamily="34" charset="0"/>
              </a:rPr>
            </a:br>
            <a:r>
              <a:rPr lang="hu-HU" sz="2800" b="1" dirty="0" smtClean="0">
                <a:effectLst>
                  <a:outerShdw blurRad="38100" dist="38100" dir="2700000" algn="tl">
                    <a:srgbClr val="000000">
                      <a:alpha val="43137"/>
                    </a:srgbClr>
                  </a:outerShdw>
                </a:effectLst>
                <a:latin typeface="Arial" pitchFamily="34" charset="0"/>
                <a:cs typeface="Arial" pitchFamily="34" charset="0"/>
              </a:rPr>
              <a:t>- a kőolaj-feldolgozás és a járműgyártás kimagasló jövedelmet adó ágazatok Magyarországon</a:t>
            </a:r>
            <a:br>
              <a:rPr lang="hu-HU" sz="2800" b="1" dirty="0" smtClean="0">
                <a:effectLst>
                  <a:outerShdw blurRad="38100" dist="38100" dir="2700000" algn="tl">
                    <a:srgbClr val="000000">
                      <a:alpha val="43137"/>
                    </a:srgbClr>
                  </a:outerShdw>
                </a:effectLst>
                <a:latin typeface="Arial" pitchFamily="34" charset="0"/>
                <a:cs typeface="Arial" pitchFamily="34" charset="0"/>
              </a:rPr>
            </a:br>
            <a:r>
              <a:rPr lang="hu-HU" sz="2800" b="1" dirty="0" smtClean="0">
                <a:effectLst>
                  <a:outerShdw blurRad="38100" dist="38100" dir="2700000" algn="tl">
                    <a:srgbClr val="000000">
                      <a:alpha val="43137"/>
                    </a:srgbClr>
                  </a:outerShdw>
                </a:effectLst>
                <a:latin typeface="Arial" pitchFamily="34" charset="0"/>
                <a:cs typeface="Arial" pitchFamily="34" charset="0"/>
              </a:rPr>
              <a:t> </a:t>
            </a:r>
            <a:endParaRPr lang="hu-HU"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Alcím 2"/>
          <p:cNvSpPr>
            <a:spLocks noGrp="1"/>
          </p:cNvSpPr>
          <p:nvPr>
            <p:ph type="subTitle" idx="1"/>
          </p:nvPr>
        </p:nvSpPr>
        <p:spPr/>
        <p:txBody>
          <a:bodyPr/>
          <a:lstStyle/>
          <a:p>
            <a:endParaRPr lang="hu-H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3847</Words>
  <Application>Microsoft Office PowerPoint</Application>
  <PresentationFormat>Diavetítés a képernyőre (4:3 oldalarány)</PresentationFormat>
  <Paragraphs>771</Paragraphs>
  <Slides>35</Slides>
  <Notes>11</Notes>
  <HiddenSlides>0</HiddenSlides>
  <MMClips>0</MMClips>
  <ScaleCrop>false</ScaleCrop>
  <HeadingPairs>
    <vt:vector size="4" baseType="variant">
      <vt:variant>
        <vt:lpstr>Téma</vt:lpstr>
      </vt:variant>
      <vt:variant>
        <vt:i4>1</vt:i4>
      </vt:variant>
      <vt:variant>
        <vt:lpstr>Diacímek</vt:lpstr>
      </vt:variant>
      <vt:variant>
        <vt:i4>35</vt:i4>
      </vt:variant>
    </vt:vector>
  </HeadingPairs>
  <TitlesOfParts>
    <vt:vector size="36" baseType="lpstr">
      <vt:lpstr>Office-téma</vt:lpstr>
      <vt:lpstr>Korszerű motorhajtóanyagok és kenőanyagok  </vt:lpstr>
      <vt:lpstr>Mit? - közlekedési hajtóanyagok - kenőanyagok</vt:lpstr>
      <vt:lpstr>Közlekedési hajtóanyagok (fuels, kraftstoff, topliva)</vt:lpstr>
      <vt:lpstr>Coverage of transport modes and travel range by the main convential and alternative fuels</vt:lpstr>
      <vt:lpstr>Kenőanyagok (lubricants, Schmiermittel, smazki)</vt:lpstr>
      <vt:lpstr>Közlekedési hajtóanyagok felhasználói (powertrains, Craftfahrzeug, transmissiya)</vt:lpstr>
      <vt:lpstr>A motorhajtóanyagok típusát és minőségét befolyásoló tényezők </vt:lpstr>
      <vt:lpstr>A gépjárműgyártás változásait és tendenciáit befolyásoló tényezők </vt:lpstr>
      <vt:lpstr>Miért? - folyamatos kihívásokkal (éghajlatváltozás, importfüggőség, foglalkoztatás stb.) küzdő terület - a világ legnagyobb (tőkeerős) cégei művelik - a kőolaj-feldolgozás és a járműgyártás kimagasló jövedelmet adó ágazatok Magyarországon  </vt:lpstr>
      <vt:lpstr>World energy consumption in CMO (cubic mile of oil) per year</vt:lpstr>
      <vt:lpstr>Choosing the future energy system</vt:lpstr>
      <vt:lpstr>All sectors need to contribute</vt:lpstr>
      <vt:lpstr>Transport 2020 targets to reach 2DS</vt:lpstr>
      <vt:lpstr>The extended 2DS – transport</vt:lpstr>
      <vt:lpstr>Emission factors of different transport fuels</vt:lpstr>
      <vt:lpstr>Transport : Additional investments</vt:lpstr>
      <vt:lpstr>Ten goals for a competitive, resourse efficient transport system for 60% GHG emissions reduction target (1/3)</vt:lpstr>
      <vt:lpstr>Ten goals for a competitive, resourse efficient transport system for 60% GHG emissions reduction target (2/3)</vt:lpstr>
      <vt:lpstr>Ten goals for a competitive, resourse efficient transport system for 60% GHG emissions reduction target (3/3)</vt:lpstr>
      <vt:lpstr>20. dia</vt:lpstr>
      <vt:lpstr>EU Climate and Energy Package (20-20-20)</vt:lpstr>
      <vt:lpstr>Talking points “CO2 in EU Transport” Well-to-wheel analysis should form the basis for for policy developments</vt:lpstr>
      <vt:lpstr>CO2 emissions limits for vans</vt:lpstr>
      <vt:lpstr>Pending proposals to ‘overhaul’ energy taxation </vt:lpstr>
      <vt:lpstr>EU alternative fuels strategy for 2020, issued in 2013</vt:lpstr>
      <vt:lpstr>For Light Duty Vehicles an evolutionary roadmap may deliver substantial CO2 improvements by a variety of technologies….. </vt:lpstr>
      <vt:lpstr>……as well as for Heavy Duty Vehicles in addressing rolling resistance, aerodynamic drag and drive-train efficiency improvements.</vt:lpstr>
      <vt:lpstr>Aviation: By 2020, technology improvements will reduce fuel consumption by 21 %; up to 50 % beyond 2020</vt:lpstr>
      <vt:lpstr>IMO: Technology and operation measures could reduce marine CO2 emissions from shipping by up to 60%.......</vt:lpstr>
      <vt:lpstr>A világ legnagyobb olaj- és gázcégei és autógyártói  Upper decile from Fortune Global 500 (July 23, 2013)  For fiscal yr ended Jan 31 2013</vt:lpstr>
      <vt:lpstr>A világ legnagyobb olaj- és gázcégei és autógyártói  Best companies from Forbes Global 2000 (Apr, 2013)  Assessed on sales, profits + assets &amp; market value</vt:lpstr>
      <vt:lpstr>Rendszeres havi bruttó átlagkeresetek néhány ágazatban, 2013. I-IX., vagy I-XI. hónapok, eFt</vt:lpstr>
      <vt:lpstr>A motorhajtóanyagok és kenőanyagok helye - összefoglalás</vt:lpstr>
      <vt:lpstr>Hogyan? - előadások - beszámoló</vt:lpstr>
      <vt:lpstr>Témakörök, találkozások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Korszerű motorhajtóanyagok és kenőanyagok  </dc:title>
  <dc:creator>lracz</dc:creator>
  <cp:lastModifiedBy>lracz</cp:lastModifiedBy>
  <cp:revision>1</cp:revision>
  <dcterms:created xsi:type="dcterms:W3CDTF">2014-02-13T19:27:20Z</dcterms:created>
  <dcterms:modified xsi:type="dcterms:W3CDTF">2014-02-13T19:28:25Z</dcterms:modified>
</cp:coreProperties>
</file>